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5"/>
  </p:notesMasterIdLst>
  <p:handoutMasterIdLst>
    <p:handoutMasterId r:id="rId6"/>
  </p:handoutMasterIdLst>
  <p:sldIdLst>
    <p:sldId id="318" r:id="rId2"/>
    <p:sldId id="322" r:id="rId3"/>
    <p:sldId id="325" r:id="rId4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武田 真弓(Mayumi Takeda)" initials="武田" lastIdx="1" clrIdx="0">
    <p:extLst>
      <p:ext uri="{19B8F6BF-5375-455C-9EA6-DF929625EA0E}">
        <p15:presenceInfo xmlns:p15="http://schemas.microsoft.com/office/powerpoint/2012/main" userId="S::mayumi1.takeda@lixil.com::9389e101-d9d3-4fbd-b8a3-c02b41207bc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A1A1"/>
    <a:srgbClr val="E8E4E1"/>
    <a:srgbClr val="E5E4E8"/>
    <a:srgbClr val="ABABAB"/>
    <a:srgbClr val="00CC99"/>
    <a:srgbClr val="FF99CC"/>
    <a:srgbClr val="FF66CC"/>
    <a:srgbClr val="FF99FF"/>
    <a:srgbClr val="FFCCFF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3" autoAdjust="0"/>
    <p:restoredTop sz="95320" autoAdjust="0"/>
  </p:normalViewPr>
  <p:slideViewPr>
    <p:cSldViewPr snapToGrid="0" showGuides="1">
      <p:cViewPr>
        <p:scale>
          <a:sx n="66" d="100"/>
          <a:sy n="66" d="100"/>
        </p:scale>
        <p:origin x="444" y="-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2/21/2025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541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7286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03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3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12" Type="http://schemas.openxmlformats.org/officeDocument/2006/relationships/image" Target="../media/image23.jp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jpg"/><Relationship Id="rId5" Type="http://schemas.openxmlformats.org/officeDocument/2006/relationships/image" Target="../media/image16.jp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jp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5" Type="http://schemas.openxmlformats.org/officeDocument/2006/relationships/image" Target="../media/image44.pn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Relationship Id="rId1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D2F70C4-BBBD-4358-B303-67BF7A75C635}"/>
              </a:ext>
            </a:extLst>
          </p:cNvPr>
          <p:cNvSpPr/>
          <p:nvPr/>
        </p:nvSpPr>
        <p:spPr>
          <a:xfrm>
            <a:off x="3485" y="824363"/>
            <a:ext cx="3445042" cy="4947096"/>
          </a:xfrm>
          <a:prstGeom prst="rect">
            <a:avLst/>
          </a:prstGeom>
          <a:solidFill>
            <a:srgbClr val="E8E4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Text Box 1039">
            <a:extLst>
              <a:ext uri="{FF2B5EF4-FFF2-40B4-BE49-F238E27FC236}">
                <a16:creationId xmlns:a16="http://schemas.microsoft.com/office/drawing/2014/main" id="{32600199-1371-3E45-8D6F-307F8D443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11" name="Text Box 1039">
            <a:extLst>
              <a:ext uri="{FF2B5EF4-FFF2-40B4-BE49-F238E27FC236}">
                <a16:creationId xmlns:a16="http://schemas.microsoft.com/office/drawing/2014/main" id="{4DEBED48-5F61-3C4F-B4E7-0806A9DF7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20005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Ｋ</a:t>
            </a: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6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398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SPD_ent_25_029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5" name="Google Shape;62;p9"/>
          <p:cNvSpPr txBox="1"/>
          <p:nvPr/>
        </p:nvSpPr>
        <p:spPr>
          <a:xfrm>
            <a:off x="4225363" y="416278"/>
            <a:ext cx="102592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商品特長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87" name="Google Shape;67;p9"/>
          <p:cNvSpPr txBox="1"/>
          <p:nvPr/>
        </p:nvSpPr>
        <p:spPr>
          <a:xfrm>
            <a:off x="585028" y="6265289"/>
            <a:ext cx="2669379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2000" b="1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Ｋ</a:t>
            </a:r>
            <a:r>
              <a:rPr lang="en-US" altLang="ja-JP" sz="2000" b="1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6</a:t>
            </a:r>
            <a:r>
              <a:rPr lang="ja-JP" altLang="en-US" sz="2000" b="1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シリーズ</a:t>
            </a:r>
            <a:endParaRPr sz="20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29" name="Google Shape;85;p9"/>
          <p:cNvCxnSpPr/>
          <p:nvPr/>
        </p:nvCxnSpPr>
        <p:spPr>
          <a:xfrm flipV="1">
            <a:off x="3504697" y="1110234"/>
            <a:ext cx="7122805" cy="463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4" name="Google Shape;85;p9"/>
          <p:cNvCxnSpPr>
            <a:cxnSpLocks/>
          </p:cNvCxnSpPr>
          <p:nvPr/>
        </p:nvCxnSpPr>
        <p:spPr>
          <a:xfrm flipV="1">
            <a:off x="3504697" y="3559366"/>
            <a:ext cx="7059121" cy="12323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3" name="Google Shape;63;p9">
            <a:extLst>
              <a:ext uri="{FF2B5EF4-FFF2-40B4-BE49-F238E27FC236}">
                <a16:creationId xmlns:a16="http://schemas.microsoft.com/office/drawing/2014/main" id="{D5AE7E41-760F-4895-83A4-DB4244495501}"/>
              </a:ext>
            </a:extLst>
          </p:cNvPr>
          <p:cNvSpPr txBox="1"/>
          <p:nvPr/>
        </p:nvSpPr>
        <p:spPr>
          <a:xfrm>
            <a:off x="3478878" y="877294"/>
            <a:ext cx="1390493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Clr>
                <a:srgbClr val="000000"/>
              </a:buClr>
              <a:buSzPts val="1000"/>
            </a:pPr>
            <a:r>
              <a:rPr lang="ja-JP" sz="10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</a:t>
            </a:r>
            <a:r>
              <a:rPr lang="ja-JP" altLang="en-US" sz="10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セキュリティ</a:t>
            </a:r>
            <a:endParaRPr sz="1400" b="0" i="0" u="none" strike="noStrike" cap="none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CBE907DB-C1C9-429D-A206-A64F813CABCE}"/>
              </a:ext>
            </a:extLst>
          </p:cNvPr>
          <p:cNvSpPr/>
          <p:nvPr/>
        </p:nvSpPr>
        <p:spPr>
          <a:xfrm>
            <a:off x="3487077" y="3311445"/>
            <a:ext cx="1018248" cy="28469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ja-JP" sz="1000" b="1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</a:t>
            </a:r>
            <a:r>
              <a:rPr lang="ja-JP" altLang="en-US" sz="1000" b="1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使いやすさ</a:t>
            </a:r>
            <a:endParaRPr lang="en-US" altLang="ja-JP" sz="1000" b="1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41" name="Google Shape;85;p9">
            <a:extLst>
              <a:ext uri="{FF2B5EF4-FFF2-40B4-BE49-F238E27FC236}">
                <a16:creationId xmlns:a16="http://schemas.microsoft.com/office/drawing/2014/main" id="{ABC53846-6472-4B19-B6A1-E2ACD28E78BB}"/>
              </a:ext>
            </a:extLst>
          </p:cNvPr>
          <p:cNvCxnSpPr>
            <a:cxnSpLocks/>
          </p:cNvCxnSpPr>
          <p:nvPr/>
        </p:nvCxnSpPr>
        <p:spPr>
          <a:xfrm>
            <a:off x="3584551" y="5194494"/>
            <a:ext cx="6950227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97C2A223-FCA2-4531-B553-427C98AD3148}"/>
              </a:ext>
            </a:extLst>
          </p:cNvPr>
          <p:cNvSpPr txBox="1"/>
          <p:nvPr/>
        </p:nvSpPr>
        <p:spPr>
          <a:xfrm>
            <a:off x="7421475" y="3905241"/>
            <a:ext cx="194380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障子を開ける際、手をはさみにくいよう、ストッパーを取り付けています。把手を採用しても、把手と障子がぶつからないためキズの防止にもなります。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60" name="Google Shape;65;p9">
            <a:extLst>
              <a:ext uri="{FF2B5EF4-FFF2-40B4-BE49-F238E27FC236}">
                <a16:creationId xmlns:a16="http://schemas.microsoft.com/office/drawing/2014/main" id="{8E17A614-2D7C-4E59-86C0-23297F0E20B1}"/>
              </a:ext>
            </a:extLst>
          </p:cNvPr>
          <p:cNvCxnSpPr>
            <a:cxnSpLocks/>
          </p:cNvCxnSpPr>
          <p:nvPr/>
        </p:nvCxnSpPr>
        <p:spPr>
          <a:xfrm flipV="1">
            <a:off x="7284825" y="3615906"/>
            <a:ext cx="0" cy="1464486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0E3EA7E-A943-4EE6-AD9A-0F0C241EF034}"/>
              </a:ext>
            </a:extLst>
          </p:cNvPr>
          <p:cNvSpPr txBox="1"/>
          <p:nvPr/>
        </p:nvSpPr>
        <p:spPr>
          <a:xfrm>
            <a:off x="3611334" y="3907587"/>
            <a:ext cx="1881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大きくて開け閉めしやすいデザインです。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お子さまにも手が届きやすいよう、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取付け位置にも配慮しています。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87FBF9B1-63A6-490D-BEDF-7F00251A524A}"/>
              </a:ext>
            </a:extLst>
          </p:cNvPr>
          <p:cNvSpPr/>
          <p:nvPr/>
        </p:nvSpPr>
        <p:spPr>
          <a:xfrm>
            <a:off x="8655216" y="4924301"/>
            <a:ext cx="87716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引き残しストッパー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F936A308-9F62-40C0-900F-20FAC3C00AB2}"/>
              </a:ext>
            </a:extLst>
          </p:cNvPr>
          <p:cNvSpPr/>
          <p:nvPr/>
        </p:nvSpPr>
        <p:spPr>
          <a:xfrm>
            <a:off x="9522854" y="4684228"/>
            <a:ext cx="101166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ストッパーにより、</a:t>
            </a:r>
            <a:endParaRPr lang="en-US" altLang="ja-JP" sz="7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手が障子にぶつかり</a:t>
            </a:r>
            <a:endParaRPr lang="en-US" altLang="ja-JP" sz="7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にくくなっています。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52857D79-2381-4D0F-9E24-5F1FE017F827}"/>
              </a:ext>
            </a:extLst>
          </p:cNvPr>
          <p:cNvSpPr/>
          <p:nvPr/>
        </p:nvSpPr>
        <p:spPr>
          <a:xfrm>
            <a:off x="7763244" y="1181101"/>
            <a:ext cx="250702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ピッキング対策に優れた、高性能シリンダー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9428E59-2A58-418A-819A-A97DB853F0B7}"/>
              </a:ext>
            </a:extLst>
          </p:cNvPr>
          <p:cNvSpPr txBox="1"/>
          <p:nvPr/>
        </p:nvSpPr>
        <p:spPr>
          <a:xfrm>
            <a:off x="8713433" y="1907136"/>
            <a:ext cx="1221853" cy="15946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0" tIns="36000" rIns="0" bIns="0" rtlCol="0" anchor="ctr" anchorCtr="0">
            <a:spAutoFit/>
          </a:bodyPr>
          <a:lstStyle/>
          <a:p>
            <a:pPr algn="ctr"/>
            <a:r>
              <a:rPr kumimoji="1" lang="en-US" altLang="ja-JP" sz="8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DN</a:t>
            </a:r>
            <a:r>
              <a:rPr kumimoji="1" lang="ja-JP" altLang="en-US" sz="8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キー用シリンダー</a:t>
            </a:r>
          </a:p>
        </p:txBody>
      </p:sp>
      <p:pic>
        <p:nvPicPr>
          <p:cNvPr id="57" name="object 40">
            <a:extLst>
              <a:ext uri="{FF2B5EF4-FFF2-40B4-BE49-F238E27FC236}">
                <a16:creationId xmlns:a16="http://schemas.microsoft.com/office/drawing/2014/main" id="{C9E81577-4918-40F5-94F0-C8DBD3BB277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68400" y="2701880"/>
            <a:ext cx="710060" cy="478533"/>
          </a:xfrm>
          <a:prstGeom prst="rect">
            <a:avLst/>
          </a:prstGeom>
        </p:spPr>
      </p:pic>
      <p:pic>
        <p:nvPicPr>
          <p:cNvPr id="58" name="object 3">
            <a:extLst>
              <a:ext uri="{FF2B5EF4-FFF2-40B4-BE49-F238E27FC236}">
                <a16:creationId xmlns:a16="http://schemas.microsoft.com/office/drawing/2014/main" id="{677FC8EA-E91A-4EE1-9832-E4329A22558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13640" y="2559622"/>
            <a:ext cx="487885" cy="241529"/>
          </a:xfrm>
          <a:prstGeom prst="rect">
            <a:avLst/>
          </a:prstGeom>
        </p:spPr>
      </p:pic>
      <p:pic>
        <p:nvPicPr>
          <p:cNvPr id="59" name="object 2">
            <a:extLst>
              <a:ext uri="{FF2B5EF4-FFF2-40B4-BE49-F238E27FC236}">
                <a16:creationId xmlns:a16="http://schemas.microsoft.com/office/drawing/2014/main" id="{FCBA8C4F-92C0-4DEA-A702-69F2AF778774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815340" y="2975555"/>
            <a:ext cx="467135" cy="251444"/>
          </a:xfrm>
          <a:prstGeom prst="rect">
            <a:avLst/>
          </a:prstGeom>
        </p:spPr>
      </p:pic>
      <p:sp>
        <p:nvSpPr>
          <p:cNvPr id="60" name="object 12">
            <a:extLst>
              <a:ext uri="{FF2B5EF4-FFF2-40B4-BE49-F238E27FC236}">
                <a16:creationId xmlns:a16="http://schemas.microsoft.com/office/drawing/2014/main" id="{9E9F1400-42C4-4B71-BF72-FCE41EDD4598}"/>
              </a:ext>
            </a:extLst>
          </p:cNvPr>
          <p:cNvSpPr txBox="1"/>
          <p:nvPr/>
        </p:nvSpPr>
        <p:spPr>
          <a:xfrm>
            <a:off x="8698221" y="2084635"/>
            <a:ext cx="1929281" cy="48417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47955" indent="-135255">
              <a:lnSpc>
                <a:spcPct val="100000"/>
              </a:lnSpc>
              <a:spcBef>
                <a:spcPts val="114"/>
              </a:spcBef>
              <a:buSzPct val="90476"/>
              <a:buChar char="●"/>
              <a:tabLst>
                <a:tab pos="147955" algn="l"/>
              </a:tabLst>
            </a:pP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鍵穴の向きが横になります。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  <a:p>
            <a:pPr marL="135890" marR="5080" indent="-123825">
              <a:lnSpc>
                <a:spcPts val="1280"/>
              </a:lnSpc>
              <a:spcBef>
                <a:spcPts val="50"/>
              </a:spcBef>
              <a:buSzPct val="90476"/>
              <a:buChar char="●"/>
              <a:tabLst>
                <a:tab pos="135890" algn="l"/>
                <a:tab pos="147320" algn="l"/>
              </a:tabLst>
            </a:pPr>
            <a:r>
              <a:rPr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	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鍵穴壊しに対する抵抗力が優れて</a:t>
            </a: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いる仕様です</a:t>
            </a: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61" name="object 13">
            <a:extLst>
              <a:ext uri="{FF2B5EF4-FFF2-40B4-BE49-F238E27FC236}">
                <a16:creationId xmlns:a16="http://schemas.microsoft.com/office/drawing/2014/main" id="{47E7DF52-E627-4637-80B0-9DB3383E011F}"/>
              </a:ext>
            </a:extLst>
          </p:cNvPr>
          <p:cNvSpPr txBox="1"/>
          <p:nvPr/>
        </p:nvSpPr>
        <p:spPr>
          <a:xfrm>
            <a:off x="9632323" y="2830273"/>
            <a:ext cx="924236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オーナーキー</a:t>
            </a:r>
            <a:r>
              <a:rPr sz="7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（１本</a:t>
            </a:r>
            <a:r>
              <a:rPr sz="700" spc="-5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）</a:t>
            </a:r>
            <a:endParaRPr sz="7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62" name="object 14">
            <a:extLst>
              <a:ext uri="{FF2B5EF4-FFF2-40B4-BE49-F238E27FC236}">
                <a16:creationId xmlns:a16="http://schemas.microsoft.com/office/drawing/2014/main" id="{659503A1-87EC-4F0B-B594-CC21068EFF9B}"/>
              </a:ext>
            </a:extLst>
          </p:cNvPr>
          <p:cNvSpPr txBox="1"/>
          <p:nvPr/>
        </p:nvSpPr>
        <p:spPr>
          <a:xfrm>
            <a:off x="9727916" y="3261508"/>
            <a:ext cx="828746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標準キー（４本 </a:t>
            </a:r>
            <a:r>
              <a:rPr sz="700" spc="-5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）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F48B9C4-44EB-4007-A80E-D4A68852F22A}"/>
              </a:ext>
            </a:extLst>
          </p:cNvPr>
          <p:cNvSpPr/>
          <p:nvPr/>
        </p:nvSpPr>
        <p:spPr>
          <a:xfrm>
            <a:off x="3518933" y="3660024"/>
            <a:ext cx="1674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開閉しやすい大型のハンドル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D4A0CAC-4B61-4A2F-8133-6D0E503D3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3382" y="3783955"/>
            <a:ext cx="266772" cy="100662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9B94065-61BA-4CB2-93B0-0A978F5176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1983" y="3671346"/>
            <a:ext cx="498296" cy="129245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8D83802-B537-4FF0-9292-A1970D2210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3955" y="3926663"/>
            <a:ext cx="224891" cy="721203"/>
          </a:xfrm>
          <a:prstGeom prst="rect">
            <a:avLst/>
          </a:prstGeom>
        </p:spPr>
      </p:pic>
      <p:sp>
        <p:nvSpPr>
          <p:cNvPr id="82" name="object 14">
            <a:extLst>
              <a:ext uri="{FF2B5EF4-FFF2-40B4-BE49-F238E27FC236}">
                <a16:creationId xmlns:a16="http://schemas.microsoft.com/office/drawing/2014/main" id="{D6820BF3-38B3-445A-8316-70557D7BD8FE}"/>
              </a:ext>
            </a:extLst>
          </p:cNvPr>
          <p:cNvSpPr txBox="1"/>
          <p:nvPr/>
        </p:nvSpPr>
        <p:spPr>
          <a:xfrm>
            <a:off x="5593824" y="4822032"/>
            <a:ext cx="542873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大型把手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83" name="object 14">
            <a:extLst>
              <a:ext uri="{FF2B5EF4-FFF2-40B4-BE49-F238E27FC236}">
                <a16:creationId xmlns:a16="http://schemas.microsoft.com/office/drawing/2014/main" id="{A5A75999-D25B-4C22-8836-3862EE1C9460}"/>
              </a:ext>
            </a:extLst>
          </p:cNvPr>
          <p:cNvSpPr txBox="1"/>
          <p:nvPr/>
        </p:nvSpPr>
        <p:spPr>
          <a:xfrm>
            <a:off x="6296153" y="4821474"/>
            <a:ext cx="444607" cy="12181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大型把手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85" name="object 14">
            <a:extLst>
              <a:ext uri="{FF2B5EF4-FFF2-40B4-BE49-F238E27FC236}">
                <a16:creationId xmlns:a16="http://schemas.microsoft.com/office/drawing/2014/main" id="{2C3EF55E-BDAE-4D68-B8A3-29C37CEAD109}"/>
              </a:ext>
            </a:extLst>
          </p:cNvPr>
          <p:cNvSpPr txBox="1"/>
          <p:nvPr/>
        </p:nvSpPr>
        <p:spPr>
          <a:xfrm>
            <a:off x="6766477" y="4823298"/>
            <a:ext cx="542873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大型引手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08C14BA5-A2DA-4A01-8D9D-AF2CBAB79B7C}"/>
              </a:ext>
            </a:extLst>
          </p:cNvPr>
          <p:cNvSpPr/>
          <p:nvPr/>
        </p:nvSpPr>
        <p:spPr>
          <a:xfrm>
            <a:off x="7324163" y="3661517"/>
            <a:ext cx="204111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ケガをしにくい、引き残しストッパー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56304349-EA07-4C12-ADFE-5A74F76E92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45697" y="4325592"/>
            <a:ext cx="591524" cy="60966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B79573B-7E5B-418A-A790-B4A8A60789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98165" y="3773903"/>
            <a:ext cx="767996" cy="856782"/>
          </a:xfrm>
          <a:prstGeom prst="rect">
            <a:avLst/>
          </a:prstGeom>
        </p:spPr>
      </p:pic>
      <p:pic>
        <p:nvPicPr>
          <p:cNvPr id="88" name="object 13">
            <a:extLst>
              <a:ext uri="{FF2B5EF4-FFF2-40B4-BE49-F238E27FC236}">
                <a16:creationId xmlns:a16="http://schemas.microsoft.com/office/drawing/2014/main" id="{7D42777C-97D2-43AB-8469-0A8CA620AC3F}"/>
              </a:ext>
            </a:extLst>
          </p:cNvPr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589044" y="1288823"/>
            <a:ext cx="1272407" cy="1935741"/>
          </a:xfrm>
          <a:prstGeom prst="rect">
            <a:avLst/>
          </a:prstGeom>
        </p:spPr>
      </p:pic>
      <p:sp>
        <p:nvSpPr>
          <p:cNvPr id="89" name="object 50">
            <a:extLst>
              <a:ext uri="{FF2B5EF4-FFF2-40B4-BE49-F238E27FC236}">
                <a16:creationId xmlns:a16="http://schemas.microsoft.com/office/drawing/2014/main" id="{DBBA0ECF-5810-42AD-BCA9-7C5519CE4BF5}"/>
              </a:ext>
            </a:extLst>
          </p:cNvPr>
          <p:cNvSpPr txBox="1"/>
          <p:nvPr/>
        </p:nvSpPr>
        <p:spPr>
          <a:xfrm>
            <a:off x="4905341" y="1289115"/>
            <a:ext cx="2857534" cy="1049711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sz="800" b="1" spc="3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・</a:t>
            </a:r>
            <a:r>
              <a:rPr sz="800" b="1" spc="3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目で確認しやすい施解錠表示</a:t>
            </a:r>
            <a:endParaRPr lang="en-US" altLang="ja-JP" sz="800" b="1" spc="3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Yu Gothic UI"/>
            </a:endParaRPr>
          </a:p>
          <a:p>
            <a:pPr>
              <a:lnSpc>
                <a:spcPts val="1500"/>
              </a:lnSpc>
            </a:pPr>
            <a:r>
              <a:rPr sz="80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室内側からの施解錠は、サムターン（</a:t>
            </a:r>
            <a:r>
              <a:rPr sz="800" spc="-2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つま</a:t>
            </a:r>
            <a:r>
              <a:rPr sz="80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み）</a:t>
            </a: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を上下して</a:t>
            </a:r>
            <a:endParaRPr lang="en-US" altLang="ja-JP" sz="800" spc="-1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  <a:p>
            <a:pPr>
              <a:lnSpc>
                <a:spcPts val="1500"/>
              </a:lnSpc>
            </a:pP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行います。施解錠の状態は、大きな色付き表示で遠くからでも見えやすくなりました。万一のカ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ギの締め忘れ防止に役立ちます</a:t>
            </a:r>
            <a:r>
              <a:rPr sz="8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90" name="object 54">
            <a:extLst>
              <a:ext uri="{FF2B5EF4-FFF2-40B4-BE49-F238E27FC236}">
                <a16:creationId xmlns:a16="http://schemas.microsoft.com/office/drawing/2014/main" id="{B85B6245-3C68-4165-B4CB-56A835FB61A5}"/>
              </a:ext>
            </a:extLst>
          </p:cNvPr>
          <p:cNvSpPr txBox="1"/>
          <p:nvPr/>
        </p:nvSpPr>
        <p:spPr>
          <a:xfrm>
            <a:off x="4917076" y="2401062"/>
            <a:ext cx="2845799" cy="870816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>
              <a:lnSpc>
                <a:spcPts val="700"/>
              </a:lnSpc>
              <a:spcBef>
                <a:spcPts val="765"/>
              </a:spcBef>
            </a:pPr>
            <a:r>
              <a:rPr sz="800" b="1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・</a:t>
            </a:r>
            <a:r>
              <a:rPr sz="800" b="1" spc="-5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｢</a:t>
            </a:r>
            <a:r>
              <a:rPr sz="800" b="1" spc="10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ガラス破り</a:t>
            </a:r>
            <a:r>
              <a:rPr sz="800" b="1" spc="-5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｣</a:t>
            </a:r>
            <a:r>
              <a:rPr sz="800" b="1" spc="12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に強いセキュリティサムターン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Yu Gothic UI"/>
            </a:endParaRPr>
          </a:p>
          <a:p>
            <a:pPr marL="12700" marR="5080">
              <a:lnSpc>
                <a:spcPts val="1200"/>
              </a:lnSpc>
              <a:spcBef>
                <a:spcPts val="565"/>
              </a:spcBef>
            </a:pPr>
            <a:r>
              <a:rPr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サムターン</a:t>
            </a:r>
            <a:r>
              <a:rPr sz="800" spc="1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（</a:t>
            </a:r>
            <a:r>
              <a:rPr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つまみ</a:t>
            </a:r>
            <a:r>
              <a:rPr sz="800" spc="1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）</a:t>
            </a:r>
            <a:r>
              <a:rPr sz="8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を動かしても解錠できないようにするセキュリティサムターン。外出時や就寝時に機能させてお</a:t>
            </a: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けば、ガラスを割られて手を入れられてもサムターンで操</a:t>
            </a:r>
            <a:r>
              <a:rPr sz="8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作できないので開けられる心配がありません。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91" name="object 62">
            <a:extLst>
              <a:ext uri="{FF2B5EF4-FFF2-40B4-BE49-F238E27FC236}">
                <a16:creationId xmlns:a16="http://schemas.microsoft.com/office/drawing/2014/main" id="{B5E95AB5-380D-43DB-A089-6E8EF1DF6E72}"/>
              </a:ext>
            </a:extLst>
          </p:cNvPr>
          <p:cNvSpPr/>
          <p:nvPr/>
        </p:nvSpPr>
        <p:spPr>
          <a:xfrm>
            <a:off x="4145129" y="1478246"/>
            <a:ext cx="752372" cy="1355167"/>
          </a:xfrm>
          <a:custGeom>
            <a:avLst/>
            <a:gdLst/>
            <a:ahLst/>
            <a:cxnLst/>
            <a:rect l="l" t="t" r="r" b="b"/>
            <a:pathLst>
              <a:path w="1061084" h="1955800">
                <a:moveTo>
                  <a:pt x="21335" y="850391"/>
                </a:moveTo>
                <a:lnTo>
                  <a:pt x="359664" y="850391"/>
                </a:lnTo>
                <a:lnTo>
                  <a:pt x="359664" y="1487423"/>
                </a:lnTo>
                <a:lnTo>
                  <a:pt x="1060704" y="1487423"/>
                </a:lnTo>
              </a:path>
              <a:path w="1061084" h="1955800">
                <a:moveTo>
                  <a:pt x="0" y="1955291"/>
                </a:moveTo>
                <a:lnTo>
                  <a:pt x="813816" y="1955291"/>
                </a:lnTo>
                <a:lnTo>
                  <a:pt x="813816" y="0"/>
                </a:lnTo>
                <a:lnTo>
                  <a:pt x="1060704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2" name="object 14">
            <a:extLst>
              <a:ext uri="{FF2B5EF4-FFF2-40B4-BE49-F238E27FC236}">
                <a16:creationId xmlns:a16="http://schemas.microsoft.com/office/drawing/2014/main" id="{8126F377-4E7D-45CC-9C76-137A2F87B7CB}"/>
              </a:ext>
            </a:extLst>
          </p:cNvPr>
          <p:cNvSpPr/>
          <p:nvPr/>
        </p:nvSpPr>
        <p:spPr>
          <a:xfrm>
            <a:off x="3875168" y="1810520"/>
            <a:ext cx="279885" cy="1197563"/>
          </a:xfrm>
          <a:custGeom>
            <a:avLst/>
            <a:gdLst/>
            <a:ahLst/>
            <a:cxnLst/>
            <a:rect l="l" t="t" r="r" b="b"/>
            <a:pathLst>
              <a:path w="494029" h="1545589">
                <a:moveTo>
                  <a:pt x="0" y="0"/>
                </a:moveTo>
                <a:lnTo>
                  <a:pt x="493776" y="0"/>
                </a:lnTo>
                <a:lnTo>
                  <a:pt x="493776" y="493776"/>
                </a:lnTo>
                <a:lnTo>
                  <a:pt x="0" y="493776"/>
                </a:lnTo>
                <a:lnTo>
                  <a:pt x="0" y="0"/>
                </a:lnTo>
                <a:close/>
              </a:path>
              <a:path w="494029" h="1545589">
                <a:moveTo>
                  <a:pt x="0" y="620268"/>
                </a:moveTo>
                <a:lnTo>
                  <a:pt x="493776" y="620268"/>
                </a:lnTo>
                <a:lnTo>
                  <a:pt x="493776" y="1545336"/>
                </a:lnTo>
                <a:lnTo>
                  <a:pt x="0" y="1545336"/>
                </a:lnTo>
                <a:lnTo>
                  <a:pt x="0" y="620268"/>
                </a:lnTo>
                <a:close/>
              </a:path>
            </a:pathLst>
          </a:custGeom>
          <a:ln w="12700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15">
            <a:extLst>
              <a:ext uri="{FF2B5EF4-FFF2-40B4-BE49-F238E27FC236}">
                <a16:creationId xmlns:a16="http://schemas.microsoft.com/office/drawing/2014/main" id="{B1E53DA4-1343-42DC-A71A-D5B44AC65608}"/>
              </a:ext>
            </a:extLst>
          </p:cNvPr>
          <p:cNvSpPr/>
          <p:nvPr/>
        </p:nvSpPr>
        <p:spPr>
          <a:xfrm>
            <a:off x="3594076" y="1279634"/>
            <a:ext cx="1256245" cy="142325"/>
          </a:xfrm>
          <a:custGeom>
            <a:avLst/>
            <a:gdLst/>
            <a:ahLst/>
            <a:cxnLst/>
            <a:rect l="l" t="t" r="r" b="b"/>
            <a:pathLst>
              <a:path w="1732915" h="220980">
                <a:moveTo>
                  <a:pt x="1732787" y="220979"/>
                </a:moveTo>
                <a:lnTo>
                  <a:pt x="0" y="220979"/>
                </a:lnTo>
                <a:lnTo>
                  <a:pt x="0" y="0"/>
                </a:lnTo>
                <a:lnTo>
                  <a:pt x="1732787" y="0"/>
                </a:lnTo>
                <a:lnTo>
                  <a:pt x="1732787" y="22097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56">
            <a:extLst>
              <a:ext uri="{FF2B5EF4-FFF2-40B4-BE49-F238E27FC236}">
                <a16:creationId xmlns:a16="http://schemas.microsoft.com/office/drawing/2014/main" id="{9EA57736-3471-4B86-BCF6-93C8192878A0}"/>
              </a:ext>
            </a:extLst>
          </p:cNvPr>
          <p:cNvSpPr txBox="1"/>
          <p:nvPr/>
        </p:nvSpPr>
        <p:spPr>
          <a:xfrm>
            <a:off x="3670107" y="1279426"/>
            <a:ext cx="463347" cy="13914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00" b="1" spc="-10" dirty="0">
                <a:solidFill>
                  <a:srgbClr val="FFFFFF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cs typeface="Yu Gothic UI"/>
              </a:rPr>
              <a:t>[室内側]</a:t>
            </a:r>
            <a:endParaRPr sz="800" dirty="0">
              <a:latin typeface="Yu Gothic Medium" panose="020B0500000000000000" pitchFamily="50" charset="-128"/>
              <a:ea typeface="Yu Gothic Medium" panose="020B0500000000000000" pitchFamily="50" charset="-128"/>
              <a:cs typeface="Yu Gothic UI"/>
            </a:endParaRPr>
          </a:p>
        </p:txBody>
      </p:sp>
      <p:sp>
        <p:nvSpPr>
          <p:cNvPr id="97" name="object 57">
            <a:extLst>
              <a:ext uri="{FF2B5EF4-FFF2-40B4-BE49-F238E27FC236}">
                <a16:creationId xmlns:a16="http://schemas.microsoft.com/office/drawing/2014/main" id="{6DAEC36C-31DC-48B1-BCF4-81DAA2F1E599}"/>
              </a:ext>
            </a:extLst>
          </p:cNvPr>
          <p:cNvSpPr txBox="1"/>
          <p:nvPr/>
        </p:nvSpPr>
        <p:spPr>
          <a:xfrm>
            <a:off x="4100410" y="1279427"/>
            <a:ext cx="686059" cy="13914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00" b="1" spc="185" dirty="0">
                <a:solidFill>
                  <a:srgbClr val="FFFFFF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cs typeface="Yu Gothic UI"/>
              </a:rPr>
              <a:t>サムターン</a:t>
            </a:r>
            <a:endParaRPr sz="800" dirty="0">
              <a:latin typeface="Yu Gothic Medium" panose="020B0500000000000000" pitchFamily="50" charset="-128"/>
              <a:ea typeface="Yu Gothic Medium" panose="020B0500000000000000" pitchFamily="50" charset="-128"/>
              <a:cs typeface="Yu Gothic UI"/>
            </a:endParaRPr>
          </a:p>
        </p:txBody>
      </p:sp>
      <p:pic>
        <p:nvPicPr>
          <p:cNvPr id="100" name="object 58">
            <a:extLst>
              <a:ext uri="{FF2B5EF4-FFF2-40B4-BE49-F238E27FC236}">
                <a16:creationId xmlns:a16="http://schemas.microsoft.com/office/drawing/2014/main" id="{9273032E-2ABF-427C-81CC-321538EB4062}"/>
              </a:ext>
            </a:extLst>
          </p:cNvPr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855247" y="1910347"/>
            <a:ext cx="744581" cy="1169396"/>
          </a:xfrm>
          <a:prstGeom prst="rect">
            <a:avLst/>
          </a:prstGeom>
        </p:spPr>
      </p:pic>
      <p:sp>
        <p:nvSpPr>
          <p:cNvPr id="102" name="object 15">
            <a:extLst>
              <a:ext uri="{FF2B5EF4-FFF2-40B4-BE49-F238E27FC236}">
                <a16:creationId xmlns:a16="http://schemas.microsoft.com/office/drawing/2014/main" id="{F5B050E5-CD1F-433A-9453-638749A84BD0}"/>
              </a:ext>
            </a:extLst>
          </p:cNvPr>
          <p:cNvSpPr/>
          <p:nvPr/>
        </p:nvSpPr>
        <p:spPr>
          <a:xfrm>
            <a:off x="7856349" y="1907611"/>
            <a:ext cx="743479" cy="243006"/>
          </a:xfrm>
          <a:custGeom>
            <a:avLst/>
            <a:gdLst/>
            <a:ahLst/>
            <a:cxnLst/>
            <a:rect l="l" t="t" r="r" b="b"/>
            <a:pathLst>
              <a:path w="1732915" h="220980">
                <a:moveTo>
                  <a:pt x="1732787" y="220979"/>
                </a:moveTo>
                <a:lnTo>
                  <a:pt x="0" y="220979"/>
                </a:lnTo>
                <a:lnTo>
                  <a:pt x="0" y="0"/>
                </a:lnTo>
                <a:lnTo>
                  <a:pt x="1732787" y="0"/>
                </a:lnTo>
                <a:lnTo>
                  <a:pt x="1732787" y="22097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lIns="0" tIns="0" rIns="0" bIns="0" rtlCol="0"/>
          <a:lstStyle/>
          <a:p>
            <a:pPr algn="ctr"/>
            <a:r>
              <a:rPr lang="ja-JP" altLang="en-US" sz="8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［室外側］</a:t>
            </a:r>
            <a:endParaRPr lang="en-US" altLang="ja-JP" sz="8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pPr algn="ctr"/>
            <a:r>
              <a:rPr lang="ja-JP" altLang="en-US" sz="8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シリンダー</a:t>
            </a:r>
            <a:endParaRPr sz="8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03" name="object 64">
            <a:extLst>
              <a:ext uri="{FF2B5EF4-FFF2-40B4-BE49-F238E27FC236}">
                <a16:creationId xmlns:a16="http://schemas.microsoft.com/office/drawing/2014/main" id="{B5893A2F-1A56-46D8-85CA-9C398A7D385A}"/>
              </a:ext>
            </a:extLst>
          </p:cNvPr>
          <p:cNvSpPr txBox="1"/>
          <p:nvPr/>
        </p:nvSpPr>
        <p:spPr>
          <a:xfrm>
            <a:off x="7836972" y="1419057"/>
            <a:ext cx="2578527" cy="38523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2000"/>
              </a:lnSpc>
              <a:spcBef>
                <a:spcPts val="90"/>
              </a:spcBef>
            </a:pPr>
            <a:r>
              <a:rPr sz="800" spc="-20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cs typeface="MS PGothic"/>
              </a:rPr>
              <a:t>ピッキングによる錠破りを防ぐため、シリンダー内部がカギを破られにくい</a:t>
            </a:r>
            <a:r>
              <a:rPr sz="800" spc="-15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cs typeface="MS PGothic"/>
              </a:rPr>
              <a:t>構造になっています。また、カギ穴壊しにも強い構造です。</a:t>
            </a:r>
            <a:endParaRPr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  <a:cs typeface="MS PGothic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93A2674-7667-4DDA-9AA1-B8C03A6171E6}"/>
              </a:ext>
            </a:extLst>
          </p:cNvPr>
          <p:cNvSpPr/>
          <p:nvPr/>
        </p:nvSpPr>
        <p:spPr>
          <a:xfrm>
            <a:off x="3520796" y="5289025"/>
            <a:ext cx="182511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使いやすさを追求した袖付</a:t>
            </a:r>
            <a:r>
              <a:rPr lang="en-US" altLang="ja-JP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枚引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CE797E10-A3C3-4D42-9D70-6A1C43DA11E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02089" y="5598414"/>
            <a:ext cx="1030223" cy="1469136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B6F30637-E22D-4E98-ADEE-C359BF5609B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23932" y="6330383"/>
            <a:ext cx="786716" cy="563662"/>
          </a:xfrm>
          <a:prstGeom prst="rect">
            <a:avLst/>
          </a:prstGeom>
        </p:spPr>
      </p:pic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0F94DC0-6FE6-4151-B48C-AA449EF6D144}"/>
              </a:ext>
            </a:extLst>
          </p:cNvPr>
          <p:cNvSpPr txBox="1"/>
          <p:nvPr/>
        </p:nvSpPr>
        <p:spPr>
          <a:xfrm>
            <a:off x="4682584" y="5631577"/>
            <a:ext cx="167920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外側の障子を開閉すると中障子も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連動して動く構造のため、スムーズで静かに開閉できます。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3E268EB0-7954-415A-8F14-F4D6E36D3B6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91260" y="5558955"/>
            <a:ext cx="757254" cy="559865"/>
          </a:xfrm>
          <a:prstGeom prst="rect">
            <a:avLst/>
          </a:prstGeom>
        </p:spPr>
      </p:pic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E02055C-D1DE-47EF-AE24-EFA5F7D7F319}"/>
              </a:ext>
            </a:extLst>
          </p:cNvPr>
          <p:cNvSpPr txBox="1"/>
          <p:nvPr/>
        </p:nvSpPr>
        <p:spPr>
          <a:xfrm>
            <a:off x="4682584" y="6332982"/>
            <a:ext cx="163814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格子を使用したタイプは、ガラスとガラスの間に格子をはさんだ格子入りガラスを採用。格子にホコリがたまることもなく、ラクに掃除ができます。</a:t>
            </a:r>
          </a:p>
        </p:txBody>
      </p:sp>
      <p:cxnSp>
        <p:nvCxnSpPr>
          <p:cNvPr id="108" name="Google Shape;65;p9">
            <a:extLst>
              <a:ext uri="{FF2B5EF4-FFF2-40B4-BE49-F238E27FC236}">
                <a16:creationId xmlns:a16="http://schemas.microsoft.com/office/drawing/2014/main" id="{B8C65408-FB63-4D2A-A7B1-BECC8C6DA69E}"/>
              </a:ext>
            </a:extLst>
          </p:cNvPr>
          <p:cNvCxnSpPr>
            <a:cxnSpLocks/>
          </p:cNvCxnSpPr>
          <p:nvPr/>
        </p:nvCxnSpPr>
        <p:spPr>
          <a:xfrm flipV="1">
            <a:off x="7284825" y="5267816"/>
            <a:ext cx="0" cy="1818784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D81E2BE4-489D-4114-9B97-59261161939A}"/>
              </a:ext>
            </a:extLst>
          </p:cNvPr>
          <p:cNvSpPr/>
          <p:nvPr/>
        </p:nvSpPr>
        <p:spPr>
          <a:xfrm>
            <a:off x="7327755" y="5297626"/>
            <a:ext cx="182511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摩耗やサビに強いステンレス下枠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7DFC37B8-8FF3-4521-B043-2F23162AD04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092859" y="5580658"/>
            <a:ext cx="1322629" cy="1245475"/>
          </a:xfrm>
          <a:prstGeom prst="rect">
            <a:avLst/>
          </a:prstGeom>
        </p:spPr>
      </p:pic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3761F2A4-A5BD-432E-B29E-F6D3C1F4AA92}"/>
              </a:ext>
            </a:extLst>
          </p:cNvPr>
          <p:cNvSpPr txBox="1"/>
          <p:nvPr/>
        </p:nvSpPr>
        <p:spPr>
          <a:xfrm>
            <a:off x="7414588" y="5593359"/>
            <a:ext cx="159971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開閉が激しく、水に濡れやすい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下枠は、ステンレス製。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摩耗やサビに強く耐久性に優れています。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D3F0E11-1D76-4B18-ACB5-067BEEC9C93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89396" y="1414996"/>
            <a:ext cx="1162174" cy="156769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29B1307-8A8D-4CBA-9F14-42FF6FE3D02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928876" y="1375772"/>
            <a:ext cx="1163479" cy="159978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18892CD6-882B-4311-B134-EE377A502670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7126" y="3612785"/>
            <a:ext cx="1163899" cy="1581709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2FFFD20C-9F10-4CD9-AE57-253B82B1C4AC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896599" y="3614784"/>
            <a:ext cx="1187044" cy="156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50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3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SPD_ent_25_030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75" name="Google Shape;117;p10">
            <a:extLst>
              <a:ext uri="{FF2B5EF4-FFF2-40B4-BE49-F238E27FC236}">
                <a16:creationId xmlns:a16="http://schemas.microsoft.com/office/drawing/2014/main" id="{FECD81D1-6C3D-447B-B962-BD21F283599B}"/>
              </a:ext>
            </a:extLst>
          </p:cNvPr>
          <p:cNvSpPr txBox="1"/>
          <p:nvPr/>
        </p:nvSpPr>
        <p:spPr>
          <a:xfrm>
            <a:off x="4118447" y="424557"/>
            <a:ext cx="186498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デザイン一覧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79" name="Google Shape;124;p10">
            <a:extLst>
              <a:ext uri="{FF2B5EF4-FFF2-40B4-BE49-F238E27FC236}">
                <a16:creationId xmlns:a16="http://schemas.microsoft.com/office/drawing/2014/main" id="{966E4757-70B5-4742-B232-19C26E8D3B25}"/>
              </a:ext>
            </a:extLst>
          </p:cNvPr>
          <p:cNvSpPr txBox="1"/>
          <p:nvPr/>
        </p:nvSpPr>
        <p:spPr>
          <a:xfrm>
            <a:off x="1330748" y="2440930"/>
            <a:ext cx="376029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16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0" name="Google Shape;124;p10">
            <a:extLst>
              <a:ext uri="{FF2B5EF4-FFF2-40B4-BE49-F238E27FC236}">
                <a16:creationId xmlns:a16="http://schemas.microsoft.com/office/drawing/2014/main" id="{966E4757-70B5-4742-B232-19C26E8D3B25}"/>
              </a:ext>
            </a:extLst>
          </p:cNvPr>
          <p:cNvSpPr txBox="1"/>
          <p:nvPr/>
        </p:nvSpPr>
        <p:spPr>
          <a:xfrm>
            <a:off x="1296781" y="5093524"/>
            <a:ext cx="42583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70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1" name="Google Shape;104;p9">
            <a:extLst>
              <a:ext uri="{FF2B5EF4-FFF2-40B4-BE49-F238E27FC236}">
                <a16:creationId xmlns:a16="http://schemas.microsoft.com/office/drawing/2014/main" id="{471FC5A4-9B45-457A-B6DA-D7E59F2A3B8A}"/>
              </a:ext>
            </a:extLst>
          </p:cNvPr>
          <p:cNvSpPr txBox="1"/>
          <p:nvPr/>
        </p:nvSpPr>
        <p:spPr>
          <a:xfrm>
            <a:off x="238417" y="6223302"/>
            <a:ext cx="814688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■カラー</a:t>
            </a:r>
            <a:endParaRPr sz="10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4" name="Google Shape;104;p9">
            <a:extLst>
              <a:ext uri="{FF2B5EF4-FFF2-40B4-BE49-F238E27FC236}">
                <a16:creationId xmlns:a16="http://schemas.microsoft.com/office/drawing/2014/main" id="{47BC934F-E6E0-42CD-A82A-F45274F79D4F}"/>
              </a:ext>
            </a:extLst>
          </p:cNvPr>
          <p:cNvSpPr txBox="1"/>
          <p:nvPr/>
        </p:nvSpPr>
        <p:spPr>
          <a:xfrm>
            <a:off x="2672205" y="6893743"/>
            <a:ext cx="589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オータム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ブラウン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61" name="Text Box 1039">
            <a:extLst>
              <a:ext uri="{FF2B5EF4-FFF2-40B4-BE49-F238E27FC236}">
                <a16:creationId xmlns:a16="http://schemas.microsoft.com/office/drawing/2014/main" id="{F8744BAF-7E09-4501-9B95-3068637B2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62" name="Text Box 1039">
            <a:extLst>
              <a:ext uri="{FF2B5EF4-FFF2-40B4-BE49-F238E27FC236}">
                <a16:creationId xmlns:a16="http://schemas.microsoft.com/office/drawing/2014/main" id="{054303A8-B6E9-4800-9110-7276A6BF7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20005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ｋ</a:t>
            </a: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6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E6BC607-91E4-43C2-ADEF-9132C3E34F92}"/>
              </a:ext>
            </a:extLst>
          </p:cNvPr>
          <p:cNvSpPr txBox="1"/>
          <p:nvPr/>
        </p:nvSpPr>
        <p:spPr>
          <a:xfrm>
            <a:off x="869647" y="984080"/>
            <a:ext cx="1423208" cy="21542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エレンゼ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4A9D3B1-B89E-4F05-A5A2-1A413583374A}"/>
              </a:ext>
            </a:extLst>
          </p:cNvPr>
          <p:cNvSpPr txBox="1"/>
          <p:nvPr/>
        </p:nvSpPr>
        <p:spPr>
          <a:xfrm>
            <a:off x="3539093" y="984080"/>
            <a:ext cx="2892476" cy="21543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光悦</a:t>
            </a:r>
          </a:p>
        </p:txBody>
      </p:sp>
      <p:cxnSp>
        <p:nvCxnSpPr>
          <p:cNvPr id="55" name="Google Shape;85;p9">
            <a:extLst>
              <a:ext uri="{FF2B5EF4-FFF2-40B4-BE49-F238E27FC236}">
                <a16:creationId xmlns:a16="http://schemas.microsoft.com/office/drawing/2014/main" id="{DDFD4759-A0CF-4E38-8698-83A2FDF8112D}"/>
              </a:ext>
            </a:extLst>
          </p:cNvPr>
          <p:cNvCxnSpPr>
            <a:cxnSpLocks/>
          </p:cNvCxnSpPr>
          <p:nvPr/>
        </p:nvCxnSpPr>
        <p:spPr>
          <a:xfrm>
            <a:off x="238417" y="6202501"/>
            <a:ext cx="9910483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" name="Google Shape;104;p9">
            <a:extLst>
              <a:ext uri="{FF2B5EF4-FFF2-40B4-BE49-F238E27FC236}">
                <a16:creationId xmlns:a16="http://schemas.microsoft.com/office/drawing/2014/main" id="{A20481D7-09FC-431E-94CB-DDB0F8FD6BAF}"/>
              </a:ext>
            </a:extLst>
          </p:cNvPr>
          <p:cNvSpPr txBox="1"/>
          <p:nvPr/>
        </p:nvSpPr>
        <p:spPr>
          <a:xfrm>
            <a:off x="275285" y="6414883"/>
            <a:ext cx="64288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エレンゼ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59" name="Google Shape;85;p9">
            <a:extLst>
              <a:ext uri="{FF2B5EF4-FFF2-40B4-BE49-F238E27FC236}">
                <a16:creationId xmlns:a16="http://schemas.microsoft.com/office/drawing/2014/main" id="{1C5ED50D-E689-4E0E-ACF9-66FED2355978}"/>
              </a:ext>
            </a:extLst>
          </p:cNvPr>
          <p:cNvCxnSpPr>
            <a:cxnSpLocks/>
          </p:cNvCxnSpPr>
          <p:nvPr/>
        </p:nvCxnSpPr>
        <p:spPr>
          <a:xfrm>
            <a:off x="886333" y="6516234"/>
            <a:ext cx="1181640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" name="図 5">
            <a:extLst>
              <a:ext uri="{FF2B5EF4-FFF2-40B4-BE49-F238E27FC236}">
                <a16:creationId xmlns:a16="http://schemas.microsoft.com/office/drawing/2014/main" id="{AE6B07AB-0160-4756-BEA6-8F0680D89B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475" y="6605303"/>
            <a:ext cx="408091" cy="300293"/>
          </a:xfrm>
          <a:prstGeom prst="rect">
            <a:avLst/>
          </a:prstGeom>
        </p:spPr>
      </p:pic>
      <p:sp>
        <p:nvSpPr>
          <p:cNvPr id="68" name="Google Shape;104;p9">
            <a:extLst>
              <a:ext uri="{FF2B5EF4-FFF2-40B4-BE49-F238E27FC236}">
                <a16:creationId xmlns:a16="http://schemas.microsoft.com/office/drawing/2014/main" id="{53496875-6B37-444C-94E1-EA28B467DD10}"/>
              </a:ext>
            </a:extLst>
          </p:cNvPr>
          <p:cNvSpPr txBox="1"/>
          <p:nvPr/>
        </p:nvSpPr>
        <p:spPr>
          <a:xfrm>
            <a:off x="2164862" y="6397296"/>
            <a:ext cx="504825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光悦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72" name="Google Shape;85;p9">
            <a:extLst>
              <a:ext uri="{FF2B5EF4-FFF2-40B4-BE49-F238E27FC236}">
                <a16:creationId xmlns:a16="http://schemas.microsoft.com/office/drawing/2014/main" id="{A927F79A-AF8A-47DA-9116-1EC2F58CBBC1}"/>
              </a:ext>
            </a:extLst>
          </p:cNvPr>
          <p:cNvCxnSpPr>
            <a:cxnSpLocks/>
          </p:cNvCxnSpPr>
          <p:nvPr/>
        </p:nvCxnSpPr>
        <p:spPr>
          <a:xfrm>
            <a:off x="2588959" y="6498647"/>
            <a:ext cx="751141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" name="Google Shape;124;p10">
            <a:extLst>
              <a:ext uri="{FF2B5EF4-FFF2-40B4-BE49-F238E27FC236}">
                <a16:creationId xmlns:a16="http://schemas.microsoft.com/office/drawing/2014/main" id="{C7EB3D7B-CC20-4186-B692-C74BAD7D3F9B}"/>
              </a:ext>
            </a:extLst>
          </p:cNvPr>
          <p:cNvSpPr txBox="1"/>
          <p:nvPr/>
        </p:nvSpPr>
        <p:spPr>
          <a:xfrm>
            <a:off x="5207031" y="5074666"/>
            <a:ext cx="42583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90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38" name="Google Shape;104;p9">
            <a:extLst>
              <a:ext uri="{FF2B5EF4-FFF2-40B4-BE49-F238E27FC236}">
                <a16:creationId xmlns:a16="http://schemas.microsoft.com/office/drawing/2014/main" id="{76471EC6-12E7-45A0-9F5F-4A06D0D3B29F}"/>
              </a:ext>
            </a:extLst>
          </p:cNvPr>
          <p:cNvSpPr txBox="1"/>
          <p:nvPr/>
        </p:nvSpPr>
        <p:spPr>
          <a:xfrm>
            <a:off x="1438665" y="6890128"/>
            <a:ext cx="62930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シャイン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グレー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85E02A44-78DD-4B16-A18A-4D7623AAB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1205" y="6608033"/>
            <a:ext cx="404228" cy="295398"/>
          </a:xfrm>
          <a:prstGeom prst="rect">
            <a:avLst/>
          </a:prstGeom>
        </p:spPr>
      </p:pic>
      <p:sp>
        <p:nvSpPr>
          <p:cNvPr id="40" name="Google Shape;104;p9">
            <a:extLst>
              <a:ext uri="{FF2B5EF4-FFF2-40B4-BE49-F238E27FC236}">
                <a16:creationId xmlns:a16="http://schemas.microsoft.com/office/drawing/2014/main" id="{08C6014C-B4A9-4DEB-BC04-7C9D178BD6F9}"/>
              </a:ext>
            </a:extLst>
          </p:cNvPr>
          <p:cNvSpPr txBox="1"/>
          <p:nvPr/>
        </p:nvSpPr>
        <p:spPr>
          <a:xfrm>
            <a:off x="908217" y="6893743"/>
            <a:ext cx="589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オータム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ブラウン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2E42E5B9-8AA9-4289-AE12-B4891C8D6F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487" y="6605303"/>
            <a:ext cx="408091" cy="300293"/>
          </a:xfrm>
          <a:prstGeom prst="rect">
            <a:avLst/>
          </a:prstGeom>
        </p:spPr>
      </p:pic>
      <p:pic>
        <p:nvPicPr>
          <p:cNvPr id="32" name="Picture 54" descr="E:\引戸\DATA\玄関引戸=696X4=2784\0506_DR_0095A.JPG">
            <a:extLst>
              <a:ext uri="{FF2B5EF4-FFF2-40B4-BE49-F238E27FC236}">
                <a16:creationId xmlns:a16="http://schemas.microsoft.com/office/drawing/2014/main" id="{464D2359-23C6-4EA2-9903-FF295EF53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31" y="1337709"/>
            <a:ext cx="804678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32B32C1-53E3-458C-BF90-FB3748101047}"/>
              </a:ext>
            </a:extLst>
          </p:cNvPr>
          <p:cNvSpPr txBox="1"/>
          <p:nvPr/>
        </p:nvSpPr>
        <p:spPr>
          <a:xfrm>
            <a:off x="869647" y="3556925"/>
            <a:ext cx="9282299" cy="21542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花伝</a:t>
            </a:r>
          </a:p>
        </p:txBody>
      </p:sp>
      <p:pic>
        <p:nvPicPr>
          <p:cNvPr id="34" name="Picture 38" descr="E:\引戸\DATA\玄関引戸=696X4=2784\0506_DR_0319A.JPG">
            <a:extLst>
              <a:ext uri="{FF2B5EF4-FFF2-40B4-BE49-F238E27FC236}">
                <a16:creationId xmlns:a16="http://schemas.microsoft.com/office/drawing/2014/main" id="{40915675-8BD0-44CB-BDF9-73F230AE7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158" y="3902302"/>
            <a:ext cx="7836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5" descr="E:\引戸\DATA\玄関引戸=696X4=2784\0506_DR_0333A.JPG">
            <a:extLst>
              <a:ext uri="{FF2B5EF4-FFF2-40B4-BE49-F238E27FC236}">
                <a16:creationId xmlns:a16="http://schemas.microsoft.com/office/drawing/2014/main" id="{FB16A916-DFFC-4697-8319-80F85DF7B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679" y="3904982"/>
            <a:ext cx="7872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7" descr="E:\引戸\DATA\玄関引戸=696X4=2784\0506_DR_0336A.JPG">
            <a:extLst>
              <a:ext uri="{FF2B5EF4-FFF2-40B4-BE49-F238E27FC236}">
                <a16:creationId xmlns:a16="http://schemas.microsoft.com/office/drawing/2014/main" id="{B87625FE-CC91-498C-9138-281A106B4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871" y="3904982"/>
            <a:ext cx="786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Google Shape;124;p10">
            <a:extLst>
              <a:ext uri="{FF2B5EF4-FFF2-40B4-BE49-F238E27FC236}">
                <a16:creationId xmlns:a16="http://schemas.microsoft.com/office/drawing/2014/main" id="{8A479D0F-9509-4C36-A5E0-D60E2615E632}"/>
              </a:ext>
            </a:extLst>
          </p:cNvPr>
          <p:cNvSpPr txBox="1"/>
          <p:nvPr/>
        </p:nvSpPr>
        <p:spPr>
          <a:xfrm>
            <a:off x="2610956" y="5080569"/>
            <a:ext cx="42583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77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42" name="Google Shape;124;p10">
            <a:extLst>
              <a:ext uri="{FF2B5EF4-FFF2-40B4-BE49-F238E27FC236}">
                <a16:creationId xmlns:a16="http://schemas.microsoft.com/office/drawing/2014/main" id="{AFDBB562-4B15-4C78-8EC6-B918A9BBC12C}"/>
              </a:ext>
            </a:extLst>
          </p:cNvPr>
          <p:cNvSpPr txBox="1"/>
          <p:nvPr/>
        </p:nvSpPr>
        <p:spPr>
          <a:xfrm>
            <a:off x="3867697" y="5089019"/>
            <a:ext cx="42583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79</a:t>
            </a:r>
            <a:r>
              <a:rPr lang="ja-JP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43" name="Picture 3" descr="E:\引戸\DATA\玄関引戸=696X4=2784\0506_DR_0364A.JPG">
            <a:extLst>
              <a:ext uri="{FF2B5EF4-FFF2-40B4-BE49-F238E27FC236}">
                <a16:creationId xmlns:a16="http://schemas.microsoft.com/office/drawing/2014/main" id="{1888AE62-02C1-4FFE-9FE1-F03833C52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647" y="3904981"/>
            <a:ext cx="866164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4" descr="E:\引戸\DATA\玄関引戸=696X4=2784\0506_DR_0365A.JPG">
            <a:extLst>
              <a:ext uri="{FF2B5EF4-FFF2-40B4-BE49-F238E27FC236}">
                <a16:creationId xmlns:a16="http://schemas.microsoft.com/office/drawing/2014/main" id="{2CBF32BB-C682-4F67-8BB8-2C213ABBA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055" y="3904981"/>
            <a:ext cx="865398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7" descr="E:\引戸\DATA\玄関引戸=696X4=2784\0506_DR_0368A.JPG">
            <a:extLst>
              <a:ext uri="{FF2B5EF4-FFF2-40B4-BE49-F238E27FC236}">
                <a16:creationId xmlns:a16="http://schemas.microsoft.com/office/drawing/2014/main" id="{EA9F4328-1729-47A0-B016-737976052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604" y="3904981"/>
            <a:ext cx="868261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8" descr="E:\引戸\DATA\玄関引戸=696X4=2784\0506_DR_0369A.JPG">
            <a:extLst>
              <a:ext uri="{FF2B5EF4-FFF2-40B4-BE49-F238E27FC236}">
                <a16:creationId xmlns:a16="http://schemas.microsoft.com/office/drawing/2014/main" id="{4B8E72AF-3866-40A8-B090-26E3FAFD0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0345" y="3904980"/>
            <a:ext cx="865398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Google Shape;124;p10">
            <a:extLst>
              <a:ext uri="{FF2B5EF4-FFF2-40B4-BE49-F238E27FC236}">
                <a16:creationId xmlns:a16="http://schemas.microsoft.com/office/drawing/2014/main" id="{A106F12D-6880-4E3B-98F7-BD42813230ED}"/>
              </a:ext>
            </a:extLst>
          </p:cNvPr>
          <p:cNvSpPr txBox="1"/>
          <p:nvPr/>
        </p:nvSpPr>
        <p:spPr>
          <a:xfrm>
            <a:off x="284716" y="2724664"/>
            <a:ext cx="699634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</a:t>
            </a: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枚建戸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48" name="Google Shape;124;p10">
            <a:extLst>
              <a:ext uri="{FF2B5EF4-FFF2-40B4-BE49-F238E27FC236}">
                <a16:creationId xmlns:a16="http://schemas.microsoft.com/office/drawing/2014/main" id="{E3392F16-113A-421E-A323-3E58BA37BBC9}"/>
              </a:ext>
            </a:extLst>
          </p:cNvPr>
          <p:cNvSpPr txBox="1"/>
          <p:nvPr/>
        </p:nvSpPr>
        <p:spPr>
          <a:xfrm>
            <a:off x="266648" y="2928749"/>
            <a:ext cx="811969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袖付</a:t>
            </a:r>
            <a:r>
              <a:rPr lang="en-US" altLang="ja-JP" sz="9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</a:t>
            </a:r>
            <a:r>
              <a:rPr lang="ja-JP" altLang="en-US" sz="9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枚引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49" name="Google Shape;124;p10">
            <a:extLst>
              <a:ext uri="{FF2B5EF4-FFF2-40B4-BE49-F238E27FC236}">
                <a16:creationId xmlns:a16="http://schemas.microsoft.com/office/drawing/2014/main" id="{7CD8C1A7-8CB4-4CF0-B72F-CEDC2A8928A0}"/>
              </a:ext>
            </a:extLst>
          </p:cNvPr>
          <p:cNvSpPr txBox="1"/>
          <p:nvPr/>
        </p:nvSpPr>
        <p:spPr>
          <a:xfrm>
            <a:off x="3007812" y="2930683"/>
            <a:ext cx="699634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</a:t>
            </a: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枚建戸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0" name="Google Shape;124;p10">
            <a:extLst>
              <a:ext uri="{FF2B5EF4-FFF2-40B4-BE49-F238E27FC236}">
                <a16:creationId xmlns:a16="http://schemas.microsoft.com/office/drawing/2014/main" id="{210BE7A1-FA7A-4C84-BA6F-04AA8309FA9C}"/>
              </a:ext>
            </a:extLst>
          </p:cNvPr>
          <p:cNvSpPr txBox="1"/>
          <p:nvPr/>
        </p:nvSpPr>
        <p:spPr>
          <a:xfrm>
            <a:off x="3002364" y="2724664"/>
            <a:ext cx="699634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</a:t>
            </a: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枚建戸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53" name="Google Shape;85;p9">
            <a:extLst>
              <a:ext uri="{FF2B5EF4-FFF2-40B4-BE49-F238E27FC236}">
                <a16:creationId xmlns:a16="http://schemas.microsoft.com/office/drawing/2014/main" id="{78FE01DC-9215-45F5-9416-955508CC0F04}"/>
              </a:ext>
            </a:extLst>
          </p:cNvPr>
          <p:cNvCxnSpPr>
            <a:cxnSpLocks/>
          </p:cNvCxnSpPr>
          <p:nvPr/>
        </p:nvCxnSpPr>
        <p:spPr>
          <a:xfrm>
            <a:off x="194865" y="2896630"/>
            <a:ext cx="2265777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8" name="Google Shape;85;p9">
            <a:extLst>
              <a:ext uri="{FF2B5EF4-FFF2-40B4-BE49-F238E27FC236}">
                <a16:creationId xmlns:a16="http://schemas.microsoft.com/office/drawing/2014/main" id="{6F7C839A-E5A6-453F-8B62-56CB1A397238}"/>
              </a:ext>
            </a:extLst>
          </p:cNvPr>
          <p:cNvCxnSpPr>
            <a:cxnSpLocks/>
          </p:cNvCxnSpPr>
          <p:nvPr/>
        </p:nvCxnSpPr>
        <p:spPr>
          <a:xfrm>
            <a:off x="2969858" y="2899470"/>
            <a:ext cx="3461711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60" name="Picture 65" descr="E:\引戸\DATA\玄関引戸=696X4=2784\0506_DR_0384A.JPG">
            <a:extLst>
              <a:ext uri="{FF2B5EF4-FFF2-40B4-BE49-F238E27FC236}">
                <a16:creationId xmlns:a16="http://schemas.microsoft.com/office/drawing/2014/main" id="{BDF0DFD0-A337-42DE-9EA5-25E56E1BB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057" y="1337057"/>
            <a:ext cx="819468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69" descr="E:\引戸\DATA\玄関引戸=696X4=2784\0506_DR_0401A.JPG">
            <a:extLst>
              <a:ext uri="{FF2B5EF4-FFF2-40B4-BE49-F238E27FC236}">
                <a16:creationId xmlns:a16="http://schemas.microsoft.com/office/drawing/2014/main" id="{12EC8621-2C3D-46C9-A5C6-E39DB97BA1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550" y="1343132"/>
            <a:ext cx="817974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Google Shape;124;p10">
            <a:extLst>
              <a:ext uri="{FF2B5EF4-FFF2-40B4-BE49-F238E27FC236}">
                <a16:creationId xmlns:a16="http://schemas.microsoft.com/office/drawing/2014/main" id="{D2F5ABBF-5842-447F-AC9D-5A13F7C1813A}"/>
              </a:ext>
            </a:extLst>
          </p:cNvPr>
          <p:cNvSpPr txBox="1"/>
          <p:nvPr/>
        </p:nvSpPr>
        <p:spPr>
          <a:xfrm>
            <a:off x="6582084" y="5089019"/>
            <a:ext cx="42583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91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65" name="Google Shape;124;p10">
            <a:extLst>
              <a:ext uri="{FF2B5EF4-FFF2-40B4-BE49-F238E27FC236}">
                <a16:creationId xmlns:a16="http://schemas.microsoft.com/office/drawing/2014/main" id="{99065CC8-C32C-4945-B2B5-F38685556DB5}"/>
              </a:ext>
            </a:extLst>
          </p:cNvPr>
          <p:cNvSpPr txBox="1"/>
          <p:nvPr/>
        </p:nvSpPr>
        <p:spPr>
          <a:xfrm>
            <a:off x="4135501" y="2439172"/>
            <a:ext cx="376029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50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66" name="Google Shape;124;p10">
            <a:extLst>
              <a:ext uri="{FF2B5EF4-FFF2-40B4-BE49-F238E27FC236}">
                <a16:creationId xmlns:a16="http://schemas.microsoft.com/office/drawing/2014/main" id="{AE83AEB2-CCBC-43FD-908B-E0C09E3325C9}"/>
              </a:ext>
            </a:extLst>
          </p:cNvPr>
          <p:cNvSpPr txBox="1"/>
          <p:nvPr/>
        </p:nvSpPr>
        <p:spPr>
          <a:xfrm>
            <a:off x="5459054" y="2439413"/>
            <a:ext cx="376029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56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67" name="Google Shape;124;p10">
            <a:extLst>
              <a:ext uri="{FF2B5EF4-FFF2-40B4-BE49-F238E27FC236}">
                <a16:creationId xmlns:a16="http://schemas.microsoft.com/office/drawing/2014/main" id="{44372073-7D3D-4115-8ED3-6509AD8FC479}"/>
              </a:ext>
            </a:extLst>
          </p:cNvPr>
          <p:cNvSpPr txBox="1"/>
          <p:nvPr/>
        </p:nvSpPr>
        <p:spPr>
          <a:xfrm>
            <a:off x="1485581" y="2959115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69" name="Google Shape;124;p10">
            <a:extLst>
              <a:ext uri="{FF2B5EF4-FFF2-40B4-BE49-F238E27FC236}">
                <a16:creationId xmlns:a16="http://schemas.microsoft.com/office/drawing/2014/main" id="{3B8A9603-C16E-4B16-846C-87A28349D931}"/>
              </a:ext>
            </a:extLst>
          </p:cNvPr>
          <p:cNvSpPr txBox="1"/>
          <p:nvPr/>
        </p:nvSpPr>
        <p:spPr>
          <a:xfrm>
            <a:off x="1485581" y="2712480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0" name="Google Shape;124;p10">
            <a:extLst>
              <a:ext uri="{FF2B5EF4-FFF2-40B4-BE49-F238E27FC236}">
                <a16:creationId xmlns:a16="http://schemas.microsoft.com/office/drawing/2014/main" id="{96FE4F1F-AEAA-40FC-A60B-D671AE445567}"/>
              </a:ext>
            </a:extLst>
          </p:cNvPr>
          <p:cNvSpPr txBox="1"/>
          <p:nvPr/>
        </p:nvSpPr>
        <p:spPr>
          <a:xfrm>
            <a:off x="5583587" y="2712480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3" name="Google Shape;124;p10">
            <a:extLst>
              <a:ext uri="{FF2B5EF4-FFF2-40B4-BE49-F238E27FC236}">
                <a16:creationId xmlns:a16="http://schemas.microsoft.com/office/drawing/2014/main" id="{F0AF3653-2385-4B6B-996E-DC485FF7668A}"/>
              </a:ext>
            </a:extLst>
          </p:cNvPr>
          <p:cNvSpPr txBox="1"/>
          <p:nvPr/>
        </p:nvSpPr>
        <p:spPr>
          <a:xfrm>
            <a:off x="4294189" y="2712480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4" name="Google Shape;124;p10">
            <a:extLst>
              <a:ext uri="{FF2B5EF4-FFF2-40B4-BE49-F238E27FC236}">
                <a16:creationId xmlns:a16="http://schemas.microsoft.com/office/drawing/2014/main" id="{7F2A9EB2-446F-4CA8-AE2B-425A62C8C9A5}"/>
              </a:ext>
            </a:extLst>
          </p:cNvPr>
          <p:cNvSpPr txBox="1"/>
          <p:nvPr/>
        </p:nvSpPr>
        <p:spPr>
          <a:xfrm>
            <a:off x="4295000" y="2951308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6" name="Google Shape;124;p10">
            <a:extLst>
              <a:ext uri="{FF2B5EF4-FFF2-40B4-BE49-F238E27FC236}">
                <a16:creationId xmlns:a16="http://schemas.microsoft.com/office/drawing/2014/main" id="{AE4F7F43-FAB0-4F96-BCAD-350DA5B28E1B}"/>
              </a:ext>
            </a:extLst>
          </p:cNvPr>
          <p:cNvSpPr txBox="1"/>
          <p:nvPr/>
        </p:nvSpPr>
        <p:spPr>
          <a:xfrm>
            <a:off x="5583587" y="2951308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7" name="Google Shape;124;p10">
            <a:extLst>
              <a:ext uri="{FF2B5EF4-FFF2-40B4-BE49-F238E27FC236}">
                <a16:creationId xmlns:a16="http://schemas.microsoft.com/office/drawing/2014/main" id="{17D0F9E8-7B62-49D1-8B5E-215607ADBCEF}"/>
              </a:ext>
            </a:extLst>
          </p:cNvPr>
          <p:cNvSpPr txBox="1"/>
          <p:nvPr/>
        </p:nvSpPr>
        <p:spPr>
          <a:xfrm>
            <a:off x="7977692" y="5089019"/>
            <a:ext cx="42583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94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78" name="Google Shape;124;p10">
            <a:extLst>
              <a:ext uri="{FF2B5EF4-FFF2-40B4-BE49-F238E27FC236}">
                <a16:creationId xmlns:a16="http://schemas.microsoft.com/office/drawing/2014/main" id="{9192AEBA-5E1D-4859-9C5B-95DC39B08A42}"/>
              </a:ext>
            </a:extLst>
          </p:cNvPr>
          <p:cNvSpPr txBox="1"/>
          <p:nvPr/>
        </p:nvSpPr>
        <p:spPr>
          <a:xfrm>
            <a:off x="9283951" y="5089019"/>
            <a:ext cx="42583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95</a:t>
            </a:r>
            <a:r>
              <a:rPr lang="ja-JP" sz="12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2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0" name="Google Shape;124;p10">
            <a:extLst>
              <a:ext uri="{FF2B5EF4-FFF2-40B4-BE49-F238E27FC236}">
                <a16:creationId xmlns:a16="http://schemas.microsoft.com/office/drawing/2014/main" id="{B3977A9E-18D6-4F9B-8EDB-79EB77A77DB6}"/>
              </a:ext>
            </a:extLst>
          </p:cNvPr>
          <p:cNvSpPr txBox="1"/>
          <p:nvPr/>
        </p:nvSpPr>
        <p:spPr>
          <a:xfrm>
            <a:off x="279704" y="5590851"/>
            <a:ext cx="699634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4</a:t>
            </a: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枚建戸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1" name="Google Shape;124;p10">
            <a:extLst>
              <a:ext uri="{FF2B5EF4-FFF2-40B4-BE49-F238E27FC236}">
                <a16:creationId xmlns:a16="http://schemas.microsoft.com/office/drawing/2014/main" id="{82CBC8EB-8168-448C-854E-8B6D5405F5E2}"/>
              </a:ext>
            </a:extLst>
          </p:cNvPr>
          <p:cNvSpPr txBox="1"/>
          <p:nvPr/>
        </p:nvSpPr>
        <p:spPr>
          <a:xfrm>
            <a:off x="274256" y="5379752"/>
            <a:ext cx="699634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2</a:t>
            </a: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枚建戸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83" name="Google Shape;85;p9">
            <a:extLst>
              <a:ext uri="{FF2B5EF4-FFF2-40B4-BE49-F238E27FC236}">
                <a16:creationId xmlns:a16="http://schemas.microsoft.com/office/drawing/2014/main" id="{2FADC038-44E5-482D-B4F8-D89493CF754E}"/>
              </a:ext>
            </a:extLst>
          </p:cNvPr>
          <p:cNvCxnSpPr>
            <a:cxnSpLocks/>
          </p:cNvCxnSpPr>
          <p:nvPr/>
        </p:nvCxnSpPr>
        <p:spPr>
          <a:xfrm>
            <a:off x="238417" y="5541858"/>
            <a:ext cx="9913529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5" name="Google Shape;124;p10">
            <a:extLst>
              <a:ext uri="{FF2B5EF4-FFF2-40B4-BE49-F238E27FC236}">
                <a16:creationId xmlns:a16="http://schemas.microsoft.com/office/drawing/2014/main" id="{D5F43251-E0E6-40D8-99AB-D249DE5103A4}"/>
              </a:ext>
            </a:extLst>
          </p:cNvPr>
          <p:cNvSpPr txBox="1"/>
          <p:nvPr/>
        </p:nvSpPr>
        <p:spPr>
          <a:xfrm>
            <a:off x="2677679" y="5354868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6" name="Google Shape;124;p10">
            <a:extLst>
              <a:ext uri="{FF2B5EF4-FFF2-40B4-BE49-F238E27FC236}">
                <a16:creationId xmlns:a16="http://schemas.microsoft.com/office/drawing/2014/main" id="{B05425AD-F8A6-41F5-B4A1-8275DB493386}"/>
              </a:ext>
            </a:extLst>
          </p:cNvPr>
          <p:cNvSpPr txBox="1"/>
          <p:nvPr/>
        </p:nvSpPr>
        <p:spPr>
          <a:xfrm>
            <a:off x="1400981" y="5354868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7" name="Google Shape;124;p10">
            <a:extLst>
              <a:ext uri="{FF2B5EF4-FFF2-40B4-BE49-F238E27FC236}">
                <a16:creationId xmlns:a16="http://schemas.microsoft.com/office/drawing/2014/main" id="{C2B75D20-8627-4A21-A171-4BE3DA9F46AD}"/>
              </a:ext>
            </a:extLst>
          </p:cNvPr>
          <p:cNvSpPr txBox="1"/>
          <p:nvPr/>
        </p:nvSpPr>
        <p:spPr>
          <a:xfrm>
            <a:off x="1401475" y="5587344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8" name="Google Shape;124;p10">
            <a:extLst>
              <a:ext uri="{FF2B5EF4-FFF2-40B4-BE49-F238E27FC236}">
                <a16:creationId xmlns:a16="http://schemas.microsoft.com/office/drawing/2014/main" id="{C96986DF-0F85-4B0C-A117-583CCE79E2C6}"/>
              </a:ext>
            </a:extLst>
          </p:cNvPr>
          <p:cNvSpPr txBox="1"/>
          <p:nvPr/>
        </p:nvSpPr>
        <p:spPr>
          <a:xfrm>
            <a:off x="3989868" y="5362592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9" name="Google Shape;124;p10">
            <a:extLst>
              <a:ext uri="{FF2B5EF4-FFF2-40B4-BE49-F238E27FC236}">
                <a16:creationId xmlns:a16="http://schemas.microsoft.com/office/drawing/2014/main" id="{7A9BE45B-0067-49AD-9C00-31F92D0C888B}"/>
              </a:ext>
            </a:extLst>
          </p:cNvPr>
          <p:cNvSpPr txBox="1"/>
          <p:nvPr/>
        </p:nvSpPr>
        <p:spPr>
          <a:xfrm>
            <a:off x="265334" y="5805782"/>
            <a:ext cx="887317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一筋引分け戸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0" name="Google Shape;124;p10">
            <a:extLst>
              <a:ext uri="{FF2B5EF4-FFF2-40B4-BE49-F238E27FC236}">
                <a16:creationId xmlns:a16="http://schemas.microsoft.com/office/drawing/2014/main" id="{A333CECC-4891-4D5F-A7D2-8E53087B4467}"/>
              </a:ext>
            </a:extLst>
          </p:cNvPr>
          <p:cNvSpPr txBox="1"/>
          <p:nvPr/>
        </p:nvSpPr>
        <p:spPr>
          <a:xfrm>
            <a:off x="267653" y="6009602"/>
            <a:ext cx="89261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一筋片引き戸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91" name="Google Shape;85;p9">
            <a:extLst>
              <a:ext uri="{FF2B5EF4-FFF2-40B4-BE49-F238E27FC236}">
                <a16:creationId xmlns:a16="http://schemas.microsoft.com/office/drawing/2014/main" id="{98BDE663-9181-43B1-96F0-E509D37CEE1A}"/>
              </a:ext>
            </a:extLst>
          </p:cNvPr>
          <p:cNvCxnSpPr>
            <a:cxnSpLocks/>
          </p:cNvCxnSpPr>
          <p:nvPr/>
        </p:nvCxnSpPr>
        <p:spPr>
          <a:xfrm>
            <a:off x="238417" y="5757612"/>
            <a:ext cx="9910483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2" name="Google Shape;85;p9">
            <a:extLst>
              <a:ext uri="{FF2B5EF4-FFF2-40B4-BE49-F238E27FC236}">
                <a16:creationId xmlns:a16="http://schemas.microsoft.com/office/drawing/2014/main" id="{14B2B9DC-759E-4A52-81D0-E53448D8CDF1}"/>
              </a:ext>
            </a:extLst>
          </p:cNvPr>
          <p:cNvCxnSpPr>
            <a:cxnSpLocks/>
          </p:cNvCxnSpPr>
          <p:nvPr/>
        </p:nvCxnSpPr>
        <p:spPr>
          <a:xfrm>
            <a:off x="238417" y="5964182"/>
            <a:ext cx="9910483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3" name="Google Shape;124;p10">
            <a:extLst>
              <a:ext uri="{FF2B5EF4-FFF2-40B4-BE49-F238E27FC236}">
                <a16:creationId xmlns:a16="http://schemas.microsoft.com/office/drawing/2014/main" id="{CE8FB26F-5403-4706-9593-73E572CED946}"/>
              </a:ext>
            </a:extLst>
          </p:cNvPr>
          <p:cNvSpPr txBox="1"/>
          <p:nvPr/>
        </p:nvSpPr>
        <p:spPr>
          <a:xfrm>
            <a:off x="5308931" y="5362592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4" name="Google Shape;124;p10">
            <a:extLst>
              <a:ext uri="{FF2B5EF4-FFF2-40B4-BE49-F238E27FC236}">
                <a16:creationId xmlns:a16="http://schemas.microsoft.com/office/drawing/2014/main" id="{200ABD69-5A88-4F0F-B838-0D47C0A319E7}"/>
              </a:ext>
            </a:extLst>
          </p:cNvPr>
          <p:cNvSpPr txBox="1"/>
          <p:nvPr/>
        </p:nvSpPr>
        <p:spPr>
          <a:xfrm>
            <a:off x="9386607" y="5362592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5" name="Google Shape;124;p10">
            <a:extLst>
              <a:ext uri="{FF2B5EF4-FFF2-40B4-BE49-F238E27FC236}">
                <a16:creationId xmlns:a16="http://schemas.microsoft.com/office/drawing/2014/main" id="{C0937DB4-F70C-480F-BAB3-CA6C4AB67524}"/>
              </a:ext>
            </a:extLst>
          </p:cNvPr>
          <p:cNvSpPr txBox="1"/>
          <p:nvPr/>
        </p:nvSpPr>
        <p:spPr>
          <a:xfrm>
            <a:off x="8028849" y="5349654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6" name="Google Shape;124;p10">
            <a:extLst>
              <a:ext uri="{FF2B5EF4-FFF2-40B4-BE49-F238E27FC236}">
                <a16:creationId xmlns:a16="http://schemas.microsoft.com/office/drawing/2014/main" id="{26F3495D-2D71-44E9-83BE-A4E410EBADD4}"/>
              </a:ext>
            </a:extLst>
          </p:cNvPr>
          <p:cNvSpPr txBox="1"/>
          <p:nvPr/>
        </p:nvSpPr>
        <p:spPr>
          <a:xfrm>
            <a:off x="6663471" y="5362592"/>
            <a:ext cx="181490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10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7" name="Google Shape;124;p10">
            <a:extLst>
              <a:ext uri="{FF2B5EF4-FFF2-40B4-BE49-F238E27FC236}">
                <a16:creationId xmlns:a16="http://schemas.microsoft.com/office/drawing/2014/main" id="{3D3CDFCE-E144-4C58-BAC5-EF24FE47553A}"/>
              </a:ext>
            </a:extLst>
          </p:cNvPr>
          <p:cNvSpPr txBox="1"/>
          <p:nvPr/>
        </p:nvSpPr>
        <p:spPr>
          <a:xfrm>
            <a:off x="2989155" y="3149722"/>
            <a:ext cx="887317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一筋引分け戸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98" name="Google Shape;124;p10">
            <a:extLst>
              <a:ext uri="{FF2B5EF4-FFF2-40B4-BE49-F238E27FC236}">
                <a16:creationId xmlns:a16="http://schemas.microsoft.com/office/drawing/2014/main" id="{D14B5636-43E5-4FEA-97E6-B7EBE60A144D}"/>
              </a:ext>
            </a:extLst>
          </p:cNvPr>
          <p:cNvSpPr txBox="1"/>
          <p:nvPr/>
        </p:nvSpPr>
        <p:spPr>
          <a:xfrm>
            <a:off x="2991474" y="3352907"/>
            <a:ext cx="892618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一筋片引き戸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99" name="Google Shape;85;p9">
            <a:extLst>
              <a:ext uri="{FF2B5EF4-FFF2-40B4-BE49-F238E27FC236}">
                <a16:creationId xmlns:a16="http://schemas.microsoft.com/office/drawing/2014/main" id="{EF691129-502A-4E54-98E0-CF8858474846}"/>
              </a:ext>
            </a:extLst>
          </p:cNvPr>
          <p:cNvCxnSpPr>
            <a:cxnSpLocks/>
          </p:cNvCxnSpPr>
          <p:nvPr/>
        </p:nvCxnSpPr>
        <p:spPr>
          <a:xfrm>
            <a:off x="2969858" y="3313837"/>
            <a:ext cx="3476951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0" name="Google Shape;85;p9">
            <a:extLst>
              <a:ext uri="{FF2B5EF4-FFF2-40B4-BE49-F238E27FC236}">
                <a16:creationId xmlns:a16="http://schemas.microsoft.com/office/drawing/2014/main" id="{D222E68D-CF6D-45D8-9496-E7C9CECBA474}"/>
              </a:ext>
            </a:extLst>
          </p:cNvPr>
          <p:cNvCxnSpPr>
            <a:cxnSpLocks/>
          </p:cNvCxnSpPr>
          <p:nvPr/>
        </p:nvCxnSpPr>
        <p:spPr>
          <a:xfrm>
            <a:off x="2969858" y="3105383"/>
            <a:ext cx="3476951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2" name="Google Shape;124;p10">
            <a:extLst>
              <a:ext uri="{FF2B5EF4-FFF2-40B4-BE49-F238E27FC236}">
                <a16:creationId xmlns:a16="http://schemas.microsoft.com/office/drawing/2014/main" id="{0EBFF687-4C89-4D52-9C9B-98B18AB8269F}"/>
              </a:ext>
            </a:extLst>
          </p:cNvPr>
          <p:cNvSpPr txBox="1"/>
          <p:nvPr/>
        </p:nvSpPr>
        <p:spPr>
          <a:xfrm>
            <a:off x="5580730" y="3156067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3" name="Google Shape;124;p10">
            <a:extLst>
              <a:ext uri="{FF2B5EF4-FFF2-40B4-BE49-F238E27FC236}">
                <a16:creationId xmlns:a16="http://schemas.microsoft.com/office/drawing/2014/main" id="{650BE279-F673-4610-A980-DE34F5606AE3}"/>
              </a:ext>
            </a:extLst>
          </p:cNvPr>
          <p:cNvSpPr txBox="1"/>
          <p:nvPr/>
        </p:nvSpPr>
        <p:spPr>
          <a:xfrm>
            <a:off x="4293307" y="3156067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4" name="Google Shape;124;p10">
            <a:extLst>
              <a:ext uri="{FF2B5EF4-FFF2-40B4-BE49-F238E27FC236}">
                <a16:creationId xmlns:a16="http://schemas.microsoft.com/office/drawing/2014/main" id="{DF1E7DF9-8C8B-4DC5-AB39-82058F3DCD85}"/>
              </a:ext>
            </a:extLst>
          </p:cNvPr>
          <p:cNvSpPr txBox="1"/>
          <p:nvPr/>
        </p:nvSpPr>
        <p:spPr>
          <a:xfrm>
            <a:off x="4293307" y="3363140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5" name="Google Shape;124;p10">
            <a:extLst>
              <a:ext uri="{FF2B5EF4-FFF2-40B4-BE49-F238E27FC236}">
                <a16:creationId xmlns:a16="http://schemas.microsoft.com/office/drawing/2014/main" id="{12F607AD-AD7A-42AD-A116-044C2ABCD5F5}"/>
              </a:ext>
            </a:extLst>
          </p:cNvPr>
          <p:cNvSpPr txBox="1"/>
          <p:nvPr/>
        </p:nvSpPr>
        <p:spPr>
          <a:xfrm>
            <a:off x="5581750" y="3367228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6" name="Google Shape;124;p10">
            <a:extLst>
              <a:ext uri="{FF2B5EF4-FFF2-40B4-BE49-F238E27FC236}">
                <a16:creationId xmlns:a16="http://schemas.microsoft.com/office/drawing/2014/main" id="{2BBB48D5-B683-49C8-8593-46365BB17068}"/>
              </a:ext>
            </a:extLst>
          </p:cNvPr>
          <p:cNvSpPr txBox="1"/>
          <p:nvPr/>
        </p:nvSpPr>
        <p:spPr>
          <a:xfrm>
            <a:off x="5308419" y="5596880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7" name="Google Shape;124;p10">
            <a:extLst>
              <a:ext uri="{FF2B5EF4-FFF2-40B4-BE49-F238E27FC236}">
                <a16:creationId xmlns:a16="http://schemas.microsoft.com/office/drawing/2014/main" id="{83ABAA9D-B17D-4086-913A-896D35BE1FD5}"/>
              </a:ext>
            </a:extLst>
          </p:cNvPr>
          <p:cNvSpPr txBox="1"/>
          <p:nvPr/>
        </p:nvSpPr>
        <p:spPr>
          <a:xfrm>
            <a:off x="5308986" y="5799509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8" name="Google Shape;124;p10">
            <a:extLst>
              <a:ext uri="{FF2B5EF4-FFF2-40B4-BE49-F238E27FC236}">
                <a16:creationId xmlns:a16="http://schemas.microsoft.com/office/drawing/2014/main" id="{37FA1499-3C5E-4089-AF6C-55A87706BC07}"/>
              </a:ext>
            </a:extLst>
          </p:cNvPr>
          <p:cNvSpPr txBox="1"/>
          <p:nvPr/>
        </p:nvSpPr>
        <p:spPr>
          <a:xfrm>
            <a:off x="5309919" y="6016871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09" name="Google Shape;124;p10">
            <a:extLst>
              <a:ext uri="{FF2B5EF4-FFF2-40B4-BE49-F238E27FC236}">
                <a16:creationId xmlns:a16="http://schemas.microsoft.com/office/drawing/2014/main" id="{8A4FFFAC-C730-4DB1-9F7A-486A2224C91A}"/>
              </a:ext>
            </a:extLst>
          </p:cNvPr>
          <p:cNvSpPr txBox="1"/>
          <p:nvPr/>
        </p:nvSpPr>
        <p:spPr>
          <a:xfrm>
            <a:off x="8032510" y="5595303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0" name="Google Shape;124;p10">
            <a:extLst>
              <a:ext uri="{FF2B5EF4-FFF2-40B4-BE49-F238E27FC236}">
                <a16:creationId xmlns:a16="http://schemas.microsoft.com/office/drawing/2014/main" id="{2314045F-D451-4B56-B56A-99C82B98371D}"/>
              </a:ext>
            </a:extLst>
          </p:cNvPr>
          <p:cNvSpPr txBox="1"/>
          <p:nvPr/>
        </p:nvSpPr>
        <p:spPr>
          <a:xfrm>
            <a:off x="8030128" y="5804749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1" name="Google Shape;124;p10">
            <a:extLst>
              <a:ext uri="{FF2B5EF4-FFF2-40B4-BE49-F238E27FC236}">
                <a16:creationId xmlns:a16="http://schemas.microsoft.com/office/drawing/2014/main" id="{1EB77F68-E189-430E-BCE1-F13EF12398EB}"/>
              </a:ext>
            </a:extLst>
          </p:cNvPr>
          <p:cNvSpPr txBox="1"/>
          <p:nvPr/>
        </p:nvSpPr>
        <p:spPr>
          <a:xfrm>
            <a:off x="8033610" y="6024980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●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2" name="Google Shape;124;p10">
            <a:extLst>
              <a:ext uri="{FF2B5EF4-FFF2-40B4-BE49-F238E27FC236}">
                <a16:creationId xmlns:a16="http://schemas.microsoft.com/office/drawing/2014/main" id="{139AE889-CDC4-42CE-98CB-912C35192598}"/>
              </a:ext>
            </a:extLst>
          </p:cNvPr>
          <p:cNvSpPr txBox="1"/>
          <p:nvPr/>
        </p:nvSpPr>
        <p:spPr>
          <a:xfrm>
            <a:off x="1401475" y="5806595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3" name="Google Shape;124;p10">
            <a:extLst>
              <a:ext uri="{FF2B5EF4-FFF2-40B4-BE49-F238E27FC236}">
                <a16:creationId xmlns:a16="http://schemas.microsoft.com/office/drawing/2014/main" id="{2D58C6F4-BC07-4D8B-A558-7F1505D4253A}"/>
              </a:ext>
            </a:extLst>
          </p:cNvPr>
          <p:cNvSpPr txBox="1"/>
          <p:nvPr/>
        </p:nvSpPr>
        <p:spPr>
          <a:xfrm>
            <a:off x="1401475" y="6020712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4" name="Google Shape;124;p10">
            <a:extLst>
              <a:ext uri="{FF2B5EF4-FFF2-40B4-BE49-F238E27FC236}">
                <a16:creationId xmlns:a16="http://schemas.microsoft.com/office/drawing/2014/main" id="{D559668E-0523-42DD-8C7E-64003ACA8736}"/>
              </a:ext>
            </a:extLst>
          </p:cNvPr>
          <p:cNvSpPr txBox="1"/>
          <p:nvPr/>
        </p:nvSpPr>
        <p:spPr>
          <a:xfrm>
            <a:off x="2674124" y="5596524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5" name="Google Shape;124;p10">
            <a:extLst>
              <a:ext uri="{FF2B5EF4-FFF2-40B4-BE49-F238E27FC236}">
                <a16:creationId xmlns:a16="http://schemas.microsoft.com/office/drawing/2014/main" id="{942786B0-5C4A-4F0E-814A-6CC2C81CA086}"/>
              </a:ext>
            </a:extLst>
          </p:cNvPr>
          <p:cNvSpPr txBox="1"/>
          <p:nvPr/>
        </p:nvSpPr>
        <p:spPr>
          <a:xfrm>
            <a:off x="3998256" y="5580381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6" name="Google Shape;124;p10">
            <a:extLst>
              <a:ext uri="{FF2B5EF4-FFF2-40B4-BE49-F238E27FC236}">
                <a16:creationId xmlns:a16="http://schemas.microsoft.com/office/drawing/2014/main" id="{13B65CA5-0C0F-4C91-8916-CD9D45FDBEE3}"/>
              </a:ext>
            </a:extLst>
          </p:cNvPr>
          <p:cNvSpPr txBox="1"/>
          <p:nvPr/>
        </p:nvSpPr>
        <p:spPr>
          <a:xfrm>
            <a:off x="3998256" y="5799632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7" name="Google Shape;124;p10">
            <a:extLst>
              <a:ext uri="{FF2B5EF4-FFF2-40B4-BE49-F238E27FC236}">
                <a16:creationId xmlns:a16="http://schemas.microsoft.com/office/drawing/2014/main" id="{B845107B-0326-4AF2-AC00-D4B9523563E0}"/>
              </a:ext>
            </a:extLst>
          </p:cNvPr>
          <p:cNvSpPr txBox="1"/>
          <p:nvPr/>
        </p:nvSpPr>
        <p:spPr>
          <a:xfrm>
            <a:off x="3998256" y="6013749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8" name="Google Shape;124;p10">
            <a:extLst>
              <a:ext uri="{FF2B5EF4-FFF2-40B4-BE49-F238E27FC236}">
                <a16:creationId xmlns:a16="http://schemas.microsoft.com/office/drawing/2014/main" id="{3681E6E6-B3A6-4246-B45A-B373A237185F}"/>
              </a:ext>
            </a:extLst>
          </p:cNvPr>
          <p:cNvSpPr txBox="1"/>
          <p:nvPr/>
        </p:nvSpPr>
        <p:spPr>
          <a:xfrm>
            <a:off x="6682324" y="5587344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9" name="Google Shape;124;p10">
            <a:extLst>
              <a:ext uri="{FF2B5EF4-FFF2-40B4-BE49-F238E27FC236}">
                <a16:creationId xmlns:a16="http://schemas.microsoft.com/office/drawing/2014/main" id="{332C09D0-B3EB-4553-95E2-52381FE70D71}"/>
              </a:ext>
            </a:extLst>
          </p:cNvPr>
          <p:cNvSpPr txBox="1"/>
          <p:nvPr/>
        </p:nvSpPr>
        <p:spPr>
          <a:xfrm>
            <a:off x="6682324" y="5806595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20" name="Google Shape;124;p10">
            <a:extLst>
              <a:ext uri="{FF2B5EF4-FFF2-40B4-BE49-F238E27FC236}">
                <a16:creationId xmlns:a16="http://schemas.microsoft.com/office/drawing/2014/main" id="{783476B0-84B9-4379-B612-29210541632E}"/>
              </a:ext>
            </a:extLst>
          </p:cNvPr>
          <p:cNvSpPr txBox="1"/>
          <p:nvPr/>
        </p:nvSpPr>
        <p:spPr>
          <a:xfrm>
            <a:off x="6682324" y="6020712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21" name="Google Shape;124;p10">
            <a:extLst>
              <a:ext uri="{FF2B5EF4-FFF2-40B4-BE49-F238E27FC236}">
                <a16:creationId xmlns:a16="http://schemas.microsoft.com/office/drawing/2014/main" id="{5A7AAF49-D80F-43B4-8FE3-2111C40E6453}"/>
              </a:ext>
            </a:extLst>
          </p:cNvPr>
          <p:cNvSpPr txBox="1"/>
          <p:nvPr/>
        </p:nvSpPr>
        <p:spPr>
          <a:xfrm>
            <a:off x="9394914" y="5595564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22" name="Google Shape;124;p10">
            <a:extLst>
              <a:ext uri="{FF2B5EF4-FFF2-40B4-BE49-F238E27FC236}">
                <a16:creationId xmlns:a16="http://schemas.microsoft.com/office/drawing/2014/main" id="{2BFF89D7-AA8F-42AC-8E67-43AC8E9E4868}"/>
              </a:ext>
            </a:extLst>
          </p:cNvPr>
          <p:cNvSpPr txBox="1"/>
          <p:nvPr/>
        </p:nvSpPr>
        <p:spPr>
          <a:xfrm>
            <a:off x="9394914" y="5814815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23" name="Google Shape;124;p10">
            <a:extLst>
              <a:ext uri="{FF2B5EF4-FFF2-40B4-BE49-F238E27FC236}">
                <a16:creationId xmlns:a16="http://schemas.microsoft.com/office/drawing/2014/main" id="{A8989CB8-3E15-407E-9B15-6EB55F15A543}"/>
              </a:ext>
            </a:extLst>
          </p:cNvPr>
          <p:cNvSpPr txBox="1"/>
          <p:nvPr/>
        </p:nvSpPr>
        <p:spPr>
          <a:xfrm>
            <a:off x="9394914" y="6028932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24" name="Google Shape;124;p10">
            <a:extLst>
              <a:ext uri="{FF2B5EF4-FFF2-40B4-BE49-F238E27FC236}">
                <a16:creationId xmlns:a16="http://schemas.microsoft.com/office/drawing/2014/main" id="{155C574F-6456-401E-83D9-561052559227}"/>
              </a:ext>
            </a:extLst>
          </p:cNvPr>
          <p:cNvSpPr txBox="1"/>
          <p:nvPr/>
        </p:nvSpPr>
        <p:spPr>
          <a:xfrm>
            <a:off x="2674124" y="5798609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25" name="Google Shape;124;p10">
            <a:extLst>
              <a:ext uri="{FF2B5EF4-FFF2-40B4-BE49-F238E27FC236}">
                <a16:creationId xmlns:a16="http://schemas.microsoft.com/office/drawing/2014/main" id="{71017C44-C6FF-476B-B833-9038F0324EBB}"/>
              </a:ext>
            </a:extLst>
          </p:cNvPr>
          <p:cNvSpPr txBox="1"/>
          <p:nvPr/>
        </p:nvSpPr>
        <p:spPr>
          <a:xfrm>
            <a:off x="2674124" y="6012726"/>
            <a:ext cx="181490" cy="138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ー</a:t>
            </a:r>
            <a:endParaRPr sz="9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28" name="Google Shape;85;p9">
            <a:extLst>
              <a:ext uri="{FF2B5EF4-FFF2-40B4-BE49-F238E27FC236}">
                <a16:creationId xmlns:a16="http://schemas.microsoft.com/office/drawing/2014/main" id="{48617DEB-DD58-44C1-B455-3BCAE152EF16}"/>
              </a:ext>
            </a:extLst>
          </p:cNvPr>
          <p:cNvCxnSpPr>
            <a:cxnSpLocks/>
          </p:cNvCxnSpPr>
          <p:nvPr/>
        </p:nvCxnSpPr>
        <p:spPr>
          <a:xfrm>
            <a:off x="3903409" y="6498647"/>
            <a:ext cx="751141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9" name="Google Shape;104;p9">
            <a:extLst>
              <a:ext uri="{FF2B5EF4-FFF2-40B4-BE49-F238E27FC236}">
                <a16:creationId xmlns:a16="http://schemas.microsoft.com/office/drawing/2014/main" id="{6592EF42-3AF2-4526-B147-47CEBFE23B53}"/>
              </a:ext>
            </a:extLst>
          </p:cNvPr>
          <p:cNvSpPr txBox="1"/>
          <p:nvPr/>
        </p:nvSpPr>
        <p:spPr>
          <a:xfrm>
            <a:off x="3464771" y="6397296"/>
            <a:ext cx="504825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花伝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30" name="Google Shape;261;p3">
            <a:extLst>
              <a:ext uri="{FF2B5EF4-FFF2-40B4-BE49-F238E27FC236}">
                <a16:creationId xmlns:a16="http://schemas.microsoft.com/office/drawing/2014/main" id="{ACA202A8-5745-49A8-91F4-A071DDB1FBD8}"/>
              </a:ext>
            </a:extLst>
          </p:cNvPr>
          <p:cNvSpPr txBox="1"/>
          <p:nvPr/>
        </p:nvSpPr>
        <p:spPr>
          <a:xfrm>
            <a:off x="4005608" y="6901138"/>
            <a:ext cx="589793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柿渋調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pic>
        <p:nvPicPr>
          <p:cNvPr id="101" name="図 100">
            <a:extLst>
              <a:ext uri="{FF2B5EF4-FFF2-40B4-BE49-F238E27FC236}">
                <a16:creationId xmlns:a16="http://schemas.microsoft.com/office/drawing/2014/main" id="{F81F4E47-BBB4-4785-8B7E-5F9CDA879C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92498" y="6598914"/>
            <a:ext cx="412166" cy="30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11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3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SPD_ent_25_031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75" name="Google Shape;117;p10">
            <a:extLst>
              <a:ext uri="{FF2B5EF4-FFF2-40B4-BE49-F238E27FC236}">
                <a16:creationId xmlns:a16="http://schemas.microsoft.com/office/drawing/2014/main" id="{FECD81D1-6C3D-447B-B962-BD21F283599B}"/>
              </a:ext>
            </a:extLst>
          </p:cNvPr>
          <p:cNvSpPr txBox="1"/>
          <p:nvPr/>
        </p:nvSpPr>
        <p:spPr>
          <a:xfrm>
            <a:off x="4118447" y="424557"/>
            <a:ext cx="186498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altLang="en-US" sz="20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把手／引手</a:t>
            </a: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一覧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61" name="Text Box 1039">
            <a:extLst>
              <a:ext uri="{FF2B5EF4-FFF2-40B4-BE49-F238E27FC236}">
                <a16:creationId xmlns:a16="http://schemas.microsoft.com/office/drawing/2014/main" id="{F8744BAF-7E09-4501-9B95-3068637B2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62" name="Text Box 1039">
            <a:extLst>
              <a:ext uri="{FF2B5EF4-FFF2-40B4-BE49-F238E27FC236}">
                <a16:creationId xmlns:a16="http://schemas.microsoft.com/office/drawing/2014/main" id="{054303A8-B6E9-4800-9110-7276A6BF7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20005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Ｋ</a:t>
            </a: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6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123" name="object 11">
            <a:extLst>
              <a:ext uri="{FF2B5EF4-FFF2-40B4-BE49-F238E27FC236}">
                <a16:creationId xmlns:a16="http://schemas.microsoft.com/office/drawing/2014/main" id="{661DC1F9-2FC2-4262-82B0-5B16E7AB9B1E}"/>
              </a:ext>
            </a:extLst>
          </p:cNvPr>
          <p:cNvSpPr txBox="1"/>
          <p:nvPr/>
        </p:nvSpPr>
        <p:spPr>
          <a:xfrm>
            <a:off x="419099" y="6954846"/>
            <a:ext cx="2663524" cy="117693"/>
          </a:xfrm>
          <a:prstGeom prst="rect">
            <a:avLst/>
          </a:prstGeom>
        </p:spPr>
        <p:txBody>
          <a:bodyPr vert="horz" wrap="square" lIns="0" tIns="9875" rIns="0" bIns="0" rtlCol="0">
            <a:spAutoFit/>
          </a:bodyPr>
          <a:lstStyle/>
          <a:p>
            <a:pPr marL="8978">
              <a:spcBef>
                <a:spcPts val="78"/>
              </a:spcBef>
            </a:pP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※網戸</a:t>
            </a:r>
            <a:r>
              <a:rPr sz="700" spc="71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を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取</a:t>
            </a:r>
            <a:r>
              <a:rPr sz="700" spc="7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り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付</a:t>
            </a:r>
            <a:r>
              <a:rPr sz="700" spc="8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け</a:t>
            </a:r>
            <a:r>
              <a:rPr sz="700" spc="7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る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場合</a:t>
            </a:r>
            <a:r>
              <a:rPr sz="700" spc="-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、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室内側</a:t>
            </a:r>
            <a:r>
              <a:rPr sz="700" spc="11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に</a:t>
            </a: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｢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把手｣</a:t>
            </a:r>
            <a:r>
              <a:rPr sz="700" spc="99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は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使用</a:t>
            </a:r>
            <a:r>
              <a:rPr sz="700" spc="6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で</a:t>
            </a:r>
            <a:r>
              <a:rPr sz="700" spc="6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き</a:t>
            </a:r>
            <a:r>
              <a:rPr sz="700" spc="8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ま</a:t>
            </a:r>
            <a:r>
              <a:rPr sz="700" spc="103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せん</a:t>
            </a: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。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S UI Gothic"/>
            </a:endParaRPr>
          </a:p>
        </p:txBody>
      </p:sp>
      <p:graphicFrame>
        <p:nvGraphicFramePr>
          <p:cNvPr id="34" name="表 34">
            <a:extLst>
              <a:ext uri="{FF2B5EF4-FFF2-40B4-BE49-F238E27FC236}">
                <a16:creationId xmlns:a16="http://schemas.microsoft.com/office/drawing/2014/main" id="{BC55B067-C6AC-4C9E-9B8A-DAE9BE7320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152114"/>
              </p:ext>
            </p:extLst>
          </p:nvPr>
        </p:nvGraphicFramePr>
        <p:xfrm>
          <a:off x="419099" y="1065832"/>
          <a:ext cx="9858372" cy="58357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1531">
                  <a:extLst>
                    <a:ext uri="{9D8B030D-6E8A-4147-A177-3AD203B41FA5}">
                      <a16:colId xmlns:a16="http://schemas.microsoft.com/office/drawing/2014/main" val="3418622261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3291527151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915926223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104534857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3694316670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2319241858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3097960986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1918198167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2632304662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4261402365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2110838665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1687639351"/>
                    </a:ext>
                  </a:extLst>
                </a:gridCol>
              </a:tblGrid>
              <a:tr h="422262"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    </a:t>
                      </a:r>
                      <a:r>
                        <a:rPr kumimoji="1" lang="en-US" altLang="ja-JP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+</a:t>
                      </a: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   引手</a:t>
                      </a: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（室外側） （室内側）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把手     </a:t>
                      </a:r>
                      <a:r>
                        <a:rPr kumimoji="1" lang="en-US" altLang="ja-JP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+    </a:t>
                      </a: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</a:t>
                      </a: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（室外側） （室内側）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把手    </a:t>
                      </a:r>
                      <a:r>
                        <a:rPr kumimoji="1" lang="en-US" altLang="ja-JP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+    </a:t>
                      </a: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把手</a:t>
                      </a: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（室外側） （室内側）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285353"/>
                  </a:ext>
                </a:extLst>
              </a:tr>
              <a:tr h="20971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形状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弓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ツートーン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弓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ツートーン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074674"/>
                  </a:ext>
                </a:extLst>
              </a:tr>
              <a:tr h="41756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色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シャイングレー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ブラウン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オータム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ブラウン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シャイングレー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ブラウン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シャイングレー</a:t>
                      </a:r>
                    </a:p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&lt;J-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&gt;</a:t>
                      </a: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ブラウン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＜メッキ調＞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シャイングレー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ブラウン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シャイングレー</a:t>
                      </a:r>
                    </a:p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&lt;J-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&gt;</a:t>
                      </a: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ブラウン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＜メッキ調＞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96632"/>
                  </a:ext>
                </a:extLst>
              </a:tr>
              <a:tr h="2325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型番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D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H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K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P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W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048650"/>
                  </a:ext>
                </a:extLst>
              </a:tr>
              <a:tr h="18325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室外側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473253"/>
                  </a:ext>
                </a:extLst>
              </a:tr>
              <a:tr h="17268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室内側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864732"/>
                  </a:ext>
                </a:extLst>
              </a:tr>
              <a:tr h="19473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枚建戸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6565144"/>
                  </a:ext>
                </a:extLst>
              </a:tr>
              <a:tr h="1947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袖付</a:t>
                      </a:r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枚引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  <a:endParaRPr kumimoji="1" lang="en-US" altLang="ja-JP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8154875"/>
                  </a:ext>
                </a:extLst>
              </a:tr>
              <a:tr h="19473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枚建戸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999173"/>
                  </a:ext>
                </a:extLst>
              </a:tr>
              <a:tr h="1947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一筋引分戸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4265777"/>
                  </a:ext>
                </a:extLst>
              </a:tr>
              <a:tr h="1947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一筋片引戸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  <a:endParaRPr kumimoji="1" lang="ja-JP" altLang="en-US" sz="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5839089"/>
                  </a:ext>
                </a:extLst>
              </a:tr>
            </a:tbl>
          </a:graphicData>
        </a:graphic>
      </p:graphicFrame>
      <p:sp>
        <p:nvSpPr>
          <p:cNvPr id="38" name="Google Shape;313;p4">
            <a:extLst>
              <a:ext uri="{FF2B5EF4-FFF2-40B4-BE49-F238E27FC236}">
                <a16:creationId xmlns:a16="http://schemas.microsoft.com/office/drawing/2014/main" id="{DBAB8C3E-F490-4809-A3CE-943BFD87B73A}"/>
              </a:ext>
            </a:extLst>
          </p:cNvPr>
          <p:cNvSpPr txBox="1"/>
          <p:nvPr/>
        </p:nvSpPr>
        <p:spPr>
          <a:xfrm>
            <a:off x="8806216" y="899837"/>
            <a:ext cx="1329830" cy="133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875" rIns="0" bIns="0" anchor="t" anchorCtr="0">
            <a:spAutoFit/>
          </a:bodyPr>
          <a:lstStyle/>
          <a:p>
            <a:pPr marL="8978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800" dirty="0">
                <a:solidFill>
                  <a:schemeClr val="dk1"/>
                </a:solidFill>
              </a:rPr>
              <a:t>●：設定あり  ー：設定なし</a:t>
            </a:r>
            <a:endParaRPr sz="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10A94322-51A9-498A-B076-005CFE006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050" y="2631074"/>
            <a:ext cx="296839" cy="126774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B9919AA5-8D24-47E4-AAFC-2F85B0791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2965" y="4488490"/>
            <a:ext cx="256472" cy="1200987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12FC3942-3E3D-4341-B6C0-B26A96E944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368" y="2631074"/>
            <a:ext cx="308880" cy="1267741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6E60D927-BBE9-4EE8-AD17-3F88B4BC3A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852" y="4459916"/>
            <a:ext cx="299332" cy="1229562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1B9E8B11-56D2-40F9-A249-8B525E6A7F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6135" y="2650125"/>
            <a:ext cx="304544" cy="126774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C686625F-5932-49D0-B331-F467A25D82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38853" y="4421738"/>
            <a:ext cx="314803" cy="126774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44AEEC75-F5DC-47CC-A802-8C5D293E75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2157" y="2440380"/>
            <a:ext cx="458004" cy="1648055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6C30FAA7-2CDD-44D4-A054-4BA93EDE1C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31034" y="4454429"/>
            <a:ext cx="375924" cy="1229563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6593C855-73D1-4DEA-9121-94C262838C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47312" y="2437722"/>
            <a:ext cx="455899" cy="1648055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969D0FDC-B809-4035-B2E6-A68A7CEB65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60954" y="2440382"/>
            <a:ext cx="455899" cy="164532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67BECCC1-7CEE-4E06-958F-50CFA8483B5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08939" y="2437646"/>
            <a:ext cx="458004" cy="164805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A777727B-D283-4909-9A17-1C43BDF00BC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93072" y="4454429"/>
            <a:ext cx="295316" cy="1229563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D31AE2C2-F226-443E-B4F9-54771B6E3B2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58215" y="4246975"/>
            <a:ext cx="480835" cy="1620131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32858F81-E97F-40B1-A691-ED1EB7B79BA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983565" y="4256500"/>
            <a:ext cx="480834" cy="1610994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3DCFF503-6783-4122-B2AF-F9EEF3890F5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00255" y="4256113"/>
            <a:ext cx="319987" cy="1610994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E5A7066E-EC4A-407B-B878-11448D95C79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700313" y="4256113"/>
            <a:ext cx="319987" cy="1610993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57789E35-2875-4A79-8BB9-A0ED1129FA6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75291" y="4459915"/>
            <a:ext cx="375924" cy="1224077"/>
          </a:xfrm>
          <a:prstGeom prst="rect">
            <a:avLst/>
          </a:prstGeom>
        </p:spPr>
      </p:pic>
      <p:pic>
        <p:nvPicPr>
          <p:cNvPr id="54" name="図 53">
            <a:extLst>
              <a:ext uri="{FF2B5EF4-FFF2-40B4-BE49-F238E27FC236}">
                <a16:creationId xmlns:a16="http://schemas.microsoft.com/office/drawing/2014/main" id="{1F961E91-3E66-41F7-82E8-F4859D47540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37329" y="4459915"/>
            <a:ext cx="295316" cy="1224077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933875FB-FBF2-4360-B160-8C2EEB5BA5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7372" y="2456858"/>
            <a:ext cx="458004" cy="1648055"/>
          </a:xfrm>
          <a:prstGeom prst="rect">
            <a:avLst/>
          </a:prstGeom>
        </p:spPr>
      </p:pic>
      <p:pic>
        <p:nvPicPr>
          <p:cNvPr id="64" name="図 63">
            <a:extLst>
              <a:ext uri="{FF2B5EF4-FFF2-40B4-BE49-F238E27FC236}">
                <a16:creationId xmlns:a16="http://schemas.microsoft.com/office/drawing/2014/main" id="{11F47C0D-246B-4004-894C-B05829A928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22527" y="2454200"/>
            <a:ext cx="455899" cy="1648055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AAB3CAF7-DFD9-4B25-8177-DE07ADB0680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36169" y="2456860"/>
            <a:ext cx="455899" cy="1645320"/>
          </a:xfrm>
          <a:prstGeom prst="rect">
            <a:avLst/>
          </a:prstGeom>
        </p:spPr>
      </p:pic>
      <p:pic>
        <p:nvPicPr>
          <p:cNvPr id="66" name="図 65">
            <a:extLst>
              <a:ext uri="{FF2B5EF4-FFF2-40B4-BE49-F238E27FC236}">
                <a16:creationId xmlns:a16="http://schemas.microsoft.com/office/drawing/2014/main" id="{AE3ADEAE-A1DA-4801-8BFA-215E0AABFD9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84154" y="2454124"/>
            <a:ext cx="458004" cy="164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348630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18822</TotalTime>
  <Words>602</Words>
  <Application>Microsoft Office PowerPoint</Application>
  <PresentationFormat>ユーザー設定</PresentationFormat>
  <Paragraphs>235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Yu Gothic Medium</vt:lpstr>
      <vt:lpstr>游ゴシック</vt:lpstr>
      <vt:lpstr>游ゴシック</vt:lpstr>
      <vt:lpstr>Arial</vt:lpstr>
      <vt:lpstr>Calibri</vt:lpstr>
      <vt:lpstr>Segoe UI</vt:lpstr>
      <vt:lpstr>Times New Roman</vt:lpstr>
      <vt:lpstr>LIXILテーマ</vt:lpstr>
      <vt:lpstr>PowerPoint プレゼンテーション</vt:lpstr>
      <vt:lpstr>PowerPoint プレゼンテーション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武田 真弓(Mayumi Takeda)</cp:lastModifiedBy>
  <cp:revision>784</cp:revision>
  <cp:lastPrinted>2021-12-20T06:25:45Z</cp:lastPrinted>
  <dcterms:created xsi:type="dcterms:W3CDTF">2010-09-29T12:55:25Z</dcterms:created>
  <dcterms:modified xsi:type="dcterms:W3CDTF">2025-02-21T07:41:56Z</dcterms:modified>
</cp:coreProperties>
</file>