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6"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0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50" autoAdjust="0"/>
    <p:restoredTop sz="96190" autoAdjust="0"/>
  </p:normalViewPr>
  <p:slideViewPr>
    <p:cSldViewPr snapToGrid="0" showGuides="1">
      <p:cViewPr varScale="1">
        <p:scale>
          <a:sx n="63" d="100"/>
          <a:sy n="63" d="100"/>
        </p:scale>
        <p:origin x="41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1697" eaLnBrk="1" hangingPunct="1">
              <a:defRPr/>
            </a:pPr>
            <a:endParaRPr lang="ja-JP" altLang="en-US"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3713632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E797D0D2-3F22-4E10-AE35-50DD1FFABCC5}"/>
              </a:ext>
            </a:extLst>
          </p:cNvPr>
          <p:cNvGrpSpPr/>
          <p:nvPr/>
        </p:nvGrpSpPr>
        <p:grpSpPr>
          <a:xfrm>
            <a:off x="128310" y="5835938"/>
            <a:ext cx="5104099" cy="1226933"/>
            <a:chOff x="128310" y="5835938"/>
            <a:chExt cx="5104099" cy="1226933"/>
          </a:xfrm>
        </p:grpSpPr>
        <p:pic>
          <p:nvPicPr>
            <p:cNvPr id="20" name="図 19">
              <a:extLst>
                <a:ext uri="{FF2B5EF4-FFF2-40B4-BE49-F238E27FC236}">
                  <a16:creationId xmlns:a16="http://schemas.microsoft.com/office/drawing/2014/main" id="{FEBC1565-C6B2-42E9-9B86-D2A48A9785E9}"/>
                </a:ext>
              </a:extLst>
            </p:cNvPr>
            <p:cNvPicPr>
              <a:picLocks noChangeAspect="1"/>
            </p:cNvPicPr>
            <p:nvPr/>
          </p:nvPicPr>
          <p:blipFill rotWithShape="1">
            <a:blip r:embed="rId3"/>
            <a:srcRect t="16646"/>
            <a:stretch/>
          </p:blipFill>
          <p:spPr>
            <a:xfrm>
              <a:off x="128310" y="5835938"/>
              <a:ext cx="4996877" cy="1226933"/>
            </a:xfrm>
            <a:prstGeom prst="rect">
              <a:avLst/>
            </a:prstGeom>
          </p:spPr>
        </p:pic>
        <p:sp>
          <p:nvSpPr>
            <p:cNvPr id="58" name="テキスト ボックス 57">
              <a:extLst>
                <a:ext uri="{FF2B5EF4-FFF2-40B4-BE49-F238E27FC236}">
                  <a16:creationId xmlns:a16="http://schemas.microsoft.com/office/drawing/2014/main" id="{901A7009-8276-46FB-BB72-DC96636FFEC9}"/>
                </a:ext>
              </a:extLst>
            </p:cNvPr>
            <p:cNvSpPr txBox="1"/>
            <p:nvPr/>
          </p:nvSpPr>
          <p:spPr>
            <a:xfrm>
              <a:off x="3071679" y="6711348"/>
              <a:ext cx="1066206" cy="271869"/>
            </a:xfrm>
            <a:prstGeom prst="rect">
              <a:avLst/>
            </a:prstGeom>
            <a:solidFill>
              <a:schemeClr val="bg1"/>
            </a:solidFill>
          </p:spPr>
          <p:txBody>
            <a:bodyPr wrap="square">
              <a:spAutoFit/>
            </a:bodyPr>
            <a:lstStyle/>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フリーポールタイプ</a:t>
              </a:r>
              <a:endParaRPr lang="en-US" altLang="ja-JP" sz="5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柱背面（カバー取り付け前）</a:t>
              </a:r>
            </a:p>
          </p:txBody>
        </p:sp>
        <p:sp>
          <p:nvSpPr>
            <p:cNvPr id="60" name="テキスト ボックス 59">
              <a:extLst>
                <a:ext uri="{FF2B5EF4-FFF2-40B4-BE49-F238E27FC236}">
                  <a16:creationId xmlns:a16="http://schemas.microsoft.com/office/drawing/2014/main" id="{FE3E0F37-84F5-4B87-9103-2BAE4F2B4BAD}"/>
                </a:ext>
              </a:extLst>
            </p:cNvPr>
            <p:cNvSpPr txBox="1"/>
            <p:nvPr/>
          </p:nvSpPr>
          <p:spPr>
            <a:xfrm>
              <a:off x="4166203" y="6711348"/>
              <a:ext cx="1066206" cy="271869"/>
            </a:xfrm>
            <a:prstGeom prst="rect">
              <a:avLst/>
            </a:prstGeom>
            <a:solidFill>
              <a:schemeClr val="bg1"/>
            </a:solidFill>
          </p:spPr>
          <p:txBody>
            <a:bodyPr wrap="square">
              <a:spAutoFit/>
            </a:bodyPr>
            <a:lstStyle/>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フリーポールタイプ</a:t>
              </a:r>
              <a:endParaRPr lang="en-US" altLang="ja-JP" sz="5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柱背面（カバー取り付け）</a:t>
              </a:r>
            </a:p>
          </p:txBody>
        </p:sp>
      </p:grpSp>
      <p:pic>
        <p:nvPicPr>
          <p:cNvPr id="59" name="図 58">
            <a:extLst>
              <a:ext uri="{FF2B5EF4-FFF2-40B4-BE49-F238E27FC236}">
                <a16:creationId xmlns:a16="http://schemas.microsoft.com/office/drawing/2014/main" id="{C4348F69-2EEB-43D3-82AC-E295D983307A}"/>
              </a:ext>
            </a:extLst>
          </p:cNvPr>
          <p:cNvPicPr>
            <a:picLocks noChangeAspect="1"/>
          </p:cNvPicPr>
          <p:nvPr/>
        </p:nvPicPr>
        <p:blipFill rotWithShape="1">
          <a:blip r:embed="rId4"/>
          <a:srcRect t="55240" r="49178" b="-762"/>
          <a:stretch/>
        </p:blipFill>
        <p:spPr>
          <a:xfrm>
            <a:off x="8589677" y="4343915"/>
            <a:ext cx="1841895" cy="1115186"/>
          </a:xfrm>
          <a:prstGeom prst="rect">
            <a:avLst/>
          </a:prstGeom>
        </p:spPr>
      </p:pic>
      <p:sp>
        <p:nvSpPr>
          <p:cNvPr id="74" name="テキスト ボックス 73">
            <a:extLst>
              <a:ext uri="{FF2B5EF4-FFF2-40B4-BE49-F238E27FC236}">
                <a16:creationId xmlns:a16="http://schemas.microsoft.com/office/drawing/2014/main" id="{01AC0709-384D-4BEC-957E-B8890826610A}"/>
              </a:ext>
            </a:extLst>
          </p:cNvPr>
          <p:cNvSpPr txBox="1"/>
          <p:nvPr/>
        </p:nvSpPr>
        <p:spPr>
          <a:xfrm>
            <a:off x="160206" y="4391540"/>
            <a:ext cx="5039870" cy="451406"/>
          </a:xfrm>
          <a:prstGeom prst="rect">
            <a:avLst/>
          </a:prstGeom>
          <a:noFill/>
        </p:spPr>
        <p:txBody>
          <a:bodyPr wrap="square">
            <a:spAutoFit/>
          </a:bodyPr>
          <a:lstStyle/>
          <a:p>
            <a:pPr algn="just">
              <a:lnSpc>
                <a:spcPts val="1400"/>
              </a:lnSpc>
            </a:pPr>
            <a:r>
              <a:rPr lang="ja-JP" altLang="en-US" sz="1000" dirty="0">
                <a:solidFill>
                  <a:schemeClr val="bg1">
                    <a:lumMod val="50000"/>
                  </a:schemeClr>
                </a:solidFill>
                <a:latin typeface="メイリオ" panose="020B0604030504040204" pitchFamily="50" charset="-128"/>
                <a:ea typeface="メイリオ" panose="020B0604030504040204" pitchFamily="50" charset="-128"/>
              </a:rPr>
              <a:t>敷地内の見せたくない部分をスマートに隠すことができるボリューム感のある縦格子フェンス。連続施工はもちろん、単体施工もできる高尺スクリーン。</a:t>
            </a:r>
          </a:p>
        </p:txBody>
      </p:sp>
      <p:sp>
        <p:nvSpPr>
          <p:cNvPr id="69" name="テキスト ボックス 68">
            <a:extLst>
              <a:ext uri="{FF2B5EF4-FFF2-40B4-BE49-F238E27FC236}">
                <a16:creationId xmlns:a16="http://schemas.microsoft.com/office/drawing/2014/main" id="{273488A0-932C-40A6-BE17-C14736DF62E4}"/>
              </a:ext>
            </a:extLst>
          </p:cNvPr>
          <p:cNvSpPr txBox="1"/>
          <p:nvPr/>
        </p:nvSpPr>
        <p:spPr>
          <a:xfrm>
            <a:off x="138829" y="3748348"/>
            <a:ext cx="5195172" cy="670055"/>
          </a:xfrm>
          <a:prstGeom prst="rect">
            <a:avLst/>
          </a:prstGeom>
          <a:noFill/>
        </p:spPr>
        <p:txBody>
          <a:bodyPr wrap="square">
            <a:spAutoFit/>
          </a:bodyPr>
          <a:lstStyle/>
          <a:p>
            <a:pPr>
              <a:lnSpc>
                <a:spcPts val="2300"/>
              </a:lnSpc>
            </a:pPr>
            <a:r>
              <a:rPr lang="en-US" altLang="ja-JP" sz="1600" dirty="0">
                <a:solidFill>
                  <a:schemeClr val="bg1">
                    <a:lumMod val="50000"/>
                  </a:schemeClr>
                </a:solidFill>
                <a:latin typeface="+mj-ea"/>
                <a:ea typeface="+mj-ea"/>
              </a:rPr>
              <a:t>2023</a:t>
            </a:r>
            <a:r>
              <a:rPr lang="ja-JP" altLang="en-US" sz="1600" dirty="0">
                <a:solidFill>
                  <a:schemeClr val="bg1">
                    <a:lumMod val="50000"/>
                  </a:schemeClr>
                </a:solidFill>
                <a:latin typeface="+mj-ea"/>
                <a:ea typeface="+mj-ea"/>
              </a:rPr>
              <a:t>年</a:t>
            </a:r>
            <a:r>
              <a:rPr lang="en-US" altLang="ja-JP" sz="1600" dirty="0">
                <a:solidFill>
                  <a:schemeClr val="bg1">
                    <a:lumMod val="50000"/>
                  </a:schemeClr>
                </a:solidFill>
                <a:latin typeface="+mj-ea"/>
                <a:ea typeface="+mj-ea"/>
              </a:rPr>
              <a:t>9</a:t>
            </a:r>
            <a:r>
              <a:rPr lang="ja-JP" altLang="en-US" sz="1600" dirty="0">
                <a:solidFill>
                  <a:schemeClr val="bg1">
                    <a:lumMod val="50000"/>
                  </a:schemeClr>
                </a:solidFill>
                <a:latin typeface="+mj-ea"/>
                <a:ea typeface="+mj-ea"/>
              </a:rPr>
              <a:t>月 集合住宅などのロビー前の目隠しや、</a:t>
            </a:r>
            <a:endParaRPr lang="en-US" altLang="ja-JP" sz="1600" dirty="0">
              <a:solidFill>
                <a:schemeClr val="bg1">
                  <a:lumMod val="50000"/>
                </a:schemeClr>
              </a:solidFill>
              <a:latin typeface="+mj-ea"/>
              <a:ea typeface="+mj-ea"/>
            </a:endParaRPr>
          </a:p>
          <a:p>
            <a:pPr>
              <a:lnSpc>
                <a:spcPts val="2300"/>
              </a:lnSpc>
            </a:pPr>
            <a:r>
              <a:rPr lang="ja-JP" altLang="en-US" sz="1600" dirty="0">
                <a:solidFill>
                  <a:schemeClr val="bg1">
                    <a:lumMod val="50000"/>
                  </a:schemeClr>
                </a:solidFill>
                <a:latin typeface="+mj-ea"/>
                <a:ea typeface="+mj-ea"/>
              </a:rPr>
              <a:t>店舗前のアクセントとして最適な縦格子タイプが登場。</a:t>
            </a:r>
            <a:endParaRPr lang="en-US" altLang="ja-JP" sz="1600" dirty="0">
              <a:solidFill>
                <a:schemeClr val="bg1">
                  <a:lumMod val="50000"/>
                </a:schemeClr>
              </a:solidFill>
              <a:latin typeface="+mj-ea"/>
              <a:ea typeface="+mj-ea"/>
            </a:endParaRPr>
          </a:p>
        </p:txBody>
      </p:sp>
      <p:sp>
        <p:nvSpPr>
          <p:cNvPr id="135" name="object 27">
            <a:extLst>
              <a:ext uri="{FF2B5EF4-FFF2-40B4-BE49-F238E27FC236}">
                <a16:creationId xmlns:a16="http://schemas.microsoft.com/office/drawing/2014/main" id="{62E28189-A95D-4226-A772-E09CCEAC1D3E}"/>
              </a:ext>
            </a:extLst>
          </p:cNvPr>
          <p:cNvSpPr txBox="1"/>
          <p:nvPr/>
        </p:nvSpPr>
        <p:spPr>
          <a:xfrm>
            <a:off x="5442195" y="1011828"/>
            <a:ext cx="4749556"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01</a:t>
            </a:r>
            <a:r>
              <a:rPr lang="ja-JP" altLang="en-US" sz="1600" dirty="0">
                <a:solidFill>
                  <a:srgbClr val="6C6C6C"/>
                </a:solidFill>
                <a:latin typeface="+mj-ea"/>
                <a:ea typeface="+mj-ea"/>
                <a:cs typeface="BIZ UDP明朝 Medium"/>
              </a:rPr>
              <a:t> 柱位置を調整できる「フリーポールタイプ」</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203200"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非住宅フェンス</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594665" y="335280"/>
            <a:ext cx="33582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800" b="1" dirty="0">
                <a:solidFill>
                  <a:schemeClr val="bg1"/>
                </a:solidFill>
                <a:latin typeface="Yu Gothic" panose="020B0400000000000000" pitchFamily="34" charset="-128"/>
                <a:ea typeface="Yu Gothic" panose="020B0400000000000000" pitchFamily="34" charset="-128"/>
              </a:rPr>
              <a:t>フェンス</a:t>
            </a:r>
            <a:r>
              <a:rPr lang="en-US" altLang="ja-JP" sz="2800" b="1" dirty="0">
                <a:solidFill>
                  <a:schemeClr val="bg1"/>
                </a:solidFill>
                <a:latin typeface="Yu Gothic" panose="020B0400000000000000" pitchFamily="34" charset="-128"/>
                <a:ea typeface="Yu Gothic" panose="020B0400000000000000" pitchFamily="34" charset="-128"/>
              </a:rPr>
              <a:t>AR/</a:t>
            </a:r>
            <a:r>
              <a:rPr lang="ja-JP" altLang="en-US" sz="1800" b="1" dirty="0">
                <a:solidFill>
                  <a:schemeClr val="bg1"/>
                </a:solidFill>
                <a:latin typeface="Yu Gothic" panose="020B0400000000000000" pitchFamily="34" charset="-128"/>
                <a:ea typeface="Yu Gothic" panose="020B0400000000000000" pitchFamily="34" charset="-128"/>
              </a:rPr>
              <a:t>開き門扉</a:t>
            </a:r>
            <a:r>
              <a:rPr lang="en-US" altLang="ja-JP" sz="1800" b="1" dirty="0">
                <a:solidFill>
                  <a:schemeClr val="bg1"/>
                </a:solidFill>
                <a:latin typeface="Yu Gothic" panose="020B0400000000000000" pitchFamily="34" charset="-128"/>
                <a:ea typeface="Yu Gothic" panose="020B0400000000000000" pitchFamily="34" charset="-128"/>
              </a:rPr>
              <a:t>AR</a:t>
            </a:r>
            <a:endParaRPr lang="ja-JP" altLang="en-US" sz="1800" b="1" dirty="0">
              <a:solidFill>
                <a:schemeClr val="bg1"/>
              </a:solidFill>
              <a:latin typeface="Yu Gothic" panose="020B0400000000000000" pitchFamily="34" charset="-128"/>
              <a:ea typeface="Yu Gothic" panose="020B0400000000000000" pitchFamily="34" charset="-128"/>
            </a:endParaRPr>
          </a:p>
        </p:txBody>
      </p:sp>
      <p:sp>
        <p:nvSpPr>
          <p:cNvPr id="17" name="object 29">
            <a:extLst>
              <a:ext uri="{FF2B5EF4-FFF2-40B4-BE49-F238E27FC236}">
                <a16:creationId xmlns:a16="http://schemas.microsoft.com/office/drawing/2014/main" id="{0369A2F1-655F-4D24-88E0-7D3C55916D65}"/>
              </a:ext>
            </a:extLst>
          </p:cNvPr>
          <p:cNvSpPr/>
          <p:nvPr/>
        </p:nvSpPr>
        <p:spPr>
          <a:xfrm flipV="1">
            <a:off x="5442193" y="1400352"/>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125" name="テキスト ボックス 124">
            <a:extLst>
              <a:ext uri="{FF2B5EF4-FFF2-40B4-BE49-F238E27FC236}">
                <a16:creationId xmlns:a16="http://schemas.microsoft.com/office/drawing/2014/main" id="{4031D02D-935E-46A8-B500-AB7CEA338325}"/>
              </a:ext>
            </a:extLst>
          </p:cNvPr>
          <p:cNvSpPr txBox="1"/>
          <p:nvPr/>
        </p:nvSpPr>
        <p:spPr>
          <a:xfrm>
            <a:off x="5345906" y="1429468"/>
            <a:ext cx="5059679" cy="248145"/>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敷地の形状に合わせて柱位置が調整できる施工性に優れたデザイン。</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133" name="Rectangle 9">
            <a:extLst>
              <a:ext uri="{FF2B5EF4-FFF2-40B4-BE49-F238E27FC236}">
                <a16:creationId xmlns:a16="http://schemas.microsoft.com/office/drawing/2014/main" id="{9D9AAF9B-25EF-4AA7-AE9B-A18885B11A74}"/>
              </a:ext>
            </a:extLst>
          </p:cNvPr>
          <p:cNvSpPr>
            <a:spLocks noChangeArrowheads="1"/>
          </p:cNvSpPr>
          <p:nvPr/>
        </p:nvSpPr>
        <p:spPr bwMode="auto">
          <a:xfrm>
            <a:off x="1433513" y="7239223"/>
            <a:ext cx="2703410"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非住宅フェンスフェンス</a:t>
            </a:r>
            <a:r>
              <a:rPr lang="en-US" altLang="ja-JP" sz="600" dirty="0">
                <a:solidFill>
                  <a:schemeClr val="tx2"/>
                </a:solidFill>
                <a:latin typeface="Yu Gothic" panose="020B0400000000000000" pitchFamily="34" charset="-128"/>
                <a:ea typeface="Yu Gothic" panose="020B0400000000000000" pitchFamily="34" charset="-128"/>
              </a:rPr>
              <a:t>AR</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SPD_ext_23_011</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2023.07.01</a:t>
            </a:r>
            <a:r>
              <a:rPr lang="ja-JP" altLang="en-US" sz="600" dirty="0">
                <a:solidFill>
                  <a:schemeClr val="tx2"/>
                </a:solidFill>
                <a:latin typeface="Yu Gothic" panose="020B0400000000000000" pitchFamily="34" charset="-128"/>
                <a:ea typeface="Yu Gothic" panose="020B0400000000000000" pitchFamily="34" charset="-128"/>
              </a:rPr>
              <a:t>発行（</a:t>
            </a:r>
            <a:r>
              <a:rPr lang="en-US" altLang="ja-JP" sz="600" dirty="0">
                <a:solidFill>
                  <a:schemeClr val="tx2"/>
                </a:solidFill>
                <a:latin typeface="Yu Gothic" panose="020B0400000000000000" pitchFamily="34" charset="-128"/>
                <a:ea typeface="Yu Gothic" panose="020B0400000000000000" pitchFamily="34" charset="-128"/>
              </a:rPr>
              <a:t>2024.08</a:t>
            </a:r>
            <a:r>
              <a:rPr lang="ja-JP" altLang="en-US" sz="600" dirty="0">
                <a:solidFill>
                  <a:schemeClr val="tx2"/>
                </a:solidFill>
                <a:latin typeface="Yu Gothic" panose="020B0400000000000000" pitchFamily="34" charset="-128"/>
                <a:ea typeface="Yu Gothic" panose="020B0400000000000000" pitchFamily="34" charset="-128"/>
              </a:rPr>
              <a:t>更新）</a:t>
            </a:r>
          </a:p>
        </p:txBody>
      </p:sp>
      <p:sp>
        <p:nvSpPr>
          <p:cNvPr id="70" name="object 29">
            <a:extLst>
              <a:ext uri="{FF2B5EF4-FFF2-40B4-BE49-F238E27FC236}">
                <a16:creationId xmlns:a16="http://schemas.microsoft.com/office/drawing/2014/main" id="{94FCAF53-313D-42C2-BFD0-BFFC8A3313F1}"/>
              </a:ext>
            </a:extLst>
          </p:cNvPr>
          <p:cNvSpPr/>
          <p:nvPr/>
        </p:nvSpPr>
        <p:spPr>
          <a:xfrm>
            <a:off x="204341" y="4376623"/>
            <a:ext cx="4995736"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pic>
        <p:nvPicPr>
          <p:cNvPr id="3" name="図 2">
            <a:extLst>
              <a:ext uri="{FF2B5EF4-FFF2-40B4-BE49-F238E27FC236}">
                <a16:creationId xmlns:a16="http://schemas.microsoft.com/office/drawing/2014/main" id="{503FF531-C82F-4BA3-B6F0-1483C45AA35B}"/>
              </a:ext>
            </a:extLst>
          </p:cNvPr>
          <p:cNvPicPr>
            <a:picLocks noChangeAspect="1"/>
          </p:cNvPicPr>
          <p:nvPr/>
        </p:nvPicPr>
        <p:blipFill rotWithShape="1">
          <a:blip r:embed="rId5"/>
          <a:srcRect l="466" t="18830" r="9660" b="6360"/>
          <a:stretch/>
        </p:blipFill>
        <p:spPr>
          <a:xfrm>
            <a:off x="0" y="817682"/>
            <a:ext cx="5200076" cy="2888792"/>
          </a:xfrm>
          <a:prstGeom prst="rect">
            <a:avLst/>
          </a:prstGeom>
        </p:spPr>
      </p:pic>
      <p:sp>
        <p:nvSpPr>
          <p:cNvPr id="79" name="object 27">
            <a:extLst>
              <a:ext uri="{FF2B5EF4-FFF2-40B4-BE49-F238E27FC236}">
                <a16:creationId xmlns:a16="http://schemas.microsoft.com/office/drawing/2014/main" id="{ECEF9B90-6F3C-4EBA-830D-8212ED44AF24}"/>
              </a:ext>
            </a:extLst>
          </p:cNvPr>
          <p:cNvSpPr txBox="1"/>
          <p:nvPr/>
        </p:nvSpPr>
        <p:spPr>
          <a:xfrm>
            <a:off x="5442193" y="3649702"/>
            <a:ext cx="5200076"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02</a:t>
            </a:r>
            <a:r>
              <a:rPr lang="ja-JP" altLang="en-US" sz="1600" dirty="0">
                <a:solidFill>
                  <a:srgbClr val="6C6C6C"/>
                </a:solidFill>
                <a:latin typeface="+mj-ea"/>
                <a:ea typeface="+mj-ea"/>
                <a:cs typeface="BIZ UDP明朝 Medium"/>
              </a:rPr>
              <a:t> 柱が目立たない連続性が美しい「間仕切タイプ」</a:t>
            </a:r>
          </a:p>
        </p:txBody>
      </p:sp>
      <p:sp>
        <p:nvSpPr>
          <p:cNvPr id="82" name="object 29">
            <a:extLst>
              <a:ext uri="{FF2B5EF4-FFF2-40B4-BE49-F238E27FC236}">
                <a16:creationId xmlns:a16="http://schemas.microsoft.com/office/drawing/2014/main" id="{2674D2AE-FB03-4F9B-90B9-EB66429C7765}"/>
              </a:ext>
            </a:extLst>
          </p:cNvPr>
          <p:cNvSpPr/>
          <p:nvPr/>
        </p:nvSpPr>
        <p:spPr>
          <a:xfrm flipV="1">
            <a:off x="5442193" y="4027593"/>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83" name="テキスト ボックス 82">
            <a:extLst>
              <a:ext uri="{FF2B5EF4-FFF2-40B4-BE49-F238E27FC236}">
                <a16:creationId xmlns:a16="http://schemas.microsoft.com/office/drawing/2014/main" id="{F5E13599-D889-45CC-A9DC-D22FA49A52AA}"/>
              </a:ext>
            </a:extLst>
          </p:cNvPr>
          <p:cNvSpPr txBox="1"/>
          <p:nvPr/>
        </p:nvSpPr>
        <p:spPr>
          <a:xfrm>
            <a:off x="5345907" y="4097600"/>
            <a:ext cx="4106438" cy="248145"/>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連続施工で道路側からも敷地側からも、美しい眺めのデザイン。</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40" name="テキスト ボックス 39">
            <a:extLst>
              <a:ext uri="{FF2B5EF4-FFF2-40B4-BE49-F238E27FC236}">
                <a16:creationId xmlns:a16="http://schemas.microsoft.com/office/drawing/2014/main" id="{8E57CA4C-08A6-452D-89F2-793C76F8C38B}"/>
              </a:ext>
            </a:extLst>
          </p:cNvPr>
          <p:cNvSpPr txBox="1"/>
          <p:nvPr/>
        </p:nvSpPr>
        <p:spPr>
          <a:xfrm>
            <a:off x="1265831" y="4987844"/>
            <a:ext cx="3465371" cy="546303"/>
          </a:xfrm>
          <a:prstGeom prst="rect">
            <a:avLst/>
          </a:prstGeom>
          <a:noFill/>
        </p:spPr>
        <p:txBody>
          <a:bodyPr wrap="square">
            <a:spAutoFit/>
          </a:bodyPr>
          <a:lstStyle/>
          <a:p>
            <a:pPr>
              <a:lnSpc>
                <a:spcPts val="12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＜アルミラッピング形材色＞・クリエダーク・チェリーウッド</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a:p>
            <a:pPr>
              <a:lnSpc>
                <a:spcPts val="12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＜アルミ形材色＞ ・ブラック・オータムブラウン・シャイングレー</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a:p>
            <a:pPr>
              <a:lnSpc>
                <a:spcPts val="1200"/>
              </a:lnSpc>
            </a:pPr>
            <a:r>
              <a:rPr lang="en-US" altLang="ja-JP" sz="600" dirty="0">
                <a:solidFill>
                  <a:schemeClr val="bg1">
                    <a:lumMod val="50000"/>
                  </a:schemeClr>
                </a:solidFill>
                <a:latin typeface="メイリオ" panose="020B0604030504040204" pitchFamily="50" charset="-128"/>
                <a:ea typeface="メイリオ" panose="020B0604030504040204" pitchFamily="50" charset="-128"/>
              </a:rPr>
              <a:t>※</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アルミラッピング形材は、商品タイプにより柱、胴縁、継手はアルミ形材色になります。</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13861B97-C0BB-498F-9ED7-14FA83429FF4}"/>
              </a:ext>
            </a:extLst>
          </p:cNvPr>
          <p:cNvGrpSpPr/>
          <p:nvPr/>
        </p:nvGrpSpPr>
        <p:grpSpPr>
          <a:xfrm>
            <a:off x="260241" y="4987844"/>
            <a:ext cx="1005590" cy="438443"/>
            <a:chOff x="227851" y="6556232"/>
            <a:chExt cx="508530" cy="288551"/>
          </a:xfrm>
        </p:grpSpPr>
        <p:sp>
          <p:nvSpPr>
            <p:cNvPr id="41" name="テキスト ボックス 40">
              <a:extLst>
                <a:ext uri="{FF2B5EF4-FFF2-40B4-BE49-F238E27FC236}">
                  <a16:creationId xmlns:a16="http://schemas.microsoft.com/office/drawing/2014/main" id="{61619B5C-C4B1-488D-8BCA-A20C54D43CD3}"/>
                </a:ext>
              </a:extLst>
            </p:cNvPr>
            <p:cNvSpPr txBox="1"/>
            <p:nvPr/>
          </p:nvSpPr>
          <p:spPr>
            <a:xfrm>
              <a:off x="298231" y="6671043"/>
              <a:ext cx="438150" cy="123111"/>
            </a:xfrm>
            <a:prstGeom prst="rect">
              <a:avLst/>
            </a:prstGeom>
            <a:noFill/>
          </p:spPr>
          <p:txBody>
            <a:bodyPr wrap="square" lIns="0" tIns="0" rIns="0" bIns="0" rtlCol="0">
              <a:spAutoFit/>
            </a:bodyPr>
            <a:lstStyle/>
            <a:p>
              <a:pPr algn="l"/>
              <a:r>
                <a:rPr kumimoji="1" lang="ja-JP" altLang="en-US" sz="800" dirty="0">
                  <a:solidFill>
                    <a:schemeClr val="bg1">
                      <a:lumMod val="50000"/>
                    </a:schemeClr>
                  </a:solidFill>
                  <a:latin typeface="メイリオ" panose="020B0604030504040204" pitchFamily="50" charset="-128"/>
                  <a:ea typeface="メイリオ" panose="020B0604030504040204" pitchFamily="50" charset="-128"/>
                </a:rPr>
                <a:t>カラー（全</a:t>
              </a:r>
              <a:r>
                <a:rPr kumimoji="1" lang="en-US" altLang="ja-JP" sz="800" dirty="0">
                  <a:solidFill>
                    <a:schemeClr val="bg1">
                      <a:lumMod val="50000"/>
                    </a:schemeClr>
                  </a:solidFill>
                  <a:latin typeface="メイリオ" panose="020B0604030504040204" pitchFamily="50" charset="-128"/>
                  <a:ea typeface="メイリオ" panose="020B0604030504040204" pitchFamily="50" charset="-128"/>
                </a:rPr>
                <a:t>5</a:t>
              </a:r>
              <a:r>
                <a:rPr kumimoji="1" lang="ja-JP" altLang="en-US" sz="800" dirty="0">
                  <a:solidFill>
                    <a:schemeClr val="bg1">
                      <a:lumMod val="50000"/>
                    </a:schemeClr>
                  </a:solidFill>
                  <a:latin typeface="メイリオ" panose="020B0604030504040204" pitchFamily="50" charset="-128"/>
                  <a:ea typeface="メイリオ" panose="020B0604030504040204" pitchFamily="50" charset="-128"/>
                </a:rPr>
                <a:t>色）</a:t>
              </a:r>
            </a:p>
          </p:txBody>
        </p:sp>
        <p:sp>
          <p:nvSpPr>
            <p:cNvPr id="42" name="正方形/長方形 41">
              <a:extLst>
                <a:ext uri="{FF2B5EF4-FFF2-40B4-BE49-F238E27FC236}">
                  <a16:creationId xmlns:a16="http://schemas.microsoft.com/office/drawing/2014/main" id="{32AABE67-3092-47F9-8CA8-453A6065C840}"/>
                </a:ext>
              </a:extLst>
            </p:cNvPr>
            <p:cNvSpPr/>
            <p:nvPr/>
          </p:nvSpPr>
          <p:spPr>
            <a:xfrm>
              <a:off x="227851" y="6556232"/>
              <a:ext cx="508530" cy="288551"/>
            </a:xfrm>
            <a:prstGeom prst="rect">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pic>
        <p:nvPicPr>
          <p:cNvPr id="56" name="図 55">
            <a:extLst>
              <a:ext uri="{FF2B5EF4-FFF2-40B4-BE49-F238E27FC236}">
                <a16:creationId xmlns:a16="http://schemas.microsoft.com/office/drawing/2014/main" id="{9008F853-C884-4D98-BE71-A30D3478D09D}"/>
              </a:ext>
            </a:extLst>
          </p:cNvPr>
          <p:cNvPicPr>
            <a:picLocks noChangeAspect="1"/>
          </p:cNvPicPr>
          <p:nvPr/>
        </p:nvPicPr>
        <p:blipFill rotWithShape="1">
          <a:blip r:embed="rId6"/>
          <a:srcRect t="58751" r="428" b="171"/>
          <a:stretch/>
        </p:blipFill>
        <p:spPr>
          <a:xfrm>
            <a:off x="6434234" y="2817734"/>
            <a:ext cx="4140147" cy="818362"/>
          </a:xfrm>
          <a:prstGeom prst="rect">
            <a:avLst/>
          </a:prstGeom>
        </p:spPr>
      </p:pic>
      <p:sp>
        <p:nvSpPr>
          <p:cNvPr id="57" name="テキスト ボックス 56">
            <a:extLst>
              <a:ext uri="{FF2B5EF4-FFF2-40B4-BE49-F238E27FC236}">
                <a16:creationId xmlns:a16="http://schemas.microsoft.com/office/drawing/2014/main" id="{E5BDB519-BC94-488E-92B2-EC272C15A656}"/>
              </a:ext>
            </a:extLst>
          </p:cNvPr>
          <p:cNvSpPr txBox="1"/>
          <p:nvPr/>
        </p:nvSpPr>
        <p:spPr>
          <a:xfrm>
            <a:off x="5412272" y="2912348"/>
            <a:ext cx="1066206" cy="362279"/>
          </a:xfrm>
          <a:prstGeom prst="rect">
            <a:avLst/>
          </a:prstGeom>
          <a:noFill/>
        </p:spPr>
        <p:txBody>
          <a:bodyPr wrap="square">
            <a:spAutoFit/>
          </a:bodyPr>
          <a:lstStyle/>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コーナー角度に良いコーナー格子の本数を変え、連続性を保ちます</a:t>
            </a:r>
          </a:p>
        </p:txBody>
      </p:sp>
      <p:pic>
        <p:nvPicPr>
          <p:cNvPr id="16" name="図 15">
            <a:extLst>
              <a:ext uri="{FF2B5EF4-FFF2-40B4-BE49-F238E27FC236}">
                <a16:creationId xmlns:a16="http://schemas.microsoft.com/office/drawing/2014/main" id="{A08B5D57-F5C5-4D72-9242-7B9B71856F95}"/>
              </a:ext>
            </a:extLst>
          </p:cNvPr>
          <p:cNvPicPr>
            <a:picLocks noChangeAspect="1"/>
          </p:cNvPicPr>
          <p:nvPr/>
        </p:nvPicPr>
        <p:blipFill rotWithShape="1">
          <a:blip r:embed="rId4"/>
          <a:srcRect b="46260"/>
          <a:stretch/>
        </p:blipFill>
        <p:spPr>
          <a:xfrm>
            <a:off x="5425855" y="4355488"/>
            <a:ext cx="3262657" cy="1185180"/>
          </a:xfrm>
          <a:prstGeom prst="rect">
            <a:avLst/>
          </a:prstGeom>
        </p:spPr>
      </p:pic>
      <p:sp>
        <p:nvSpPr>
          <p:cNvPr id="76" name="object 27">
            <a:extLst>
              <a:ext uri="{FF2B5EF4-FFF2-40B4-BE49-F238E27FC236}">
                <a16:creationId xmlns:a16="http://schemas.microsoft.com/office/drawing/2014/main" id="{D5480DB6-5BAB-48E0-9E73-AE8AFB05748D}"/>
              </a:ext>
            </a:extLst>
          </p:cNvPr>
          <p:cNvSpPr txBox="1"/>
          <p:nvPr/>
        </p:nvSpPr>
        <p:spPr>
          <a:xfrm>
            <a:off x="8144863" y="5637644"/>
            <a:ext cx="2357010"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04</a:t>
            </a:r>
            <a:r>
              <a:rPr lang="ja-JP" altLang="en-US" sz="1600" dirty="0">
                <a:solidFill>
                  <a:srgbClr val="6C6C6C"/>
                </a:solidFill>
                <a:latin typeface="+mj-ea"/>
                <a:ea typeface="+mj-ea"/>
                <a:cs typeface="BIZ UDP明朝 Medium"/>
              </a:rPr>
              <a:t> 安心の耐風圧強度</a:t>
            </a:r>
          </a:p>
        </p:txBody>
      </p:sp>
      <p:sp>
        <p:nvSpPr>
          <p:cNvPr id="78" name="object 29">
            <a:extLst>
              <a:ext uri="{FF2B5EF4-FFF2-40B4-BE49-F238E27FC236}">
                <a16:creationId xmlns:a16="http://schemas.microsoft.com/office/drawing/2014/main" id="{6EF424B8-32F4-4BAD-8D61-5C936FC56FB5}"/>
              </a:ext>
            </a:extLst>
          </p:cNvPr>
          <p:cNvSpPr/>
          <p:nvPr/>
        </p:nvSpPr>
        <p:spPr>
          <a:xfrm flipV="1">
            <a:off x="8144863" y="6000000"/>
            <a:ext cx="235701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81" name="object 27">
            <a:extLst>
              <a:ext uri="{FF2B5EF4-FFF2-40B4-BE49-F238E27FC236}">
                <a16:creationId xmlns:a16="http://schemas.microsoft.com/office/drawing/2014/main" id="{E3FB9C06-FF2D-4D79-A58C-8F59B5D6D767}"/>
              </a:ext>
            </a:extLst>
          </p:cNvPr>
          <p:cNvSpPr txBox="1"/>
          <p:nvPr/>
        </p:nvSpPr>
        <p:spPr>
          <a:xfrm>
            <a:off x="5442193" y="5670342"/>
            <a:ext cx="2357010"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03</a:t>
            </a:r>
            <a:r>
              <a:rPr lang="ja-JP" altLang="en-US" sz="1600" dirty="0">
                <a:solidFill>
                  <a:srgbClr val="6C6C6C"/>
                </a:solidFill>
                <a:latin typeface="+mj-ea"/>
                <a:ea typeface="+mj-ea"/>
                <a:cs typeface="BIZ UDP明朝 Medium"/>
              </a:rPr>
              <a:t> 開き門扉</a:t>
            </a:r>
            <a:r>
              <a:rPr lang="en-US" altLang="ja-JP" sz="1600" dirty="0">
                <a:solidFill>
                  <a:srgbClr val="6C6C6C"/>
                </a:solidFill>
                <a:latin typeface="+mj-ea"/>
                <a:ea typeface="+mj-ea"/>
                <a:cs typeface="BIZ UDP明朝 Medium"/>
              </a:rPr>
              <a:t>AR</a:t>
            </a:r>
            <a:r>
              <a:rPr lang="ja-JP" altLang="en-US" sz="1600" dirty="0">
                <a:solidFill>
                  <a:srgbClr val="6C6C6C"/>
                </a:solidFill>
                <a:latin typeface="+mj-ea"/>
                <a:ea typeface="+mj-ea"/>
                <a:cs typeface="BIZ UDP明朝 Medium"/>
              </a:rPr>
              <a:t> </a:t>
            </a:r>
            <a:r>
              <a:rPr lang="en-US" altLang="ja-JP" sz="1600" dirty="0">
                <a:solidFill>
                  <a:srgbClr val="6C6C6C"/>
                </a:solidFill>
                <a:latin typeface="+mj-ea"/>
                <a:ea typeface="+mj-ea"/>
                <a:cs typeface="BIZ UDP明朝 Medium"/>
              </a:rPr>
              <a:t>TH</a:t>
            </a:r>
            <a:r>
              <a:rPr lang="ja-JP" altLang="en-US" sz="1600" dirty="0">
                <a:solidFill>
                  <a:srgbClr val="6C6C6C"/>
                </a:solidFill>
                <a:latin typeface="+mj-ea"/>
                <a:ea typeface="+mj-ea"/>
                <a:cs typeface="BIZ UDP明朝 Medium"/>
              </a:rPr>
              <a:t>型</a:t>
            </a:r>
          </a:p>
        </p:txBody>
      </p:sp>
      <p:sp>
        <p:nvSpPr>
          <p:cNvPr id="85" name="object 29">
            <a:extLst>
              <a:ext uri="{FF2B5EF4-FFF2-40B4-BE49-F238E27FC236}">
                <a16:creationId xmlns:a16="http://schemas.microsoft.com/office/drawing/2014/main" id="{92B0E89F-331F-4F74-8427-B92BCCE0EF7A}"/>
              </a:ext>
            </a:extLst>
          </p:cNvPr>
          <p:cNvSpPr/>
          <p:nvPr/>
        </p:nvSpPr>
        <p:spPr>
          <a:xfrm flipV="1">
            <a:off x="5442192" y="6011454"/>
            <a:ext cx="2433215"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nvGrpSpPr>
          <p:cNvPr id="5" name="グループ化 4">
            <a:extLst>
              <a:ext uri="{FF2B5EF4-FFF2-40B4-BE49-F238E27FC236}">
                <a16:creationId xmlns:a16="http://schemas.microsoft.com/office/drawing/2014/main" id="{AED18517-1A3E-460D-B0FA-9793A637B478}"/>
              </a:ext>
            </a:extLst>
          </p:cNvPr>
          <p:cNvGrpSpPr/>
          <p:nvPr/>
        </p:nvGrpSpPr>
        <p:grpSpPr>
          <a:xfrm>
            <a:off x="160206" y="5801446"/>
            <a:ext cx="4792751" cy="518365"/>
            <a:chOff x="160206" y="5801446"/>
            <a:chExt cx="4792751" cy="380993"/>
          </a:xfrm>
        </p:grpSpPr>
        <p:sp>
          <p:nvSpPr>
            <p:cNvPr id="4" name="正方形/長方形 3">
              <a:extLst>
                <a:ext uri="{FF2B5EF4-FFF2-40B4-BE49-F238E27FC236}">
                  <a16:creationId xmlns:a16="http://schemas.microsoft.com/office/drawing/2014/main" id="{A7ADB436-847A-4C70-9873-606C577DE61C}"/>
                </a:ext>
              </a:extLst>
            </p:cNvPr>
            <p:cNvSpPr/>
            <p:nvPr/>
          </p:nvSpPr>
          <p:spPr>
            <a:xfrm>
              <a:off x="160206" y="5801446"/>
              <a:ext cx="1522739" cy="3809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5" name="正方形/長方形 44">
              <a:extLst>
                <a:ext uri="{FF2B5EF4-FFF2-40B4-BE49-F238E27FC236}">
                  <a16:creationId xmlns:a16="http://schemas.microsoft.com/office/drawing/2014/main" id="{C35925EF-52E4-4AE7-BB85-616FD2AF48CC}"/>
                </a:ext>
              </a:extLst>
            </p:cNvPr>
            <p:cNvSpPr/>
            <p:nvPr/>
          </p:nvSpPr>
          <p:spPr>
            <a:xfrm>
              <a:off x="3175480" y="5801446"/>
              <a:ext cx="1777477" cy="3167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6" name="正方形/長方形 45">
              <a:extLst>
                <a:ext uri="{FF2B5EF4-FFF2-40B4-BE49-F238E27FC236}">
                  <a16:creationId xmlns:a16="http://schemas.microsoft.com/office/drawing/2014/main" id="{B202543E-3947-48D3-A780-57E72B6A2DBB}"/>
                </a:ext>
              </a:extLst>
            </p:cNvPr>
            <p:cNvSpPr/>
            <p:nvPr/>
          </p:nvSpPr>
          <p:spPr>
            <a:xfrm>
              <a:off x="857046" y="5801447"/>
              <a:ext cx="1426149" cy="1606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36" name="テキスト ボックス 35">
            <a:extLst>
              <a:ext uri="{FF2B5EF4-FFF2-40B4-BE49-F238E27FC236}">
                <a16:creationId xmlns:a16="http://schemas.microsoft.com/office/drawing/2014/main" id="{98F51B31-1F60-46FA-B5F0-96120F1A23CA}"/>
              </a:ext>
            </a:extLst>
          </p:cNvPr>
          <p:cNvSpPr txBox="1"/>
          <p:nvPr/>
        </p:nvSpPr>
        <p:spPr>
          <a:xfrm>
            <a:off x="220796" y="5628612"/>
            <a:ext cx="3061730" cy="359714"/>
          </a:xfrm>
          <a:prstGeom prst="rect">
            <a:avLst/>
          </a:prstGeom>
          <a:noFill/>
        </p:spPr>
        <p:txBody>
          <a:bodyPr wrap="square" lIns="0" tIns="0" rIns="0" bIns="0">
            <a:spAutoFit/>
          </a:bodyPr>
          <a:lstStyle/>
          <a:p>
            <a:pPr algn="just">
              <a:lnSpc>
                <a:spcPts val="1400"/>
              </a:lnSpc>
            </a:pPr>
            <a:r>
              <a:rPr lang="ja-JP" altLang="en-US" sz="800" b="1" dirty="0">
                <a:solidFill>
                  <a:schemeClr val="bg1">
                    <a:lumMod val="50000"/>
                  </a:schemeClr>
                </a:solidFill>
                <a:latin typeface="メイリオ" panose="020B0604030504040204" pitchFamily="50" charset="-128"/>
                <a:ea typeface="メイリオ" panose="020B0604030504040204" pitchFamily="50" charset="-128"/>
              </a:rPr>
              <a:t>最大</a:t>
            </a:r>
            <a:r>
              <a:rPr lang="en-US" altLang="ja-JP" sz="800" b="1" dirty="0">
                <a:solidFill>
                  <a:schemeClr val="bg1">
                    <a:lumMod val="50000"/>
                  </a:schemeClr>
                </a:solidFill>
                <a:latin typeface="メイリオ" panose="020B0604030504040204" pitchFamily="50" charset="-128"/>
                <a:ea typeface="メイリオ" panose="020B0604030504040204" pitchFamily="50" charset="-128"/>
              </a:rPr>
              <a:t>3m</a:t>
            </a:r>
            <a:r>
              <a:rPr lang="ja-JP" altLang="en-US" sz="800" b="1" dirty="0">
                <a:solidFill>
                  <a:schemeClr val="bg1">
                    <a:lumMod val="50000"/>
                  </a:schemeClr>
                </a:solidFill>
                <a:latin typeface="メイリオ" panose="020B0604030504040204" pitchFamily="50" charset="-128"/>
                <a:ea typeface="メイリオ" panose="020B0604030504040204" pitchFamily="50" charset="-128"/>
              </a:rPr>
              <a:t>までのサイズバリエーション</a:t>
            </a:r>
            <a:endParaRPr lang="en-US" altLang="ja-JP" sz="800" b="1" dirty="0">
              <a:solidFill>
                <a:schemeClr val="bg1">
                  <a:lumMod val="50000"/>
                </a:schemeClr>
              </a:solidFill>
              <a:latin typeface="メイリオ" panose="020B0604030504040204" pitchFamily="50" charset="-128"/>
              <a:ea typeface="メイリオ" panose="020B0604030504040204" pitchFamily="50" charset="-128"/>
            </a:endParaRPr>
          </a:p>
          <a:p>
            <a:pPr algn="just">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フェンスの高さは、</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1.8m</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2.0m</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2.5m</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3.0m</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の</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4</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サイズ。</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gn="just">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柱ピッチはすべて</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2m</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。設置場所に合わせて選ぶことができます。</a:t>
            </a:r>
          </a:p>
        </p:txBody>
      </p:sp>
      <p:cxnSp>
        <p:nvCxnSpPr>
          <p:cNvPr id="37" name="直線コネクタ 36">
            <a:extLst>
              <a:ext uri="{FF2B5EF4-FFF2-40B4-BE49-F238E27FC236}">
                <a16:creationId xmlns:a16="http://schemas.microsoft.com/office/drawing/2014/main" id="{33EF8D65-E051-4791-A5B4-DD4D5618558D}"/>
              </a:ext>
            </a:extLst>
          </p:cNvPr>
          <p:cNvCxnSpPr>
            <a:cxnSpLocks/>
          </p:cNvCxnSpPr>
          <p:nvPr/>
        </p:nvCxnSpPr>
        <p:spPr>
          <a:xfrm>
            <a:off x="201629" y="5772441"/>
            <a:ext cx="2597669" cy="12175"/>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3" name="テキスト ボックス 42">
            <a:extLst>
              <a:ext uri="{FF2B5EF4-FFF2-40B4-BE49-F238E27FC236}">
                <a16:creationId xmlns:a16="http://schemas.microsoft.com/office/drawing/2014/main" id="{A66D4C51-A942-404F-AE21-A4FD0B8E2CA8}"/>
              </a:ext>
            </a:extLst>
          </p:cNvPr>
          <p:cNvSpPr txBox="1"/>
          <p:nvPr/>
        </p:nvSpPr>
        <p:spPr>
          <a:xfrm>
            <a:off x="3103575" y="5633839"/>
            <a:ext cx="3061730" cy="404598"/>
          </a:xfrm>
          <a:prstGeom prst="rect">
            <a:avLst/>
          </a:prstGeom>
          <a:noFill/>
        </p:spPr>
        <p:txBody>
          <a:bodyPr wrap="square" lIns="0" tIns="0" rIns="0" bIns="0">
            <a:spAutoFit/>
          </a:bodyPr>
          <a:lstStyle/>
          <a:p>
            <a:pPr algn="just">
              <a:lnSpc>
                <a:spcPts val="1400"/>
              </a:lnSpc>
            </a:pPr>
            <a:r>
              <a:rPr lang="ja-JP" altLang="en-US" sz="800" b="1" dirty="0">
                <a:solidFill>
                  <a:schemeClr val="bg1">
                    <a:lumMod val="50000"/>
                  </a:schemeClr>
                </a:solidFill>
                <a:latin typeface="メイリオ" panose="020B0604030504040204" pitchFamily="50" charset="-128"/>
                <a:ea typeface="メイリオ" panose="020B0604030504040204" pitchFamily="50" charset="-128"/>
              </a:rPr>
              <a:t>普段見えない部分も美しく</a:t>
            </a:r>
            <a:endParaRPr lang="en-US" altLang="ja-JP" sz="800" b="1" dirty="0">
              <a:solidFill>
                <a:schemeClr val="bg1">
                  <a:lumMod val="50000"/>
                </a:schemeClr>
              </a:solidFill>
              <a:latin typeface="メイリオ" panose="020B0604030504040204" pitchFamily="50" charset="-128"/>
              <a:ea typeface="メイリオ" panose="020B0604030504040204" pitchFamily="50" charset="-128"/>
            </a:endParaRPr>
          </a:p>
          <a:p>
            <a:pPr algn="just">
              <a:lnSpc>
                <a:spcPts val="9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ネジ止め部分をカバーで隠し、</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gn="just">
              <a:lnSpc>
                <a:spcPts val="9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スッキリとした納まりに仕上げました。</a:t>
            </a:r>
          </a:p>
        </p:txBody>
      </p:sp>
      <p:cxnSp>
        <p:nvCxnSpPr>
          <p:cNvPr id="44" name="直線コネクタ 43">
            <a:extLst>
              <a:ext uri="{FF2B5EF4-FFF2-40B4-BE49-F238E27FC236}">
                <a16:creationId xmlns:a16="http://schemas.microsoft.com/office/drawing/2014/main" id="{EF8F5A0B-601B-4B53-AB3B-8BFDD4E6C2FE}"/>
              </a:ext>
            </a:extLst>
          </p:cNvPr>
          <p:cNvCxnSpPr>
            <a:cxnSpLocks/>
          </p:cNvCxnSpPr>
          <p:nvPr/>
        </p:nvCxnSpPr>
        <p:spPr>
          <a:xfrm>
            <a:off x="3084408" y="5794498"/>
            <a:ext cx="2072675" cy="0"/>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7" name="テキスト ボックス 46">
            <a:extLst>
              <a:ext uri="{FF2B5EF4-FFF2-40B4-BE49-F238E27FC236}">
                <a16:creationId xmlns:a16="http://schemas.microsoft.com/office/drawing/2014/main" id="{02A8E13A-669A-4287-9E07-8A5F6201F2A9}"/>
              </a:ext>
            </a:extLst>
          </p:cNvPr>
          <p:cNvSpPr txBox="1"/>
          <p:nvPr/>
        </p:nvSpPr>
        <p:spPr>
          <a:xfrm>
            <a:off x="7329140" y="4985058"/>
            <a:ext cx="1204466" cy="452047"/>
          </a:xfrm>
          <a:prstGeom prst="rect">
            <a:avLst/>
          </a:prstGeom>
          <a:solidFill>
            <a:schemeClr val="bg1"/>
          </a:solidFill>
        </p:spPr>
        <p:txBody>
          <a:bodyPr wrap="square">
            <a:spAutoFit/>
          </a:bodyPr>
          <a:lstStyle/>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格子ピッチと合わせた柱形状</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H-1800</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a:t>
            </a:r>
            <a:r>
              <a:rPr lang="en-US" altLang="ja-JP" sz="600" dirty="0">
                <a:solidFill>
                  <a:schemeClr val="bg1">
                    <a:lumMod val="50000"/>
                  </a:schemeClr>
                </a:solidFill>
                <a:latin typeface="メイリオ" panose="020B0604030504040204" pitchFamily="50" charset="-128"/>
                <a:ea typeface="メイリオ" panose="020B0604030504040204" pitchFamily="50" charset="-128"/>
              </a:rPr>
              <a:t>2000</a:t>
            </a:r>
            <a:r>
              <a:rPr lang="ja-JP" altLang="en-US" sz="600" dirty="0">
                <a:solidFill>
                  <a:schemeClr val="bg1">
                    <a:lumMod val="50000"/>
                  </a:schemeClr>
                </a:solidFill>
                <a:latin typeface="メイリオ" panose="020B0604030504040204" pitchFamily="50" charset="-128"/>
                <a:ea typeface="メイリオ" panose="020B0604030504040204" pitchFamily="50" charset="-128"/>
              </a:rPr>
              <a:t>）です。</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柱と格子は前面でラインが合う意匠です。</a:t>
            </a:r>
          </a:p>
        </p:txBody>
      </p:sp>
      <p:sp>
        <p:nvSpPr>
          <p:cNvPr id="48" name="テキスト ボックス 47">
            <a:extLst>
              <a:ext uri="{FF2B5EF4-FFF2-40B4-BE49-F238E27FC236}">
                <a16:creationId xmlns:a16="http://schemas.microsoft.com/office/drawing/2014/main" id="{2FADF6E6-566E-45A5-84EF-5F95876FB0A7}"/>
              </a:ext>
            </a:extLst>
          </p:cNvPr>
          <p:cNvSpPr txBox="1"/>
          <p:nvPr/>
        </p:nvSpPr>
        <p:spPr>
          <a:xfrm>
            <a:off x="8797164" y="4418403"/>
            <a:ext cx="1288668" cy="366126"/>
          </a:xfrm>
          <a:prstGeom prst="rect">
            <a:avLst/>
          </a:prstGeom>
          <a:solidFill>
            <a:schemeClr val="bg1"/>
          </a:solidFill>
          <a:ln>
            <a:solidFill>
              <a:schemeClr val="bg1"/>
            </a:solidFill>
          </a:ln>
        </p:spPr>
        <p:txBody>
          <a:bodyPr wrap="square">
            <a:spAutoFit/>
          </a:bodyPr>
          <a:lstStyle/>
          <a:p>
            <a:pPr>
              <a:lnSpc>
                <a:spcPts val="700"/>
              </a:lnSpc>
            </a:pPr>
            <a:r>
              <a:rPr lang="ja-JP" altLang="en-US" sz="700" b="1" dirty="0">
                <a:solidFill>
                  <a:schemeClr val="bg1">
                    <a:lumMod val="50000"/>
                  </a:schemeClr>
                </a:solidFill>
                <a:latin typeface="メイリオ" panose="020B0604030504040204" pitchFamily="50" charset="-128"/>
                <a:ea typeface="メイリオ" panose="020B0604030504040204" pitchFamily="50" charset="-128"/>
              </a:rPr>
              <a:t>コーナー部も</a:t>
            </a:r>
            <a:endParaRPr lang="en-US" altLang="ja-JP" sz="700" b="1"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700" b="1" dirty="0">
                <a:solidFill>
                  <a:schemeClr val="bg1">
                    <a:lumMod val="50000"/>
                  </a:schemeClr>
                </a:solidFill>
                <a:latin typeface="メイリオ" panose="020B0604030504040204" pitchFamily="50" charset="-128"/>
                <a:ea typeface="メイリオ" panose="020B0604030504040204" pitchFamily="50" charset="-128"/>
              </a:rPr>
              <a:t>柱と格子のラインが合った美しい仕上げ。</a:t>
            </a:r>
          </a:p>
        </p:txBody>
      </p:sp>
      <p:grpSp>
        <p:nvGrpSpPr>
          <p:cNvPr id="7" name="グループ化 6">
            <a:extLst>
              <a:ext uri="{FF2B5EF4-FFF2-40B4-BE49-F238E27FC236}">
                <a16:creationId xmlns:a16="http://schemas.microsoft.com/office/drawing/2014/main" id="{021F5731-E349-4F5D-8796-5EFE1D388887}"/>
              </a:ext>
            </a:extLst>
          </p:cNvPr>
          <p:cNvGrpSpPr/>
          <p:nvPr/>
        </p:nvGrpSpPr>
        <p:grpSpPr>
          <a:xfrm>
            <a:off x="5456921" y="1668922"/>
            <a:ext cx="4974651" cy="1058440"/>
            <a:chOff x="5456921" y="1709866"/>
            <a:chExt cx="4974651" cy="1058440"/>
          </a:xfrm>
        </p:grpSpPr>
        <p:pic>
          <p:nvPicPr>
            <p:cNvPr id="15" name="図 14">
              <a:extLst>
                <a:ext uri="{FF2B5EF4-FFF2-40B4-BE49-F238E27FC236}">
                  <a16:creationId xmlns:a16="http://schemas.microsoft.com/office/drawing/2014/main" id="{773833DE-B52F-4EC1-8C78-A15C2BF07078}"/>
                </a:ext>
              </a:extLst>
            </p:cNvPr>
            <p:cNvPicPr>
              <a:picLocks noChangeAspect="1"/>
            </p:cNvPicPr>
            <p:nvPr/>
          </p:nvPicPr>
          <p:blipFill rotWithShape="1">
            <a:blip r:embed="rId6"/>
            <a:srcRect t="5188" b="50162"/>
            <a:stretch/>
          </p:blipFill>
          <p:spPr>
            <a:xfrm>
              <a:off x="5456921" y="1709866"/>
              <a:ext cx="4947569" cy="1058440"/>
            </a:xfrm>
            <a:prstGeom prst="rect">
              <a:avLst/>
            </a:prstGeom>
          </p:spPr>
        </p:pic>
        <p:sp>
          <p:nvSpPr>
            <p:cNvPr id="49" name="テキスト ボックス 48">
              <a:extLst>
                <a:ext uri="{FF2B5EF4-FFF2-40B4-BE49-F238E27FC236}">
                  <a16:creationId xmlns:a16="http://schemas.microsoft.com/office/drawing/2014/main" id="{C27F2A5F-0B26-4018-81A6-8B5DCBAC39EE}"/>
                </a:ext>
              </a:extLst>
            </p:cNvPr>
            <p:cNvSpPr txBox="1"/>
            <p:nvPr/>
          </p:nvSpPr>
          <p:spPr>
            <a:xfrm>
              <a:off x="5503994" y="2584963"/>
              <a:ext cx="1179598" cy="179536"/>
            </a:xfrm>
            <a:prstGeom prst="rect">
              <a:avLst/>
            </a:prstGeom>
            <a:solidFill>
              <a:schemeClr val="bg1"/>
            </a:solidFill>
          </p:spPr>
          <p:txBody>
            <a:bodyPr wrap="square" lIns="0" tIns="0" rIns="0" bIns="0">
              <a:spAutoFit/>
            </a:bodyPr>
            <a:lstStyle/>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レベル～傾斜</a:t>
              </a:r>
              <a:endParaRPr lang="en-US" altLang="ja-JP" sz="55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最大</a:t>
              </a:r>
              <a:r>
                <a:rPr lang="en-US" altLang="ja-JP" sz="550" dirty="0">
                  <a:solidFill>
                    <a:schemeClr val="bg1">
                      <a:lumMod val="50000"/>
                    </a:schemeClr>
                  </a:solidFill>
                  <a:latin typeface="メイリオ" panose="020B0604030504040204" pitchFamily="50" charset="-128"/>
                  <a:ea typeface="メイリオ" panose="020B0604030504040204" pitchFamily="50" charset="-128"/>
                </a:rPr>
                <a:t>15°</a:t>
              </a:r>
              <a:r>
                <a:rPr lang="ja-JP" altLang="en-US" sz="550" dirty="0">
                  <a:solidFill>
                    <a:schemeClr val="bg1">
                      <a:lumMod val="50000"/>
                    </a:schemeClr>
                  </a:solidFill>
                  <a:latin typeface="メイリオ" panose="020B0604030504040204" pitchFamily="50" charset="-128"/>
                  <a:ea typeface="メイリオ" panose="020B0604030504040204" pitchFamily="50" charset="-128"/>
                </a:rPr>
                <a:t>までの角度に対応</a:t>
              </a:r>
            </a:p>
          </p:txBody>
        </p:sp>
        <p:sp>
          <p:nvSpPr>
            <p:cNvPr id="50" name="テキスト ボックス 49">
              <a:extLst>
                <a:ext uri="{FF2B5EF4-FFF2-40B4-BE49-F238E27FC236}">
                  <a16:creationId xmlns:a16="http://schemas.microsoft.com/office/drawing/2014/main" id="{A62D50AE-F4AE-4CEB-B681-7E7D7C22BDD6}"/>
                </a:ext>
              </a:extLst>
            </p:cNvPr>
            <p:cNvSpPr txBox="1"/>
            <p:nvPr/>
          </p:nvSpPr>
          <p:spPr>
            <a:xfrm>
              <a:off x="6774644" y="2584963"/>
              <a:ext cx="1179598" cy="179536"/>
            </a:xfrm>
            <a:prstGeom prst="rect">
              <a:avLst/>
            </a:prstGeom>
            <a:solidFill>
              <a:schemeClr val="bg1"/>
            </a:solidFill>
          </p:spPr>
          <p:txBody>
            <a:bodyPr wrap="square" lIns="0" tIns="0" rIns="0" bIns="0">
              <a:spAutoFit/>
            </a:bodyPr>
            <a:lstStyle/>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レベル～傾斜・コーナー</a:t>
              </a:r>
              <a:endParaRPr lang="en-US" altLang="ja-JP" sz="55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三次元の複雑な施工も</a:t>
              </a:r>
            </a:p>
          </p:txBody>
        </p:sp>
        <p:sp>
          <p:nvSpPr>
            <p:cNvPr id="51" name="テキスト ボックス 50">
              <a:extLst>
                <a:ext uri="{FF2B5EF4-FFF2-40B4-BE49-F238E27FC236}">
                  <a16:creationId xmlns:a16="http://schemas.microsoft.com/office/drawing/2014/main" id="{30A1E53D-5218-4C9C-8B4B-6D286A7BA094}"/>
                </a:ext>
              </a:extLst>
            </p:cNvPr>
            <p:cNvSpPr txBox="1"/>
            <p:nvPr/>
          </p:nvSpPr>
          <p:spPr>
            <a:xfrm>
              <a:off x="8660147" y="2584963"/>
              <a:ext cx="1179598" cy="162471"/>
            </a:xfrm>
            <a:prstGeom prst="rect">
              <a:avLst/>
            </a:prstGeom>
            <a:solidFill>
              <a:schemeClr val="bg1"/>
            </a:solidFill>
          </p:spPr>
          <p:txBody>
            <a:bodyPr wrap="square" lIns="0" tIns="0" rIns="0" bIns="72000">
              <a:spAutoFit/>
            </a:bodyPr>
            <a:lstStyle/>
            <a:p>
              <a:pPr>
                <a:lnSpc>
                  <a:spcPts val="700"/>
                </a:lnSpc>
              </a:pPr>
              <a:r>
                <a:rPr lang="en-US" altLang="ja-JP" sz="550" dirty="0">
                  <a:solidFill>
                    <a:schemeClr val="bg1">
                      <a:lumMod val="50000"/>
                    </a:schemeClr>
                  </a:solidFill>
                  <a:latin typeface="メイリオ" panose="020B0604030504040204" pitchFamily="50" charset="-128"/>
                  <a:ea typeface="メイリオ" panose="020B0604030504040204" pitchFamily="50" charset="-128"/>
                </a:rPr>
                <a:t>90°</a:t>
              </a:r>
              <a:r>
                <a:rPr lang="ja-JP" altLang="en-US" sz="550" dirty="0">
                  <a:solidFill>
                    <a:schemeClr val="bg1">
                      <a:lumMod val="50000"/>
                    </a:schemeClr>
                  </a:solidFill>
                  <a:latin typeface="メイリオ" panose="020B0604030504040204" pitchFamily="50" charset="-128"/>
                  <a:ea typeface="メイリオ" panose="020B0604030504040204" pitchFamily="50" charset="-128"/>
                </a:rPr>
                <a:t>コーナー施工</a:t>
              </a:r>
            </a:p>
          </p:txBody>
        </p:sp>
        <p:sp>
          <p:nvSpPr>
            <p:cNvPr id="52" name="テキスト ボックス 51">
              <a:extLst>
                <a:ext uri="{FF2B5EF4-FFF2-40B4-BE49-F238E27FC236}">
                  <a16:creationId xmlns:a16="http://schemas.microsoft.com/office/drawing/2014/main" id="{77B59469-D1CF-4893-811A-1D7FB46692A3}"/>
                </a:ext>
              </a:extLst>
            </p:cNvPr>
            <p:cNvSpPr txBox="1"/>
            <p:nvPr/>
          </p:nvSpPr>
          <p:spPr>
            <a:xfrm>
              <a:off x="9793712" y="2253055"/>
              <a:ext cx="637860" cy="162471"/>
            </a:xfrm>
            <a:prstGeom prst="rect">
              <a:avLst/>
            </a:prstGeom>
            <a:solidFill>
              <a:schemeClr val="bg1"/>
            </a:solidFill>
          </p:spPr>
          <p:txBody>
            <a:bodyPr wrap="square" lIns="0" tIns="0" rIns="0" bIns="72000">
              <a:spAutoFit/>
            </a:bodyPr>
            <a:lstStyle/>
            <a:p>
              <a:pPr>
                <a:lnSpc>
                  <a:spcPts val="700"/>
                </a:lnSpc>
              </a:pPr>
              <a:r>
                <a:rPr lang="en-US" altLang="ja-JP" sz="550" dirty="0">
                  <a:solidFill>
                    <a:schemeClr val="bg1">
                      <a:lumMod val="50000"/>
                    </a:schemeClr>
                  </a:solidFill>
                  <a:latin typeface="メイリオ" panose="020B0604030504040204" pitchFamily="50" charset="-128"/>
                  <a:ea typeface="メイリオ" panose="020B0604030504040204" pitchFamily="50" charset="-128"/>
                </a:rPr>
                <a:t>90°</a:t>
              </a:r>
              <a:r>
                <a:rPr lang="ja-JP" altLang="en-US" sz="550" dirty="0">
                  <a:solidFill>
                    <a:schemeClr val="bg1">
                      <a:lumMod val="50000"/>
                    </a:schemeClr>
                  </a:solidFill>
                  <a:latin typeface="メイリオ" panose="020B0604030504040204" pitchFamily="50" charset="-128"/>
                  <a:ea typeface="メイリオ" panose="020B0604030504040204" pitchFamily="50" charset="-128"/>
                </a:rPr>
                <a:t>コーナー</a:t>
              </a:r>
            </a:p>
          </p:txBody>
        </p:sp>
        <p:sp>
          <p:nvSpPr>
            <p:cNvPr id="53" name="テキスト ボックス 52">
              <a:extLst>
                <a:ext uri="{FF2B5EF4-FFF2-40B4-BE49-F238E27FC236}">
                  <a16:creationId xmlns:a16="http://schemas.microsoft.com/office/drawing/2014/main" id="{9065992E-1B87-49AF-A53D-D12E3D8E14C0}"/>
                </a:ext>
              </a:extLst>
            </p:cNvPr>
            <p:cNvSpPr txBox="1"/>
            <p:nvPr/>
          </p:nvSpPr>
          <p:spPr>
            <a:xfrm>
              <a:off x="8067091" y="2250578"/>
              <a:ext cx="522586" cy="252239"/>
            </a:xfrm>
            <a:prstGeom prst="rect">
              <a:avLst/>
            </a:prstGeom>
            <a:solidFill>
              <a:schemeClr val="bg1"/>
            </a:solidFill>
          </p:spPr>
          <p:txBody>
            <a:bodyPr wrap="square" lIns="0" tIns="0" rIns="0" bIns="72000">
              <a:spAutoFit/>
            </a:bodyPr>
            <a:lstStyle/>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三次元コーナー</a:t>
              </a:r>
              <a:endParaRPr lang="en-US" altLang="ja-JP" sz="55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50" dirty="0">
                  <a:solidFill>
                    <a:schemeClr val="bg1">
                      <a:lumMod val="50000"/>
                    </a:schemeClr>
                  </a:solidFill>
                  <a:latin typeface="メイリオ" panose="020B0604030504040204" pitchFamily="50" charset="-128"/>
                  <a:ea typeface="メイリオ" panose="020B0604030504040204" pitchFamily="50" charset="-128"/>
                </a:rPr>
                <a:t>ジョイント</a:t>
              </a:r>
            </a:p>
          </p:txBody>
        </p:sp>
      </p:grpSp>
      <p:grpSp>
        <p:nvGrpSpPr>
          <p:cNvPr id="8" name="グループ化 7">
            <a:extLst>
              <a:ext uri="{FF2B5EF4-FFF2-40B4-BE49-F238E27FC236}">
                <a16:creationId xmlns:a16="http://schemas.microsoft.com/office/drawing/2014/main" id="{161CB367-B494-484F-B899-D469CBC94B4C}"/>
              </a:ext>
            </a:extLst>
          </p:cNvPr>
          <p:cNvGrpSpPr/>
          <p:nvPr/>
        </p:nvGrpSpPr>
        <p:grpSpPr>
          <a:xfrm>
            <a:off x="5433010" y="6100563"/>
            <a:ext cx="2433216" cy="928888"/>
            <a:chOff x="5433010" y="6100563"/>
            <a:chExt cx="2433216" cy="928888"/>
          </a:xfrm>
        </p:grpSpPr>
        <p:pic>
          <p:nvPicPr>
            <p:cNvPr id="18" name="図 17">
              <a:extLst>
                <a:ext uri="{FF2B5EF4-FFF2-40B4-BE49-F238E27FC236}">
                  <a16:creationId xmlns:a16="http://schemas.microsoft.com/office/drawing/2014/main" id="{1593B54E-AE34-4B34-A0C0-31A91504CE3B}"/>
                </a:ext>
              </a:extLst>
            </p:cNvPr>
            <p:cNvPicPr>
              <a:picLocks noChangeAspect="1"/>
            </p:cNvPicPr>
            <p:nvPr/>
          </p:nvPicPr>
          <p:blipFill rotWithShape="1">
            <a:blip r:embed="rId7"/>
            <a:srcRect b="7742"/>
            <a:stretch/>
          </p:blipFill>
          <p:spPr>
            <a:xfrm>
              <a:off x="5433010" y="6100563"/>
              <a:ext cx="2433216" cy="928888"/>
            </a:xfrm>
            <a:prstGeom prst="rect">
              <a:avLst/>
            </a:prstGeom>
          </p:spPr>
        </p:pic>
        <p:sp>
          <p:nvSpPr>
            <p:cNvPr id="54" name="テキスト ボックス 53">
              <a:extLst>
                <a:ext uri="{FF2B5EF4-FFF2-40B4-BE49-F238E27FC236}">
                  <a16:creationId xmlns:a16="http://schemas.microsoft.com/office/drawing/2014/main" id="{8CC5261F-33E9-4A60-BC29-BC812A0250DA}"/>
                </a:ext>
              </a:extLst>
            </p:cNvPr>
            <p:cNvSpPr txBox="1"/>
            <p:nvPr/>
          </p:nvSpPr>
          <p:spPr>
            <a:xfrm>
              <a:off x="5456921" y="6120554"/>
              <a:ext cx="537086" cy="90409"/>
            </a:xfrm>
            <a:prstGeom prst="rect">
              <a:avLst/>
            </a:prstGeom>
            <a:solidFill>
              <a:schemeClr val="bg1"/>
            </a:solidFill>
          </p:spPr>
          <p:txBody>
            <a:bodyPr wrap="square" lIns="0" tIns="0" rIns="0" bIns="0">
              <a:spAutoFit/>
            </a:bodyPr>
            <a:lstStyle/>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片開き</a:t>
              </a:r>
            </a:p>
          </p:txBody>
        </p:sp>
        <p:sp>
          <p:nvSpPr>
            <p:cNvPr id="55" name="テキスト ボックス 54">
              <a:extLst>
                <a:ext uri="{FF2B5EF4-FFF2-40B4-BE49-F238E27FC236}">
                  <a16:creationId xmlns:a16="http://schemas.microsoft.com/office/drawing/2014/main" id="{E7660150-4E1E-4BC2-9E5F-26CFB575B87C}"/>
                </a:ext>
              </a:extLst>
            </p:cNvPr>
            <p:cNvSpPr txBox="1"/>
            <p:nvPr/>
          </p:nvSpPr>
          <p:spPr>
            <a:xfrm>
              <a:off x="6683592" y="6120554"/>
              <a:ext cx="537086" cy="90409"/>
            </a:xfrm>
            <a:prstGeom prst="rect">
              <a:avLst/>
            </a:prstGeom>
            <a:solidFill>
              <a:schemeClr val="bg1"/>
            </a:solidFill>
          </p:spPr>
          <p:txBody>
            <a:bodyPr wrap="square" lIns="0" tIns="0" rIns="0" bIns="0">
              <a:spAutoFit/>
            </a:bodyPr>
            <a:lstStyle/>
            <a:p>
              <a:pPr>
                <a:lnSpc>
                  <a:spcPts val="7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両開き</a:t>
              </a:r>
            </a:p>
          </p:txBody>
        </p:sp>
      </p:grpSp>
      <p:sp>
        <p:nvSpPr>
          <p:cNvPr id="61" name="テキスト ボックス 60">
            <a:extLst>
              <a:ext uri="{FF2B5EF4-FFF2-40B4-BE49-F238E27FC236}">
                <a16:creationId xmlns:a16="http://schemas.microsoft.com/office/drawing/2014/main" id="{A48FEBB6-C57A-40BF-9678-2070666E8E0A}"/>
              </a:ext>
            </a:extLst>
          </p:cNvPr>
          <p:cNvSpPr txBox="1"/>
          <p:nvPr/>
        </p:nvSpPr>
        <p:spPr>
          <a:xfrm>
            <a:off x="278340" y="6946826"/>
            <a:ext cx="327717" cy="126120"/>
          </a:xfrm>
          <a:prstGeom prst="rect">
            <a:avLst/>
          </a:prstGeom>
          <a:solidFill>
            <a:schemeClr val="bg1"/>
          </a:solidFill>
        </p:spPr>
        <p:txBody>
          <a:bodyPr wrap="square" lIns="36000" tIns="0" rIns="36000" bIns="36000">
            <a:spAutoFit/>
          </a:bodyPr>
          <a:lstStyle/>
          <a:p>
            <a:pPr>
              <a:lnSpc>
                <a:spcPts val="700"/>
              </a:lnSpc>
            </a:pPr>
            <a:r>
              <a:rPr lang="en-US" altLang="ja-JP" sz="500" b="1" dirty="0">
                <a:solidFill>
                  <a:schemeClr val="bg1">
                    <a:lumMod val="50000"/>
                  </a:schemeClr>
                </a:solidFill>
                <a:latin typeface="メイリオ" panose="020B0604030504040204" pitchFamily="50" charset="-128"/>
                <a:ea typeface="メイリオ" panose="020B0604030504040204" pitchFamily="50" charset="-128"/>
              </a:rPr>
              <a:t>H-1800</a:t>
            </a:r>
            <a:endParaRPr lang="ja-JP" altLang="en-US" sz="500" b="1"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A5E035D6-AE90-4AD8-A382-6EBF81BB0F31}"/>
              </a:ext>
            </a:extLst>
          </p:cNvPr>
          <p:cNvSpPr txBox="1"/>
          <p:nvPr/>
        </p:nvSpPr>
        <p:spPr>
          <a:xfrm>
            <a:off x="1101972" y="6946826"/>
            <a:ext cx="327717" cy="126120"/>
          </a:xfrm>
          <a:prstGeom prst="rect">
            <a:avLst/>
          </a:prstGeom>
          <a:solidFill>
            <a:schemeClr val="bg1"/>
          </a:solidFill>
        </p:spPr>
        <p:txBody>
          <a:bodyPr wrap="square" lIns="36000" tIns="0" rIns="36000" bIns="36000">
            <a:spAutoFit/>
          </a:bodyPr>
          <a:lstStyle/>
          <a:p>
            <a:pPr>
              <a:lnSpc>
                <a:spcPts val="700"/>
              </a:lnSpc>
            </a:pPr>
            <a:r>
              <a:rPr lang="en-US" altLang="ja-JP" sz="500" b="1" dirty="0">
                <a:solidFill>
                  <a:schemeClr val="bg1">
                    <a:lumMod val="50000"/>
                  </a:schemeClr>
                </a:solidFill>
                <a:latin typeface="メイリオ" panose="020B0604030504040204" pitchFamily="50" charset="-128"/>
                <a:ea typeface="メイリオ" panose="020B0604030504040204" pitchFamily="50" charset="-128"/>
              </a:rPr>
              <a:t>H-2000</a:t>
            </a:r>
            <a:endParaRPr lang="ja-JP" altLang="en-US" sz="500" b="1"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63" name="テキスト ボックス 62">
            <a:extLst>
              <a:ext uri="{FF2B5EF4-FFF2-40B4-BE49-F238E27FC236}">
                <a16:creationId xmlns:a16="http://schemas.microsoft.com/office/drawing/2014/main" id="{EE222F2C-D3B7-4876-89D0-B02CD49AD327}"/>
              </a:ext>
            </a:extLst>
          </p:cNvPr>
          <p:cNvSpPr txBox="1"/>
          <p:nvPr/>
        </p:nvSpPr>
        <p:spPr>
          <a:xfrm>
            <a:off x="1767457" y="6946826"/>
            <a:ext cx="327717" cy="126120"/>
          </a:xfrm>
          <a:prstGeom prst="rect">
            <a:avLst/>
          </a:prstGeom>
          <a:solidFill>
            <a:schemeClr val="bg1"/>
          </a:solidFill>
        </p:spPr>
        <p:txBody>
          <a:bodyPr wrap="square" lIns="36000" tIns="0" rIns="36000" bIns="36000">
            <a:spAutoFit/>
          </a:bodyPr>
          <a:lstStyle/>
          <a:p>
            <a:pPr>
              <a:lnSpc>
                <a:spcPts val="700"/>
              </a:lnSpc>
            </a:pPr>
            <a:r>
              <a:rPr lang="en-US" altLang="ja-JP" sz="500" b="1" dirty="0">
                <a:solidFill>
                  <a:schemeClr val="bg1">
                    <a:lumMod val="50000"/>
                  </a:schemeClr>
                </a:solidFill>
                <a:latin typeface="メイリオ" panose="020B0604030504040204" pitchFamily="50" charset="-128"/>
                <a:ea typeface="メイリオ" panose="020B0604030504040204" pitchFamily="50" charset="-128"/>
              </a:rPr>
              <a:t>H-2500</a:t>
            </a:r>
            <a:endParaRPr lang="ja-JP" altLang="en-US" sz="500" b="1"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B0D0CF3D-51B4-4B66-9E63-78DD4A367744}"/>
              </a:ext>
            </a:extLst>
          </p:cNvPr>
          <p:cNvSpPr txBox="1"/>
          <p:nvPr/>
        </p:nvSpPr>
        <p:spPr>
          <a:xfrm>
            <a:off x="2436139" y="6946826"/>
            <a:ext cx="327717" cy="126120"/>
          </a:xfrm>
          <a:prstGeom prst="rect">
            <a:avLst/>
          </a:prstGeom>
          <a:solidFill>
            <a:schemeClr val="bg1"/>
          </a:solidFill>
        </p:spPr>
        <p:txBody>
          <a:bodyPr wrap="square" lIns="36000" tIns="0" rIns="36000" bIns="36000">
            <a:spAutoFit/>
          </a:bodyPr>
          <a:lstStyle/>
          <a:p>
            <a:pPr>
              <a:lnSpc>
                <a:spcPts val="700"/>
              </a:lnSpc>
            </a:pPr>
            <a:r>
              <a:rPr lang="en-US" altLang="ja-JP" sz="500" b="1" dirty="0">
                <a:solidFill>
                  <a:schemeClr val="bg1">
                    <a:lumMod val="50000"/>
                  </a:schemeClr>
                </a:solidFill>
                <a:latin typeface="メイリオ" panose="020B0604030504040204" pitchFamily="50" charset="-128"/>
                <a:ea typeface="メイリオ" panose="020B0604030504040204" pitchFamily="50" charset="-128"/>
              </a:rPr>
              <a:t>H-3000</a:t>
            </a:r>
            <a:endParaRPr lang="ja-JP" altLang="en-US" sz="500" b="1" dirty="0">
              <a:solidFill>
                <a:schemeClr val="bg1">
                  <a:lumMod val="50000"/>
                </a:schemeClr>
              </a:solidFill>
              <a:latin typeface="メイリオ" panose="020B0604030504040204" pitchFamily="50" charset="-128"/>
              <a:ea typeface="メイリオ" panose="020B0604030504040204" pitchFamily="50" charset="-128"/>
            </a:endParaRPr>
          </a:p>
        </p:txBody>
      </p:sp>
      <p:pic>
        <p:nvPicPr>
          <p:cNvPr id="11" name="図 10">
            <a:extLst>
              <a:ext uri="{FF2B5EF4-FFF2-40B4-BE49-F238E27FC236}">
                <a16:creationId xmlns:a16="http://schemas.microsoft.com/office/drawing/2014/main" id="{B640621D-9370-431B-A9AD-BCDFFED13F34}"/>
              </a:ext>
            </a:extLst>
          </p:cNvPr>
          <p:cNvPicPr>
            <a:picLocks noChangeAspect="1"/>
          </p:cNvPicPr>
          <p:nvPr/>
        </p:nvPicPr>
        <p:blipFill>
          <a:blip r:embed="rId8"/>
          <a:stretch>
            <a:fillRect/>
          </a:stretch>
        </p:blipFill>
        <p:spPr>
          <a:xfrm>
            <a:off x="8365948" y="6234026"/>
            <a:ext cx="1914839" cy="712800"/>
          </a:xfrm>
          <a:prstGeom prst="rect">
            <a:avLst/>
          </a:prstGeom>
        </p:spPr>
      </p:pic>
      <p:sp>
        <p:nvSpPr>
          <p:cNvPr id="65" name="Text Box 1039">
            <a:extLst>
              <a:ext uri="{FF2B5EF4-FFF2-40B4-BE49-F238E27FC236}">
                <a16:creationId xmlns:a16="http://schemas.microsoft.com/office/drawing/2014/main" id="{8F25D954-B60F-422B-9620-5E844F6BC9E5}"/>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66" name="Text Box 1039">
            <a:extLst>
              <a:ext uri="{FF2B5EF4-FFF2-40B4-BE49-F238E27FC236}">
                <a16:creationId xmlns:a16="http://schemas.microsoft.com/office/drawing/2014/main" id="{5CEF2CBE-F9AE-47E4-976C-AC1C795EDCAA}"/>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Tree>
    <p:extLst>
      <p:ext uri="{BB962C8B-B14F-4D97-AF65-F5344CB8AC3E}">
        <p14:creationId xmlns:p14="http://schemas.microsoft.com/office/powerpoint/2010/main" val="2696451688"/>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16218</TotalTime>
  <Words>359</Words>
  <Application>Microsoft Office PowerPoint</Application>
  <PresentationFormat>ユーザー設定</PresentationFormat>
  <Paragraphs>50</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メイリオ</vt:lpstr>
      <vt:lpstr>Yu Gothic</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680</cp:revision>
  <cp:lastPrinted>2023-02-01T02:36:54Z</cp:lastPrinted>
  <dcterms:created xsi:type="dcterms:W3CDTF">2010-09-29T12:55:25Z</dcterms:created>
  <dcterms:modified xsi:type="dcterms:W3CDTF">2024-09-03T09:24:30Z</dcterms:modified>
</cp:coreProperties>
</file>