
<file path=[Content_Types].xml><?xml version="1.0" encoding="utf-8"?>
<Types xmlns="http://schemas.openxmlformats.org/package/2006/content-types">
  <Default Extension="gif"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8" r:id="rId1"/>
  </p:sldMasterIdLst>
  <p:notesMasterIdLst>
    <p:notesMasterId r:id="rId3"/>
  </p:notesMasterIdLst>
  <p:handoutMasterIdLst>
    <p:handoutMasterId r:id="rId4"/>
  </p:handoutMasterIdLst>
  <p:sldIdLst>
    <p:sldId id="308" r:id="rId2"/>
  </p:sldIdLst>
  <p:sldSz cx="10691813" cy="7559675"/>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1C3777F5-3244-4603-991A-AFC0F9A008F5}">
          <p14:sldIdLst>
            <p14:sldId id="308"/>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787B"/>
    <a:srgbClr val="7D7E81"/>
    <a:srgbClr val="FFFFCC"/>
    <a:srgbClr val="D95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850" autoAdjust="0"/>
    <p:restoredTop sz="96190" autoAdjust="0"/>
  </p:normalViewPr>
  <p:slideViewPr>
    <p:cSldViewPr snapToGrid="0" showGuides="1">
      <p:cViewPr varScale="1">
        <p:scale>
          <a:sx n="63" d="100"/>
          <a:sy n="63" d="100"/>
        </p:scale>
        <p:origin x="414" y="72"/>
      </p:cViewPr>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howGuides="1">
      <p:cViewPr varScale="1">
        <p:scale>
          <a:sx n="89" d="100"/>
          <a:sy n="89" d="100"/>
        </p:scale>
        <p:origin x="4496"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B527FA63-4B13-B34D-93B9-14AABE0F8A94}"/>
              </a:ext>
            </a:extLst>
          </p:cNvPr>
          <p:cNvSpPr>
            <a:spLocks noGrp="1" noChangeArrowheads="1"/>
          </p:cNvSpPr>
          <p:nvPr>
            <p:ph type="hdr" sz="quarter"/>
          </p:nvPr>
        </p:nvSpPr>
        <p:spPr bwMode="auto">
          <a:xfrm>
            <a:off x="1" y="0"/>
            <a:ext cx="2918621" cy="493237"/>
          </a:xfrm>
          <a:prstGeom prst="rect">
            <a:avLst/>
          </a:prstGeom>
          <a:noFill/>
          <a:ln w="9525">
            <a:noFill/>
            <a:miter lim="800000"/>
            <a:headEnd/>
            <a:tailEnd/>
          </a:ln>
          <a:effectLst/>
        </p:spPr>
        <p:txBody>
          <a:bodyPr vert="horz" wrap="square" lIns="90644" tIns="45322" rIns="90644" bIns="45322" numCol="1" anchor="t"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5" name="Rectangle 3">
            <a:extLst>
              <a:ext uri="{FF2B5EF4-FFF2-40B4-BE49-F238E27FC236}">
                <a16:creationId xmlns:a16="http://schemas.microsoft.com/office/drawing/2014/main" id="{0E433488-13E7-984D-8394-9A9C8DB5A0B3}"/>
              </a:ext>
            </a:extLst>
          </p:cNvPr>
          <p:cNvSpPr>
            <a:spLocks noGrp="1" noChangeArrowheads="1"/>
          </p:cNvSpPr>
          <p:nvPr>
            <p:ph type="dt" sz="quarter" idx="1"/>
          </p:nvPr>
        </p:nvSpPr>
        <p:spPr bwMode="auto">
          <a:xfrm>
            <a:off x="3817142" y="0"/>
            <a:ext cx="2918621" cy="493237"/>
          </a:xfrm>
          <a:prstGeom prst="rect">
            <a:avLst/>
          </a:prstGeom>
          <a:noFill/>
          <a:ln w="9525">
            <a:noFill/>
            <a:miter lim="800000"/>
            <a:headEnd/>
            <a:tailEnd/>
          </a:ln>
          <a:effectLst/>
        </p:spPr>
        <p:txBody>
          <a:bodyPr vert="horz" wrap="square" lIns="90644" tIns="45322" rIns="90644" bIns="45322" numCol="1" anchor="t" anchorCtr="0" compatLnSpc="1">
            <a:prstTxWarp prst="textNoShape">
              <a:avLst/>
            </a:prstTxWarp>
          </a:bodyPr>
          <a:lstStyle>
            <a:lvl1pPr algn="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6" name="Rectangle 4">
            <a:extLst>
              <a:ext uri="{FF2B5EF4-FFF2-40B4-BE49-F238E27FC236}">
                <a16:creationId xmlns:a16="http://schemas.microsoft.com/office/drawing/2014/main" id="{7DAC4611-FA7F-C24A-9866-C8A1DB41C949}"/>
              </a:ext>
            </a:extLst>
          </p:cNvPr>
          <p:cNvSpPr>
            <a:spLocks noGrp="1" noChangeArrowheads="1"/>
          </p:cNvSpPr>
          <p:nvPr>
            <p:ph type="ftr" sz="quarter" idx="2"/>
          </p:nvPr>
        </p:nvSpPr>
        <p:spPr bwMode="auto">
          <a:xfrm>
            <a:off x="1" y="9373076"/>
            <a:ext cx="2918621" cy="493237"/>
          </a:xfrm>
          <a:prstGeom prst="rect">
            <a:avLst/>
          </a:prstGeom>
          <a:noFill/>
          <a:ln w="9525">
            <a:noFill/>
            <a:miter lim="800000"/>
            <a:headEnd/>
            <a:tailEnd/>
          </a:ln>
          <a:effectLst/>
        </p:spPr>
        <p:txBody>
          <a:bodyPr vert="horz" wrap="square" lIns="90644" tIns="45322" rIns="90644" bIns="45322" numCol="1" anchor="b"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7" name="Rectangle 5">
            <a:extLst>
              <a:ext uri="{FF2B5EF4-FFF2-40B4-BE49-F238E27FC236}">
                <a16:creationId xmlns:a16="http://schemas.microsoft.com/office/drawing/2014/main" id="{380119EA-072F-F048-AEBD-BA4635BC360A}"/>
              </a:ext>
            </a:extLst>
          </p:cNvPr>
          <p:cNvSpPr>
            <a:spLocks noGrp="1" noChangeArrowheads="1"/>
          </p:cNvSpPr>
          <p:nvPr>
            <p:ph type="sldNum" sz="quarter" idx="3"/>
          </p:nvPr>
        </p:nvSpPr>
        <p:spPr bwMode="auto">
          <a:xfrm>
            <a:off x="3817142" y="9373076"/>
            <a:ext cx="2918621" cy="493237"/>
          </a:xfrm>
          <a:prstGeom prst="rect">
            <a:avLst/>
          </a:prstGeom>
          <a:noFill/>
          <a:ln w="9525">
            <a:noFill/>
            <a:miter lim="800000"/>
            <a:headEnd/>
            <a:tailEnd/>
          </a:ln>
          <a:effectLst/>
        </p:spPr>
        <p:txBody>
          <a:bodyPr vert="horz" wrap="square" lIns="90644" tIns="45322" rIns="90644" bIns="45322" numCol="1" anchor="b" anchorCtr="0" compatLnSpc="1">
            <a:prstTxWarp prst="textNoShape">
              <a:avLst/>
            </a:prstTxWarp>
          </a:bodyPr>
          <a:lstStyle>
            <a:lvl1pPr algn="r" eaLnBrk="1" hangingPunct="1">
              <a:defRPr sz="1200">
                <a:solidFill>
                  <a:schemeClr val="tx1"/>
                </a:solidFill>
              </a:defRPr>
            </a:lvl1pPr>
          </a:lstStyle>
          <a:p>
            <a:pPr>
              <a:defRPr/>
            </a:pPr>
            <a:fld id="{99FB9110-0438-FF42-A562-5D64BC07EAC3}" type="slidenum">
              <a:rPr lang="en-US" altLang="ja-JP"/>
              <a:pPr>
                <a:defRPr/>
              </a:pPr>
              <a:t>‹#›</a:t>
            </a:fld>
            <a:endParaRPr lang="en-US" altLang="ja-JP"/>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DC5D5908-F075-8140-8207-8CB94DD95782}"/>
              </a:ext>
            </a:extLst>
          </p:cNvPr>
          <p:cNvSpPr>
            <a:spLocks noGrp="1" noChangeArrowheads="1"/>
          </p:cNvSpPr>
          <p:nvPr>
            <p:ph type="hdr" sz="quarter"/>
          </p:nvPr>
        </p:nvSpPr>
        <p:spPr bwMode="auto">
          <a:xfrm>
            <a:off x="1" y="0"/>
            <a:ext cx="2918621" cy="493237"/>
          </a:xfrm>
          <a:prstGeom prst="rect">
            <a:avLst/>
          </a:prstGeom>
          <a:noFill/>
          <a:ln w="9525">
            <a:noFill/>
            <a:miter lim="800000"/>
            <a:headEnd/>
            <a:tailEnd/>
          </a:ln>
          <a:effectLst/>
        </p:spPr>
        <p:txBody>
          <a:bodyPr vert="horz" wrap="square" lIns="90644" tIns="45322" rIns="90644" bIns="45322" numCol="1" anchor="t"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15363" name="Rectangle 3">
            <a:extLst>
              <a:ext uri="{FF2B5EF4-FFF2-40B4-BE49-F238E27FC236}">
                <a16:creationId xmlns:a16="http://schemas.microsoft.com/office/drawing/2014/main" id="{565B388D-5063-7145-84EE-AF6DC03A6369}"/>
              </a:ext>
            </a:extLst>
          </p:cNvPr>
          <p:cNvSpPr>
            <a:spLocks noGrp="1" noChangeArrowheads="1"/>
          </p:cNvSpPr>
          <p:nvPr>
            <p:ph type="dt" idx="1"/>
          </p:nvPr>
        </p:nvSpPr>
        <p:spPr bwMode="auto">
          <a:xfrm>
            <a:off x="3817142" y="0"/>
            <a:ext cx="2918621" cy="493237"/>
          </a:xfrm>
          <a:prstGeom prst="rect">
            <a:avLst/>
          </a:prstGeom>
          <a:noFill/>
          <a:ln w="9525">
            <a:noFill/>
            <a:miter lim="800000"/>
            <a:headEnd/>
            <a:tailEnd/>
          </a:ln>
          <a:effectLst/>
        </p:spPr>
        <p:txBody>
          <a:bodyPr vert="horz" wrap="square" lIns="90644" tIns="45322" rIns="90644" bIns="45322" numCol="1" anchor="t" anchorCtr="0" compatLnSpc="1">
            <a:prstTxWarp prst="textNoShape">
              <a:avLst/>
            </a:prstTxWarp>
          </a:bodyPr>
          <a:lstStyle>
            <a:lvl1pPr algn="r" eaLnBrk="1" hangingPunct="1">
              <a:lnSpc>
                <a:spcPct val="100000"/>
              </a:lnSpc>
              <a:defRPr sz="1200">
                <a:solidFill>
                  <a:schemeClr val="tx1"/>
                </a:solidFill>
                <a:latin typeface="Times New Roman" pitchFamily="84" charset="0"/>
                <a:ea typeface="ＭＳ Ｐゴシック" pitchFamily="84" charset="-128"/>
              </a:defRPr>
            </a:lvl1pPr>
          </a:lstStyle>
          <a:p>
            <a:pPr>
              <a:defRPr/>
            </a:pPr>
            <a:fld id="{8C9A6778-A3FA-C74E-9E18-9BCB36330D97}" type="datetime1">
              <a:rPr lang="en-US" altLang="ja-JP"/>
              <a:pPr>
                <a:defRPr/>
              </a:pPr>
              <a:t>9/3/2024</a:t>
            </a:fld>
            <a:endParaRPr lang="en-US" altLang="ja-JP"/>
          </a:p>
        </p:txBody>
      </p:sp>
      <p:sp>
        <p:nvSpPr>
          <p:cNvPr id="13316" name="Rectangle 4">
            <a:extLst>
              <a:ext uri="{FF2B5EF4-FFF2-40B4-BE49-F238E27FC236}">
                <a16:creationId xmlns:a16="http://schemas.microsoft.com/office/drawing/2014/main" id="{D129AAF4-F51F-094D-B476-A0606DFF606D}"/>
              </a:ext>
            </a:extLst>
          </p:cNvPr>
          <p:cNvSpPr>
            <a:spLocks noGrp="1" noRot="1" noChangeAspect="1" noChangeArrowheads="1" noTextEdit="1"/>
          </p:cNvSpPr>
          <p:nvPr>
            <p:ph type="sldImg" idx="2"/>
          </p:nvPr>
        </p:nvSpPr>
        <p:spPr bwMode="auto">
          <a:xfrm>
            <a:off x="754063" y="741363"/>
            <a:ext cx="5227637" cy="36972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5" name="Rectangle 5">
            <a:extLst>
              <a:ext uri="{FF2B5EF4-FFF2-40B4-BE49-F238E27FC236}">
                <a16:creationId xmlns:a16="http://schemas.microsoft.com/office/drawing/2014/main" id="{A51AEF80-23CE-5443-90A3-A33684C82575}"/>
              </a:ext>
            </a:extLst>
          </p:cNvPr>
          <p:cNvSpPr>
            <a:spLocks noGrp="1" noChangeArrowheads="1"/>
          </p:cNvSpPr>
          <p:nvPr>
            <p:ph type="body" sz="quarter" idx="3"/>
          </p:nvPr>
        </p:nvSpPr>
        <p:spPr bwMode="auto">
          <a:xfrm>
            <a:off x="898521" y="4686538"/>
            <a:ext cx="4938722" cy="4439132"/>
          </a:xfrm>
          <a:prstGeom prst="rect">
            <a:avLst/>
          </a:prstGeom>
          <a:noFill/>
          <a:ln w="9525">
            <a:noFill/>
            <a:miter lim="800000"/>
            <a:headEnd/>
            <a:tailEnd/>
          </a:ln>
          <a:effectLst/>
        </p:spPr>
        <p:txBody>
          <a:bodyPr vert="horz" wrap="square" lIns="90644" tIns="45322" rIns="90644" bIns="45322" numCol="1" anchor="t" anchorCtr="0" compatLnSpc="1">
            <a:prstTxWarp prst="textNoShape">
              <a:avLst/>
            </a:prstTxWarp>
          </a:bodyPr>
          <a:lstStyle/>
          <a:p>
            <a:pPr lvl="0"/>
            <a:r>
              <a:rPr lang="ja-JP" altLang="en-US" noProof="0"/>
              <a:t>マスタ</a:t>
            </a:r>
            <a:r>
              <a:rPr lang="en-US" altLang="ja-JP" noProof="0"/>
              <a:t> </a:t>
            </a:r>
            <a:r>
              <a:rPr lang="ja-JP" altLang="en-US" noProof="0"/>
              <a:t>テキストの書式設定</a:t>
            </a:r>
            <a:endParaRPr lang="en-US" altLang="ja-JP" noProof="0"/>
          </a:p>
          <a:p>
            <a:pPr lvl="1"/>
            <a:r>
              <a:rPr lang="ja-JP" altLang="en-US" noProof="0"/>
              <a:t>第</a:t>
            </a:r>
            <a:r>
              <a:rPr lang="en-US" altLang="ja-JP" noProof="0"/>
              <a:t> 2 </a:t>
            </a:r>
            <a:r>
              <a:rPr lang="ja-JP" altLang="en-US" noProof="0"/>
              <a:t>レベル</a:t>
            </a:r>
            <a:endParaRPr lang="en-US" altLang="ja-JP" noProof="0"/>
          </a:p>
          <a:p>
            <a:pPr lvl="2"/>
            <a:r>
              <a:rPr lang="ja-JP" altLang="en-US" noProof="0"/>
              <a:t>第</a:t>
            </a:r>
            <a:r>
              <a:rPr lang="en-US" altLang="ja-JP" noProof="0"/>
              <a:t> 3 </a:t>
            </a:r>
            <a:r>
              <a:rPr lang="ja-JP" altLang="en-US" noProof="0"/>
              <a:t>レベル</a:t>
            </a:r>
            <a:endParaRPr lang="en-US" altLang="ja-JP" noProof="0"/>
          </a:p>
          <a:p>
            <a:pPr lvl="3"/>
            <a:r>
              <a:rPr lang="ja-JP" altLang="en-US" noProof="0"/>
              <a:t>第</a:t>
            </a:r>
            <a:r>
              <a:rPr lang="en-US" altLang="ja-JP" noProof="0"/>
              <a:t> 4 </a:t>
            </a:r>
            <a:r>
              <a:rPr lang="ja-JP" altLang="en-US" noProof="0"/>
              <a:t>レベル</a:t>
            </a:r>
            <a:endParaRPr lang="en-US" altLang="ja-JP" noProof="0"/>
          </a:p>
          <a:p>
            <a:pPr lvl="4"/>
            <a:r>
              <a:rPr lang="ja-JP" altLang="en-US" noProof="0"/>
              <a:t>第</a:t>
            </a:r>
            <a:r>
              <a:rPr lang="en-US" altLang="ja-JP" noProof="0"/>
              <a:t> 5 </a:t>
            </a:r>
            <a:r>
              <a:rPr lang="ja-JP" altLang="en-US" noProof="0"/>
              <a:t>レベル</a:t>
            </a:r>
          </a:p>
        </p:txBody>
      </p:sp>
      <p:sp>
        <p:nvSpPr>
          <p:cNvPr id="15366" name="Rectangle 6">
            <a:extLst>
              <a:ext uri="{FF2B5EF4-FFF2-40B4-BE49-F238E27FC236}">
                <a16:creationId xmlns:a16="http://schemas.microsoft.com/office/drawing/2014/main" id="{F46E546D-1915-FA41-BC33-F77A70B5F64E}"/>
              </a:ext>
            </a:extLst>
          </p:cNvPr>
          <p:cNvSpPr>
            <a:spLocks noGrp="1" noChangeArrowheads="1"/>
          </p:cNvSpPr>
          <p:nvPr>
            <p:ph type="ftr" sz="quarter" idx="4"/>
          </p:nvPr>
        </p:nvSpPr>
        <p:spPr bwMode="auto">
          <a:xfrm>
            <a:off x="1" y="9373076"/>
            <a:ext cx="2918621" cy="493237"/>
          </a:xfrm>
          <a:prstGeom prst="rect">
            <a:avLst/>
          </a:prstGeom>
          <a:noFill/>
          <a:ln w="9525">
            <a:noFill/>
            <a:miter lim="800000"/>
            <a:headEnd/>
            <a:tailEnd/>
          </a:ln>
          <a:effectLst/>
        </p:spPr>
        <p:txBody>
          <a:bodyPr vert="horz" wrap="square" lIns="90644" tIns="45322" rIns="90644" bIns="45322" numCol="1" anchor="b"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15367" name="Rectangle 7">
            <a:extLst>
              <a:ext uri="{FF2B5EF4-FFF2-40B4-BE49-F238E27FC236}">
                <a16:creationId xmlns:a16="http://schemas.microsoft.com/office/drawing/2014/main" id="{3E2F109F-F240-4743-B681-E0AAF356F19A}"/>
              </a:ext>
            </a:extLst>
          </p:cNvPr>
          <p:cNvSpPr>
            <a:spLocks noGrp="1" noChangeArrowheads="1"/>
          </p:cNvSpPr>
          <p:nvPr>
            <p:ph type="sldNum" sz="quarter" idx="5"/>
          </p:nvPr>
        </p:nvSpPr>
        <p:spPr bwMode="auto">
          <a:xfrm>
            <a:off x="3817142" y="9373076"/>
            <a:ext cx="2918621" cy="493237"/>
          </a:xfrm>
          <a:prstGeom prst="rect">
            <a:avLst/>
          </a:prstGeom>
          <a:noFill/>
          <a:ln w="9525">
            <a:noFill/>
            <a:miter lim="800000"/>
            <a:headEnd/>
            <a:tailEnd/>
          </a:ln>
          <a:effectLst/>
        </p:spPr>
        <p:txBody>
          <a:bodyPr vert="horz" wrap="square" lIns="90644" tIns="45322" rIns="90644" bIns="45322" numCol="1" anchor="b" anchorCtr="0" compatLnSpc="1">
            <a:prstTxWarp prst="textNoShape">
              <a:avLst/>
            </a:prstTxWarp>
          </a:bodyPr>
          <a:lstStyle>
            <a:lvl1pPr algn="r" eaLnBrk="1" hangingPunct="1">
              <a:defRPr sz="1200">
                <a:solidFill>
                  <a:schemeClr val="tx1"/>
                </a:solidFill>
              </a:defRPr>
            </a:lvl1pPr>
          </a:lstStyle>
          <a:p>
            <a:pPr>
              <a:defRPr/>
            </a:pPr>
            <a:fld id="{C6D617CA-1017-2047-8EF2-B3F641E5A6BD}"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notesStyle>
    <a:lvl1pPr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ＭＳ Ｐゴシック" pitchFamily="114" charset="-128"/>
      </a:defRPr>
    </a:lvl1pPr>
    <a:lvl2pPr marL="495300"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2pPr>
    <a:lvl3pPr marL="992188"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3pPr>
    <a:lvl4pPr marL="1490663"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4pPr>
    <a:lvl5pPr marL="1989138"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5pPr>
    <a:lvl6pPr marL="2488622" algn="l" defTabSz="995450" rtl="0" eaLnBrk="1" latinLnBrk="0" hangingPunct="1">
      <a:defRPr kumimoji="1" sz="1306" kern="1200">
        <a:solidFill>
          <a:schemeClr val="tx1"/>
        </a:solidFill>
        <a:latin typeface="+mn-lt"/>
        <a:ea typeface="+mn-ea"/>
        <a:cs typeface="+mn-cs"/>
      </a:defRPr>
    </a:lvl6pPr>
    <a:lvl7pPr marL="2986349" algn="l" defTabSz="995450" rtl="0" eaLnBrk="1" latinLnBrk="0" hangingPunct="1">
      <a:defRPr kumimoji="1" sz="1306" kern="1200">
        <a:solidFill>
          <a:schemeClr val="tx1"/>
        </a:solidFill>
        <a:latin typeface="+mn-lt"/>
        <a:ea typeface="+mn-ea"/>
        <a:cs typeface="+mn-cs"/>
      </a:defRPr>
    </a:lvl7pPr>
    <a:lvl8pPr marL="3484073" algn="l" defTabSz="995450" rtl="0" eaLnBrk="1" latinLnBrk="0" hangingPunct="1">
      <a:defRPr kumimoji="1" sz="1306" kern="1200">
        <a:solidFill>
          <a:schemeClr val="tx1"/>
        </a:solidFill>
        <a:latin typeface="+mn-lt"/>
        <a:ea typeface="+mn-ea"/>
        <a:cs typeface="+mn-cs"/>
      </a:defRPr>
    </a:lvl8pPr>
    <a:lvl9pPr marL="3981798" algn="l" defTabSz="995450" rtl="0" eaLnBrk="1" latinLnBrk="0" hangingPunct="1">
      <a:defRPr kumimoji="1" sz="130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a:extLst>
              <a:ext uri="{FF2B5EF4-FFF2-40B4-BE49-F238E27FC236}">
                <a16:creationId xmlns:a16="http://schemas.microsoft.com/office/drawing/2014/main" id="{81F634BD-34C5-0E41-A150-6652D74C73BC}"/>
              </a:ext>
            </a:extLst>
          </p:cNvPr>
          <p:cNvSpPr>
            <a:spLocks noGrp="1" noRot="1" noChangeAspect="1" noChangeArrowheads="1" noTextEdit="1"/>
          </p:cNvSpPr>
          <p:nvPr>
            <p:ph type="sldImg"/>
          </p:nvPr>
        </p:nvSpPr>
        <p:spPr>
          <a:ln/>
        </p:spPr>
      </p:sp>
      <p:sp>
        <p:nvSpPr>
          <p:cNvPr id="19458" name="Rectangle 3">
            <a:extLst>
              <a:ext uri="{FF2B5EF4-FFF2-40B4-BE49-F238E27FC236}">
                <a16:creationId xmlns:a16="http://schemas.microsoft.com/office/drawing/2014/main" id="{90BD24CB-D239-1A49-9F38-E082F1969144}"/>
              </a:ext>
            </a:extLst>
          </p:cNvPr>
          <p:cNvSpPr>
            <a:spLocks noGrp="1" noChangeArrowheads="1"/>
          </p:cNvSpPr>
          <p:nvPr>
            <p:ph type="body" idx="1"/>
          </p:nvPr>
        </p:nvSpPr>
        <p:spPr>
          <a:ln/>
        </p:spPr>
        <p:txBody>
          <a:bodyPr/>
          <a:lstStyle/>
          <a:p>
            <a:pPr defTabSz="491697" eaLnBrk="1" hangingPunct="1">
              <a:defRPr/>
            </a:pPr>
            <a:endParaRPr lang="ja-JP" altLang="en-US" dirty="0">
              <a:latin typeface="Calibri" panose="020F0502020204030204" pitchFamily="34" charset="0"/>
              <a:ea typeface="ＭＳ Ｐゴシック" panose="020B0600070205080204" pitchFamily="34" charset="-128"/>
            </a:endParaRPr>
          </a:p>
        </p:txBody>
      </p:sp>
    </p:spTree>
    <p:extLst>
      <p:ext uri="{BB962C8B-B14F-4D97-AF65-F5344CB8AC3E}">
        <p14:creationId xmlns:p14="http://schemas.microsoft.com/office/powerpoint/2010/main" val="317114670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3:EXSIOR">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04EA6704-86EF-E54D-BEB2-BD32BD3802E8}"/>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12FCDB43-EEFD-4444-AEE2-736D21FBE2FE}"/>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D4E2CD2F-9B90-404C-BB32-DE58955605AF}"/>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2056DFBE-4E35-FC42-A056-133AD871A7ED}"/>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4797D0CA-9200-994B-86E1-562A84C39B25}"/>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16804064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A-1:LIXIL">
    <p:spTree>
      <p:nvGrpSpPr>
        <p:cNvPr id="1" name=""/>
        <p:cNvGrpSpPr/>
        <p:nvPr/>
      </p:nvGrpSpPr>
      <p:grpSpPr>
        <a:xfrm>
          <a:off x="0" y="0"/>
          <a:ext cx="0" cy="0"/>
          <a:chOff x="0" y="0"/>
          <a:chExt cx="0" cy="0"/>
        </a:xfrm>
      </p:grpSpPr>
      <p:pic>
        <p:nvPicPr>
          <p:cNvPr id="7" name="図 28">
            <a:extLst>
              <a:ext uri="{FF2B5EF4-FFF2-40B4-BE49-F238E27FC236}">
                <a16:creationId xmlns:a16="http://schemas.microsoft.com/office/drawing/2014/main" id="{0BEF197A-7849-B142-A95B-DC1C1266894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Line 288">
            <a:extLst>
              <a:ext uri="{FF2B5EF4-FFF2-40B4-BE49-F238E27FC236}">
                <a16:creationId xmlns:a16="http://schemas.microsoft.com/office/drawing/2014/main" id="{0BC21D27-3C6F-D340-8BBB-E8690000D055}"/>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25C66788-D7E4-9E44-90E6-B1AD47FD27C1}"/>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169AAB34-F82F-7A45-BBB9-B249E553EB24}"/>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図 12">
            <a:extLst>
              <a:ext uri="{FF2B5EF4-FFF2-40B4-BE49-F238E27FC236}">
                <a16:creationId xmlns:a16="http://schemas.microsoft.com/office/drawing/2014/main" id="{4A5ADDE7-A8CA-3F43-B42D-3BB5B6F76D33}"/>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386064684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gi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7914512"/>
      </p:ext>
    </p:extLst>
  </p:cSld>
  <p:clrMap bg1="lt1" tx1="dk1" bg2="lt2" tx2="dk2" accent1="accent1" accent2="accent2" accent3="accent3" accent4="accent4" accent5="accent5" accent6="accent6" hlink="hlink" folHlink="folHlink"/>
  <p:sldLayoutIdLst>
    <p:sldLayoutId id="2147483783" r:id="rId1"/>
    <p:sldLayoutId id="2147483781" r:id="rId2"/>
  </p:sldLayoutIdLst>
  <p:hf sldNum="0" hdr="0" ftr="0" dt="0"/>
  <p:txStyles>
    <p:titleStyle>
      <a:lvl1pPr algn="l" defTabSz="493456" rtl="0" eaLnBrk="1" latinLnBrk="0" hangingPunct="1">
        <a:spcBef>
          <a:spcPct val="0"/>
        </a:spcBef>
        <a:buNone/>
        <a:defRPr kumimoji="1" sz="2159" b="1" kern="1200" cap="all">
          <a:solidFill>
            <a:schemeClr val="tx2"/>
          </a:solidFill>
          <a:latin typeface="+mj-lt"/>
          <a:ea typeface="メイリオ"/>
          <a:cs typeface="メイリオ"/>
        </a:defRPr>
      </a:lvl1pPr>
    </p:titleStyle>
    <p:bodyStyle>
      <a:lvl1pPr marL="0" indent="-163190" algn="l" defTabSz="493456" rtl="0" eaLnBrk="1" latinLnBrk="0" hangingPunct="1">
        <a:spcBef>
          <a:spcPts val="378"/>
        </a:spcBef>
        <a:buSzPct val="100000"/>
        <a:buFontTx/>
        <a:buBlip>
          <a:blip r:embed="rId4"/>
        </a:buBlip>
        <a:defRPr kumimoji="1" sz="1943" b="1" kern="1200">
          <a:solidFill>
            <a:schemeClr val="tx1"/>
          </a:solidFill>
          <a:latin typeface="+mn-lt"/>
          <a:ea typeface="+mn-ea"/>
          <a:cs typeface="メイリオ"/>
        </a:defRPr>
      </a:lvl1pPr>
      <a:lvl2pPr marL="191900" indent="0" algn="l" defTabSz="493456" rtl="0" eaLnBrk="1" latinLnBrk="0" hangingPunct="1">
        <a:spcBef>
          <a:spcPts val="351"/>
        </a:spcBef>
        <a:buFontTx/>
        <a:buNone/>
        <a:defRPr kumimoji="1" sz="1943" kern="1200">
          <a:solidFill>
            <a:schemeClr val="tx1"/>
          </a:solidFill>
          <a:latin typeface="+mn-lt"/>
          <a:ea typeface="+mn-ea"/>
          <a:cs typeface="メイリオ"/>
        </a:defRPr>
      </a:lvl2pPr>
      <a:lvl3pPr marL="191900" indent="0" algn="l" defTabSz="493456" rtl="0" eaLnBrk="1" latinLnBrk="0" hangingPunct="1">
        <a:spcBef>
          <a:spcPts val="324"/>
        </a:spcBef>
        <a:buFontTx/>
        <a:buNone/>
        <a:defRPr kumimoji="1" sz="1295" kern="1200">
          <a:solidFill>
            <a:schemeClr val="tx1"/>
          </a:solidFill>
          <a:latin typeface="+mn-ea"/>
          <a:ea typeface="+mn-ea"/>
          <a:cs typeface="メイリオ"/>
        </a:defRPr>
      </a:lvl3pPr>
      <a:lvl4pPr marL="678502" indent="-94237" algn="l" defTabSz="493456" rtl="0" eaLnBrk="1" latinLnBrk="0" hangingPunct="1">
        <a:spcBef>
          <a:spcPts val="297"/>
        </a:spcBef>
        <a:buFontTx/>
        <a:buNone/>
        <a:tabLst/>
        <a:defRPr kumimoji="1" sz="1187" kern="1200">
          <a:solidFill>
            <a:schemeClr val="tx1"/>
          </a:solidFill>
          <a:latin typeface="+mn-ea"/>
          <a:ea typeface="+mn-ea"/>
          <a:cs typeface="メイリオ"/>
        </a:defRPr>
      </a:lvl4pPr>
      <a:lvl5pPr marL="1554044" marR="0" indent="-202180"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メイリオ"/>
        </a:defRPr>
      </a:lvl5pPr>
      <a:lvl6pPr marL="2714008" marR="0" indent="-292990"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6pPr>
      <a:lvl7pPr marL="3776309" marR="0" indent="0" algn="l" defTabSz="493456" rtl="0" eaLnBrk="1" fontAlgn="auto" latinLnBrk="0" hangingPunct="1">
        <a:lnSpc>
          <a:spcPct val="100000"/>
        </a:lnSpc>
        <a:spcBef>
          <a:spcPts val="297"/>
        </a:spcBef>
        <a:spcAft>
          <a:spcPts val="0"/>
        </a:spcAft>
        <a:buClrTx/>
        <a:buSzTx/>
        <a:buFont typeface="Arial"/>
        <a:buNone/>
        <a:tabLst/>
        <a:defRPr kumimoji="1" sz="1187" kern="1200">
          <a:solidFill>
            <a:schemeClr val="tx1"/>
          </a:solidFill>
          <a:latin typeface="+mn-ea"/>
          <a:ea typeface="+mn-ea"/>
          <a:cs typeface="+mn-cs"/>
        </a:defRPr>
      </a:lvl7pPr>
      <a:lvl8pPr marL="4304033" marR="0" indent="-527724"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8pPr>
      <a:lvl9pPr marL="4304033" marR="0" indent="-527724"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9pPr>
    </p:bodyStyle>
    <p:otherStyle>
      <a:defPPr>
        <a:defRPr lang="ja-JP"/>
      </a:defPPr>
      <a:lvl1pPr marL="0" algn="l" defTabSz="493456" rtl="0" eaLnBrk="1" latinLnBrk="0" hangingPunct="1">
        <a:defRPr kumimoji="1" sz="1943" kern="1200">
          <a:solidFill>
            <a:schemeClr val="tx1"/>
          </a:solidFill>
          <a:latin typeface="+mn-lt"/>
          <a:ea typeface="+mn-ea"/>
          <a:cs typeface="+mn-cs"/>
        </a:defRPr>
      </a:lvl1pPr>
      <a:lvl2pPr marL="493456" algn="l" defTabSz="493456" rtl="0" eaLnBrk="1" latinLnBrk="0" hangingPunct="1">
        <a:defRPr kumimoji="1" sz="1943" kern="1200">
          <a:solidFill>
            <a:schemeClr val="tx1"/>
          </a:solidFill>
          <a:latin typeface="+mn-lt"/>
          <a:ea typeface="+mn-ea"/>
          <a:cs typeface="+mn-cs"/>
        </a:defRPr>
      </a:lvl2pPr>
      <a:lvl3pPr marL="986912" algn="l" defTabSz="493456" rtl="0" eaLnBrk="1" latinLnBrk="0" hangingPunct="1">
        <a:defRPr kumimoji="1" sz="1943" kern="1200">
          <a:solidFill>
            <a:schemeClr val="tx1"/>
          </a:solidFill>
          <a:latin typeface="+mn-lt"/>
          <a:ea typeface="+mn-ea"/>
          <a:cs typeface="+mn-cs"/>
        </a:defRPr>
      </a:lvl3pPr>
      <a:lvl4pPr marL="1480368" algn="l" defTabSz="493456" rtl="0" eaLnBrk="1" latinLnBrk="0" hangingPunct="1">
        <a:defRPr kumimoji="1" sz="1943" kern="1200">
          <a:solidFill>
            <a:schemeClr val="tx1"/>
          </a:solidFill>
          <a:latin typeface="+mn-lt"/>
          <a:ea typeface="+mn-ea"/>
          <a:cs typeface="+mn-cs"/>
        </a:defRPr>
      </a:lvl4pPr>
      <a:lvl5pPr marL="1973824" algn="l" defTabSz="493456" rtl="0" eaLnBrk="1" latinLnBrk="0" hangingPunct="1">
        <a:defRPr kumimoji="1" sz="1943" kern="1200">
          <a:solidFill>
            <a:schemeClr val="tx1"/>
          </a:solidFill>
          <a:latin typeface="+mn-lt"/>
          <a:ea typeface="+mn-ea"/>
          <a:cs typeface="+mn-cs"/>
        </a:defRPr>
      </a:lvl5pPr>
      <a:lvl6pPr marL="2467280" algn="l" defTabSz="493456" rtl="0" eaLnBrk="1" latinLnBrk="0" hangingPunct="1">
        <a:defRPr kumimoji="1" sz="1943" kern="1200">
          <a:solidFill>
            <a:schemeClr val="tx1"/>
          </a:solidFill>
          <a:latin typeface="+mn-lt"/>
          <a:ea typeface="+mn-ea"/>
          <a:cs typeface="+mn-cs"/>
        </a:defRPr>
      </a:lvl6pPr>
      <a:lvl7pPr marL="2960736" algn="l" defTabSz="493456" rtl="0" eaLnBrk="1" latinLnBrk="0" hangingPunct="1">
        <a:defRPr kumimoji="1" sz="1943" kern="1200">
          <a:solidFill>
            <a:schemeClr val="tx1"/>
          </a:solidFill>
          <a:latin typeface="+mn-lt"/>
          <a:ea typeface="+mn-ea"/>
          <a:cs typeface="+mn-cs"/>
        </a:defRPr>
      </a:lvl7pPr>
      <a:lvl8pPr marL="3454192" algn="l" defTabSz="493456" rtl="0" eaLnBrk="1" latinLnBrk="0" hangingPunct="1">
        <a:defRPr kumimoji="1" sz="1943" kern="1200">
          <a:solidFill>
            <a:schemeClr val="tx1"/>
          </a:solidFill>
          <a:latin typeface="+mn-lt"/>
          <a:ea typeface="+mn-ea"/>
          <a:cs typeface="+mn-cs"/>
        </a:defRPr>
      </a:lvl8pPr>
      <a:lvl9pPr marL="3947648" algn="l" defTabSz="493456" rtl="0" eaLnBrk="1" latinLnBrk="0" hangingPunct="1">
        <a:defRPr kumimoji="1" sz="194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object 27">
            <a:extLst>
              <a:ext uri="{FF2B5EF4-FFF2-40B4-BE49-F238E27FC236}">
                <a16:creationId xmlns:a16="http://schemas.microsoft.com/office/drawing/2014/main" id="{CF7C58A3-68B4-4B98-B9C0-88ADCC7E89C9}"/>
              </a:ext>
            </a:extLst>
          </p:cNvPr>
          <p:cNvSpPr txBox="1"/>
          <p:nvPr/>
        </p:nvSpPr>
        <p:spPr>
          <a:xfrm>
            <a:off x="5496897" y="6595854"/>
            <a:ext cx="4008201" cy="451406"/>
          </a:xfrm>
          <a:prstGeom prst="rect">
            <a:avLst/>
          </a:prstGeom>
        </p:spPr>
        <p:txBody>
          <a:bodyPr wrap="square" lIns="0" tIns="0" rIns="0" bIns="0">
            <a:spAutoFit/>
          </a:bodyPr>
          <a:lstStyle/>
          <a:p>
            <a:pPr marL="12700">
              <a:defRPr/>
            </a:pPr>
            <a:r>
              <a:rPr lang="en-US" altLang="ja-JP" sz="4400" baseline="-2923" dirty="0">
                <a:solidFill>
                  <a:srgbClr val="818282"/>
                </a:solidFill>
                <a:latin typeface="+mj-ea"/>
                <a:ea typeface="+mj-ea"/>
                <a:cs typeface="Century Gothic"/>
              </a:rPr>
              <a:t>04 </a:t>
            </a:r>
            <a:r>
              <a:rPr lang="ja-JP" altLang="en-US" sz="1600" dirty="0">
                <a:solidFill>
                  <a:srgbClr val="6C6C6C"/>
                </a:solidFill>
                <a:latin typeface="+mj-ea"/>
                <a:cs typeface="BIZ UDP明朝 Medium"/>
              </a:rPr>
              <a:t>開き門扉</a:t>
            </a:r>
            <a:r>
              <a:rPr lang="en-US" altLang="ja-JP" sz="1600" dirty="0">
                <a:solidFill>
                  <a:srgbClr val="6C6C6C"/>
                </a:solidFill>
                <a:latin typeface="+mj-ea"/>
                <a:cs typeface="BIZ UDP明朝 Medium"/>
              </a:rPr>
              <a:t>AR</a:t>
            </a:r>
            <a:r>
              <a:rPr lang="ja-JP" altLang="en-US" sz="1600" dirty="0">
                <a:solidFill>
                  <a:srgbClr val="6C6C6C"/>
                </a:solidFill>
                <a:latin typeface="+mj-ea"/>
                <a:cs typeface="BIZ UDP明朝 Medium"/>
              </a:rPr>
              <a:t> 「</a:t>
            </a:r>
            <a:r>
              <a:rPr lang="en-US" altLang="ja-JP" sz="1600" dirty="0">
                <a:solidFill>
                  <a:srgbClr val="6C6C6C"/>
                </a:solidFill>
                <a:latin typeface="+mj-ea"/>
                <a:cs typeface="BIZ UDP明朝 Medium"/>
              </a:rPr>
              <a:t>TH</a:t>
            </a:r>
            <a:r>
              <a:rPr lang="ja-JP" altLang="en-US" sz="1600" dirty="0">
                <a:solidFill>
                  <a:srgbClr val="6C6C6C"/>
                </a:solidFill>
                <a:latin typeface="+mj-ea"/>
                <a:cs typeface="BIZ UDP明朝 Medium"/>
              </a:rPr>
              <a:t>型」「</a:t>
            </a:r>
            <a:r>
              <a:rPr lang="en-US" altLang="ja-JP" sz="1600" dirty="0">
                <a:solidFill>
                  <a:srgbClr val="6C6C6C"/>
                </a:solidFill>
                <a:latin typeface="+mj-ea"/>
                <a:cs typeface="BIZ UDP明朝 Medium"/>
              </a:rPr>
              <a:t>TR</a:t>
            </a:r>
            <a:r>
              <a:rPr lang="ja-JP" altLang="en-US" sz="1600" dirty="0">
                <a:solidFill>
                  <a:srgbClr val="6C6C6C"/>
                </a:solidFill>
                <a:latin typeface="+mj-ea"/>
                <a:cs typeface="BIZ UDP明朝 Medium"/>
              </a:rPr>
              <a:t>型」</a:t>
            </a:r>
            <a:endParaRPr lang="ja-JP" altLang="en-US" sz="1600" dirty="0">
              <a:solidFill>
                <a:srgbClr val="6C6C6C"/>
              </a:solidFill>
              <a:latin typeface="+mj-ea"/>
              <a:ea typeface="+mj-ea"/>
              <a:cs typeface="BIZ UDP明朝 Medium"/>
            </a:endParaRPr>
          </a:p>
        </p:txBody>
      </p:sp>
      <p:grpSp>
        <p:nvGrpSpPr>
          <p:cNvPr id="25" name="グループ化 24">
            <a:extLst>
              <a:ext uri="{FF2B5EF4-FFF2-40B4-BE49-F238E27FC236}">
                <a16:creationId xmlns:a16="http://schemas.microsoft.com/office/drawing/2014/main" id="{EDEEC46B-2E60-4AF0-A149-153EEA965B55}"/>
              </a:ext>
            </a:extLst>
          </p:cNvPr>
          <p:cNvGrpSpPr/>
          <p:nvPr/>
        </p:nvGrpSpPr>
        <p:grpSpPr>
          <a:xfrm>
            <a:off x="9433705" y="2976025"/>
            <a:ext cx="993986" cy="996629"/>
            <a:chOff x="9411583" y="3086195"/>
            <a:chExt cx="993986" cy="996629"/>
          </a:xfrm>
        </p:grpSpPr>
        <p:pic>
          <p:nvPicPr>
            <p:cNvPr id="18" name="図 17">
              <a:extLst>
                <a:ext uri="{FF2B5EF4-FFF2-40B4-BE49-F238E27FC236}">
                  <a16:creationId xmlns:a16="http://schemas.microsoft.com/office/drawing/2014/main" id="{3C486DEE-555D-4028-808C-21A3542E17D4}"/>
                </a:ext>
              </a:extLst>
            </p:cNvPr>
            <p:cNvPicPr>
              <a:picLocks noChangeAspect="1"/>
            </p:cNvPicPr>
            <p:nvPr/>
          </p:nvPicPr>
          <p:blipFill>
            <a:blip r:embed="rId3"/>
            <a:stretch>
              <a:fillRect/>
            </a:stretch>
          </p:blipFill>
          <p:spPr>
            <a:xfrm>
              <a:off x="9411583" y="3086195"/>
              <a:ext cx="854136" cy="935020"/>
            </a:xfrm>
            <a:prstGeom prst="rect">
              <a:avLst/>
            </a:prstGeom>
          </p:spPr>
        </p:pic>
        <p:sp>
          <p:nvSpPr>
            <p:cNvPr id="51" name="テキスト ボックス 50">
              <a:extLst>
                <a:ext uri="{FF2B5EF4-FFF2-40B4-BE49-F238E27FC236}">
                  <a16:creationId xmlns:a16="http://schemas.microsoft.com/office/drawing/2014/main" id="{68E2A676-CF63-42E1-98D8-9302AF8F98F1}"/>
                </a:ext>
              </a:extLst>
            </p:cNvPr>
            <p:cNvSpPr txBox="1"/>
            <p:nvPr/>
          </p:nvSpPr>
          <p:spPr>
            <a:xfrm>
              <a:off x="9740380" y="3882769"/>
              <a:ext cx="665189" cy="200055"/>
            </a:xfrm>
            <a:prstGeom prst="rect">
              <a:avLst/>
            </a:prstGeom>
            <a:solidFill>
              <a:schemeClr val="bg1"/>
            </a:solidFill>
          </p:spPr>
          <p:txBody>
            <a:bodyPr wrap="square">
              <a:spAutoFit/>
            </a:bodyPr>
            <a:lstStyle/>
            <a:p>
              <a:pPr>
                <a:lnSpc>
                  <a:spcPts val="900"/>
                </a:lnSpc>
              </a:pPr>
              <a:r>
                <a:rPr lang="ja-JP" altLang="en-US" sz="600" b="1" dirty="0">
                  <a:solidFill>
                    <a:schemeClr val="bg1">
                      <a:lumMod val="50000"/>
                    </a:schemeClr>
                  </a:solidFill>
                  <a:latin typeface="メイリオ" panose="020B0604030504040204" pitchFamily="50" charset="-128"/>
                  <a:ea typeface="メイリオ" panose="020B0604030504040204" pitchFamily="50" charset="-128"/>
                </a:rPr>
                <a:t>傾斜地施工</a:t>
              </a:r>
              <a:endParaRPr lang="ja-JP" altLang="en-US" sz="600" dirty="0">
                <a:solidFill>
                  <a:schemeClr val="bg1">
                    <a:lumMod val="50000"/>
                  </a:schemeClr>
                </a:solidFill>
                <a:latin typeface="メイリオ" panose="020B0604030504040204" pitchFamily="50" charset="-128"/>
                <a:ea typeface="メイリオ" panose="020B0604030504040204" pitchFamily="50" charset="-128"/>
              </a:endParaRPr>
            </a:p>
          </p:txBody>
        </p:sp>
      </p:grpSp>
      <p:pic>
        <p:nvPicPr>
          <p:cNvPr id="16" name="図 15">
            <a:extLst>
              <a:ext uri="{FF2B5EF4-FFF2-40B4-BE49-F238E27FC236}">
                <a16:creationId xmlns:a16="http://schemas.microsoft.com/office/drawing/2014/main" id="{3D06F1C1-C95E-49F1-B257-97E55189F7A4}"/>
              </a:ext>
            </a:extLst>
          </p:cNvPr>
          <p:cNvPicPr>
            <a:picLocks noChangeAspect="1"/>
          </p:cNvPicPr>
          <p:nvPr/>
        </p:nvPicPr>
        <p:blipFill>
          <a:blip r:embed="rId4"/>
          <a:stretch>
            <a:fillRect/>
          </a:stretch>
        </p:blipFill>
        <p:spPr>
          <a:xfrm>
            <a:off x="5386075" y="1937442"/>
            <a:ext cx="2651741" cy="1743978"/>
          </a:xfrm>
          <a:prstGeom prst="rect">
            <a:avLst/>
          </a:prstGeom>
        </p:spPr>
      </p:pic>
      <p:pic>
        <p:nvPicPr>
          <p:cNvPr id="3" name="図 2">
            <a:extLst>
              <a:ext uri="{FF2B5EF4-FFF2-40B4-BE49-F238E27FC236}">
                <a16:creationId xmlns:a16="http://schemas.microsoft.com/office/drawing/2014/main" id="{8E968E7B-298C-45C5-AA92-28EFB3C4A05A}"/>
              </a:ext>
            </a:extLst>
          </p:cNvPr>
          <p:cNvPicPr>
            <a:picLocks noChangeAspect="1"/>
          </p:cNvPicPr>
          <p:nvPr/>
        </p:nvPicPr>
        <p:blipFill rotWithShape="1">
          <a:blip r:embed="rId5"/>
          <a:srcRect l="7985" t="19326" r="1466" b="10427"/>
          <a:stretch/>
        </p:blipFill>
        <p:spPr>
          <a:xfrm>
            <a:off x="-827" y="821629"/>
            <a:ext cx="5200077" cy="2706208"/>
          </a:xfrm>
          <a:prstGeom prst="rect">
            <a:avLst/>
          </a:prstGeom>
        </p:spPr>
      </p:pic>
      <p:sp>
        <p:nvSpPr>
          <p:cNvPr id="15366" name="Text Box 1039">
            <a:extLst>
              <a:ext uri="{FF2B5EF4-FFF2-40B4-BE49-F238E27FC236}">
                <a16:creationId xmlns:a16="http://schemas.microsoft.com/office/drawing/2014/main" id="{0B886D4C-5C70-0E46-A6D5-BFBE1A200F96}"/>
              </a:ext>
            </a:extLst>
          </p:cNvPr>
          <p:cNvSpPr txBox="1">
            <a:spLocks noChangeArrowheads="1"/>
          </p:cNvSpPr>
          <p:nvPr/>
        </p:nvSpPr>
        <p:spPr bwMode="auto">
          <a:xfrm>
            <a:off x="203200" y="501650"/>
            <a:ext cx="125675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pPr>
            <a:r>
              <a:rPr lang="ja-JP" altLang="en-US" sz="1400" b="1" dirty="0">
                <a:solidFill>
                  <a:schemeClr val="bg1"/>
                </a:solidFill>
                <a:latin typeface="Yu Gothic" panose="020B0400000000000000" pitchFamily="34" charset="-128"/>
                <a:ea typeface="Yu Gothic" panose="020B0400000000000000" pitchFamily="34" charset="-128"/>
              </a:rPr>
              <a:t>非住宅フェンス</a:t>
            </a:r>
          </a:p>
        </p:txBody>
      </p:sp>
      <p:sp>
        <p:nvSpPr>
          <p:cNvPr id="15367" name="Text Box 1039">
            <a:extLst>
              <a:ext uri="{FF2B5EF4-FFF2-40B4-BE49-F238E27FC236}">
                <a16:creationId xmlns:a16="http://schemas.microsoft.com/office/drawing/2014/main" id="{5D426F98-4E66-5E4D-9EA2-51DAEB00D750}"/>
              </a:ext>
            </a:extLst>
          </p:cNvPr>
          <p:cNvSpPr txBox="1">
            <a:spLocks noChangeArrowheads="1"/>
          </p:cNvSpPr>
          <p:nvPr/>
        </p:nvSpPr>
        <p:spPr bwMode="auto">
          <a:xfrm>
            <a:off x="1594665" y="335280"/>
            <a:ext cx="343683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spcBef>
                <a:spcPct val="0"/>
              </a:spcBef>
              <a:buNone/>
            </a:pPr>
            <a:r>
              <a:rPr lang="ja-JP" altLang="en-US" sz="2800" b="1" dirty="0">
                <a:solidFill>
                  <a:schemeClr val="bg1"/>
                </a:solidFill>
                <a:latin typeface="Yu Gothic" panose="020B0400000000000000" pitchFamily="34" charset="-128"/>
                <a:ea typeface="Yu Gothic" panose="020B0400000000000000" pitchFamily="34" charset="-128"/>
              </a:rPr>
              <a:t>フェンス</a:t>
            </a:r>
            <a:r>
              <a:rPr lang="en-US" altLang="ja-JP" sz="2800" b="1" dirty="0">
                <a:solidFill>
                  <a:schemeClr val="bg1"/>
                </a:solidFill>
                <a:latin typeface="Yu Gothic" panose="020B0400000000000000" pitchFamily="34" charset="-128"/>
                <a:ea typeface="Yu Gothic" panose="020B0400000000000000" pitchFamily="34" charset="-128"/>
              </a:rPr>
              <a:t>AS /</a:t>
            </a:r>
            <a:r>
              <a:rPr lang="ja-JP" altLang="en-US" sz="1800" b="1" dirty="0">
                <a:solidFill>
                  <a:schemeClr val="bg1"/>
                </a:solidFill>
                <a:latin typeface="Yu Gothic" panose="020B0400000000000000" pitchFamily="34" charset="-128"/>
                <a:ea typeface="Yu Gothic" panose="020B0400000000000000" pitchFamily="34" charset="-128"/>
              </a:rPr>
              <a:t>開き門扉</a:t>
            </a:r>
            <a:r>
              <a:rPr lang="en-US" altLang="ja-JP" sz="1800" b="1" dirty="0">
                <a:solidFill>
                  <a:schemeClr val="bg1"/>
                </a:solidFill>
                <a:latin typeface="Yu Gothic" panose="020B0400000000000000" pitchFamily="34" charset="-128"/>
                <a:ea typeface="Yu Gothic" panose="020B0400000000000000" pitchFamily="34" charset="-128"/>
              </a:rPr>
              <a:t>AS</a:t>
            </a:r>
            <a:endParaRPr lang="ja-JP" altLang="en-US" sz="1800" b="1" dirty="0">
              <a:solidFill>
                <a:schemeClr val="bg1"/>
              </a:solidFill>
              <a:latin typeface="Yu Gothic" panose="020B0400000000000000" pitchFamily="34" charset="-128"/>
              <a:ea typeface="Yu Gothic" panose="020B0400000000000000" pitchFamily="34" charset="-128"/>
            </a:endParaRPr>
          </a:p>
        </p:txBody>
      </p:sp>
      <p:sp>
        <p:nvSpPr>
          <p:cNvPr id="133" name="Rectangle 9">
            <a:extLst>
              <a:ext uri="{FF2B5EF4-FFF2-40B4-BE49-F238E27FC236}">
                <a16:creationId xmlns:a16="http://schemas.microsoft.com/office/drawing/2014/main" id="{9D9AAF9B-25EF-4AA7-AE9B-A18885B11A74}"/>
              </a:ext>
            </a:extLst>
          </p:cNvPr>
          <p:cNvSpPr>
            <a:spLocks noChangeArrowheads="1"/>
          </p:cNvSpPr>
          <p:nvPr/>
        </p:nvSpPr>
        <p:spPr bwMode="auto">
          <a:xfrm>
            <a:off x="1433513" y="7239223"/>
            <a:ext cx="2703410" cy="276999"/>
          </a:xfrm>
          <a:prstGeom prst="rect">
            <a:avLst/>
          </a:prstGeom>
          <a:noFill/>
          <a:ln>
            <a:noFill/>
          </a:ln>
        </p:spPr>
        <p:txBody>
          <a:bodyPr wrap="squar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spcBef>
                <a:spcPct val="0"/>
              </a:spcBef>
              <a:buNone/>
              <a:defRPr/>
            </a:pPr>
            <a:r>
              <a:rPr lang="ja-JP" altLang="en-US" sz="600" dirty="0">
                <a:solidFill>
                  <a:schemeClr val="tx2"/>
                </a:solidFill>
                <a:latin typeface="Yu Gothic" panose="020B0400000000000000" pitchFamily="34" charset="-128"/>
                <a:ea typeface="Yu Gothic" panose="020B0400000000000000" pitchFamily="34" charset="-128"/>
              </a:rPr>
              <a:t>非住宅フェンス</a:t>
            </a:r>
            <a:r>
              <a:rPr lang="en-US" altLang="ja-JP" sz="600" dirty="0">
                <a:solidFill>
                  <a:schemeClr val="tx2"/>
                </a:solidFill>
                <a:latin typeface="Yu Gothic" panose="020B0400000000000000" pitchFamily="34" charset="-128"/>
                <a:ea typeface="Yu Gothic" panose="020B0400000000000000" pitchFamily="34" charset="-128"/>
              </a:rPr>
              <a:t>AS</a:t>
            </a:r>
          </a:p>
          <a:p>
            <a:pPr>
              <a:spcBef>
                <a:spcPct val="0"/>
              </a:spcBef>
              <a:buNone/>
              <a:defRPr/>
            </a:pPr>
            <a:r>
              <a:rPr lang="en-US" altLang="ja-JP" sz="600" dirty="0">
                <a:solidFill>
                  <a:schemeClr val="tx2"/>
                </a:solidFill>
                <a:latin typeface="Yu Gothic" panose="020B0400000000000000" pitchFamily="34" charset="-128"/>
                <a:ea typeface="Yu Gothic" panose="020B0400000000000000" pitchFamily="34" charset="-128"/>
              </a:rPr>
              <a:t>SPD_ext_23_012</a:t>
            </a:r>
          </a:p>
          <a:p>
            <a:pPr>
              <a:spcBef>
                <a:spcPct val="0"/>
              </a:spcBef>
              <a:buNone/>
              <a:defRPr/>
            </a:pPr>
            <a:r>
              <a:rPr lang="en-US" altLang="ja-JP" sz="600" dirty="0">
                <a:solidFill>
                  <a:schemeClr val="tx2"/>
                </a:solidFill>
                <a:latin typeface="Yu Gothic" panose="020B0400000000000000" pitchFamily="34" charset="-128"/>
                <a:ea typeface="Yu Gothic" panose="020B0400000000000000" pitchFamily="34" charset="-128"/>
              </a:rPr>
              <a:t>2023.07.01</a:t>
            </a:r>
            <a:r>
              <a:rPr lang="ja-JP" altLang="en-US" sz="600" dirty="0">
                <a:solidFill>
                  <a:schemeClr val="tx2"/>
                </a:solidFill>
                <a:latin typeface="Yu Gothic" panose="020B0400000000000000" pitchFamily="34" charset="-128"/>
                <a:ea typeface="Yu Gothic" panose="020B0400000000000000" pitchFamily="34" charset="-128"/>
              </a:rPr>
              <a:t>発行（</a:t>
            </a:r>
            <a:r>
              <a:rPr lang="en-US" altLang="ja-JP" sz="600" dirty="0">
                <a:solidFill>
                  <a:schemeClr val="tx2"/>
                </a:solidFill>
                <a:latin typeface="Yu Gothic" panose="020B0400000000000000" pitchFamily="34" charset="-128"/>
                <a:ea typeface="Yu Gothic" panose="020B0400000000000000" pitchFamily="34" charset="-128"/>
              </a:rPr>
              <a:t>2024.08</a:t>
            </a:r>
            <a:r>
              <a:rPr lang="ja-JP" altLang="en-US" sz="600" dirty="0">
                <a:solidFill>
                  <a:schemeClr val="tx2"/>
                </a:solidFill>
                <a:latin typeface="Yu Gothic" panose="020B0400000000000000" pitchFamily="34" charset="-128"/>
                <a:ea typeface="Yu Gothic" panose="020B0400000000000000" pitchFamily="34" charset="-128"/>
              </a:rPr>
              <a:t>更新）</a:t>
            </a:r>
          </a:p>
        </p:txBody>
      </p:sp>
      <p:sp>
        <p:nvSpPr>
          <p:cNvPr id="68" name="テキスト ボックス 67">
            <a:extLst>
              <a:ext uri="{FF2B5EF4-FFF2-40B4-BE49-F238E27FC236}">
                <a16:creationId xmlns:a16="http://schemas.microsoft.com/office/drawing/2014/main" id="{EC5E8831-FADA-4E36-B0FF-51A29018C2B7}"/>
              </a:ext>
            </a:extLst>
          </p:cNvPr>
          <p:cNvSpPr txBox="1"/>
          <p:nvPr/>
        </p:nvSpPr>
        <p:spPr>
          <a:xfrm>
            <a:off x="138829" y="3601156"/>
            <a:ext cx="5123202" cy="670055"/>
          </a:xfrm>
          <a:prstGeom prst="rect">
            <a:avLst/>
          </a:prstGeom>
          <a:noFill/>
        </p:spPr>
        <p:txBody>
          <a:bodyPr wrap="square">
            <a:spAutoFit/>
          </a:bodyPr>
          <a:lstStyle/>
          <a:p>
            <a:pPr>
              <a:lnSpc>
                <a:spcPts val="2300"/>
              </a:lnSpc>
            </a:pPr>
            <a:r>
              <a:rPr lang="en-US" altLang="ja-JP" sz="1600" dirty="0">
                <a:solidFill>
                  <a:schemeClr val="bg1">
                    <a:lumMod val="50000"/>
                  </a:schemeClr>
                </a:solidFill>
                <a:latin typeface="+mj-ea"/>
                <a:ea typeface="+mj-ea"/>
              </a:rPr>
              <a:t>2023</a:t>
            </a:r>
            <a:r>
              <a:rPr lang="ja-JP" altLang="en-US" sz="1600" dirty="0">
                <a:solidFill>
                  <a:schemeClr val="bg1">
                    <a:lumMod val="50000"/>
                  </a:schemeClr>
                </a:solidFill>
                <a:latin typeface="+mj-ea"/>
                <a:ea typeface="+mj-ea"/>
              </a:rPr>
              <a:t>年</a:t>
            </a:r>
            <a:r>
              <a:rPr lang="en-US" altLang="ja-JP" sz="1600" dirty="0">
                <a:solidFill>
                  <a:schemeClr val="bg1">
                    <a:lumMod val="50000"/>
                  </a:schemeClr>
                </a:solidFill>
                <a:latin typeface="+mj-ea"/>
                <a:ea typeface="+mj-ea"/>
              </a:rPr>
              <a:t>9</a:t>
            </a:r>
            <a:r>
              <a:rPr lang="ja-JP" altLang="en-US" sz="1600" dirty="0">
                <a:solidFill>
                  <a:schemeClr val="bg1">
                    <a:lumMod val="50000"/>
                  </a:schemeClr>
                </a:solidFill>
                <a:latin typeface="+mj-ea"/>
                <a:ea typeface="+mj-ea"/>
              </a:rPr>
              <a:t>月 公共フェンスシリーズ</a:t>
            </a:r>
            <a:r>
              <a:rPr lang="ja-JP" altLang="en-US" sz="1050" dirty="0">
                <a:solidFill>
                  <a:schemeClr val="bg1">
                    <a:lumMod val="50000"/>
                  </a:schemeClr>
                </a:solidFill>
                <a:latin typeface="+mj-ea"/>
                <a:ea typeface="+mj-ea"/>
              </a:rPr>
              <a:t>（スタンダードクラス）</a:t>
            </a:r>
            <a:r>
              <a:rPr lang="ja-JP" altLang="en-US" sz="1600" dirty="0">
                <a:solidFill>
                  <a:schemeClr val="bg1">
                    <a:lumMod val="50000"/>
                  </a:schemeClr>
                </a:solidFill>
                <a:latin typeface="+mj-ea"/>
                <a:ea typeface="+mj-ea"/>
              </a:rPr>
              <a:t>を</a:t>
            </a:r>
            <a:endParaRPr lang="en-US" altLang="ja-JP" sz="1600" dirty="0">
              <a:solidFill>
                <a:schemeClr val="bg1">
                  <a:lumMod val="50000"/>
                </a:schemeClr>
              </a:solidFill>
              <a:latin typeface="+mj-ea"/>
              <a:ea typeface="+mj-ea"/>
            </a:endParaRPr>
          </a:p>
          <a:p>
            <a:pPr>
              <a:lnSpc>
                <a:spcPts val="2300"/>
              </a:lnSpc>
            </a:pPr>
            <a:r>
              <a:rPr lang="ja-JP" altLang="en-US" sz="1600" dirty="0">
                <a:solidFill>
                  <a:schemeClr val="bg1">
                    <a:lumMod val="50000"/>
                  </a:schemeClr>
                </a:solidFill>
                <a:latin typeface="+mj-ea"/>
                <a:ea typeface="+mj-ea"/>
              </a:rPr>
              <a:t>モデルチェンジ。耐風圧強度もアップして新登場。</a:t>
            </a:r>
            <a:endParaRPr lang="en-US" altLang="ja-JP" sz="1600" dirty="0">
              <a:solidFill>
                <a:schemeClr val="bg1">
                  <a:lumMod val="50000"/>
                </a:schemeClr>
              </a:solidFill>
              <a:latin typeface="+mj-ea"/>
              <a:ea typeface="+mj-ea"/>
            </a:endParaRPr>
          </a:p>
        </p:txBody>
      </p:sp>
      <p:sp>
        <p:nvSpPr>
          <p:cNvPr id="69" name="テキスト ボックス 68">
            <a:extLst>
              <a:ext uri="{FF2B5EF4-FFF2-40B4-BE49-F238E27FC236}">
                <a16:creationId xmlns:a16="http://schemas.microsoft.com/office/drawing/2014/main" id="{58BAB105-F50D-43E8-A9F9-8B15669C4EA8}"/>
              </a:ext>
            </a:extLst>
          </p:cNvPr>
          <p:cNvSpPr txBox="1"/>
          <p:nvPr/>
        </p:nvSpPr>
        <p:spPr>
          <a:xfrm>
            <a:off x="160205" y="4244348"/>
            <a:ext cx="5123201" cy="441146"/>
          </a:xfrm>
          <a:prstGeom prst="rect">
            <a:avLst/>
          </a:prstGeom>
          <a:noFill/>
        </p:spPr>
        <p:txBody>
          <a:bodyPr wrap="square">
            <a:spAutoFit/>
          </a:bodyPr>
          <a:lstStyle/>
          <a:p>
            <a:pPr algn="just">
              <a:lnSpc>
                <a:spcPts val="1400"/>
              </a:lnSpc>
            </a:pPr>
            <a:r>
              <a:rPr lang="en-US" altLang="ja-JP" sz="900" dirty="0">
                <a:solidFill>
                  <a:schemeClr val="bg1">
                    <a:lumMod val="50000"/>
                  </a:schemeClr>
                </a:solidFill>
                <a:latin typeface="メイリオ" panose="020B0604030504040204" pitchFamily="50" charset="-128"/>
                <a:ea typeface="メイリオ" panose="020B0604030504040204" pitchFamily="50" charset="-128"/>
              </a:rPr>
              <a:t>AF</a:t>
            </a:r>
            <a:r>
              <a:rPr lang="ja-JP" altLang="en-US" sz="900" dirty="0">
                <a:solidFill>
                  <a:schemeClr val="bg1">
                    <a:lumMod val="50000"/>
                  </a:schemeClr>
                </a:solidFill>
                <a:latin typeface="メイリオ" panose="020B0604030504040204" pitchFamily="50" charset="-128"/>
                <a:ea typeface="メイリオ" panose="020B0604030504040204" pitchFamily="50" charset="-128"/>
              </a:rPr>
              <a:t>シリーズ・パラーベル・リーベンス</a:t>
            </a:r>
            <a:r>
              <a:rPr lang="en-US" altLang="ja-JP" sz="900" dirty="0">
                <a:solidFill>
                  <a:schemeClr val="bg1">
                    <a:lumMod val="50000"/>
                  </a:schemeClr>
                </a:solidFill>
                <a:latin typeface="メイリオ" panose="020B0604030504040204" pitchFamily="50" charset="-128"/>
                <a:ea typeface="メイリオ" panose="020B0604030504040204" pitchFamily="50" charset="-128"/>
              </a:rPr>
              <a:t>2</a:t>
            </a:r>
            <a:r>
              <a:rPr lang="ja-JP" altLang="en-US" sz="900" dirty="0">
                <a:solidFill>
                  <a:schemeClr val="bg1">
                    <a:lumMod val="50000"/>
                  </a:schemeClr>
                </a:solidFill>
                <a:latin typeface="メイリオ" panose="020B0604030504040204" pitchFamily="50" charset="-128"/>
                <a:ea typeface="メイリオ" panose="020B0604030504040204" pitchFamily="50" charset="-128"/>
              </a:rPr>
              <a:t>型がデザイン・カラーを統一し、より高い耐風圧強度にモデルチェンジ。公共施設をはじめとするあらゆるシーンに対応するスタンダードフェンス。</a:t>
            </a:r>
          </a:p>
        </p:txBody>
      </p:sp>
      <p:sp>
        <p:nvSpPr>
          <p:cNvPr id="70" name="object 29">
            <a:extLst>
              <a:ext uri="{FF2B5EF4-FFF2-40B4-BE49-F238E27FC236}">
                <a16:creationId xmlns:a16="http://schemas.microsoft.com/office/drawing/2014/main" id="{E64AB5DE-B0A8-4DD1-AA5B-08FB3EE5136E}"/>
              </a:ext>
            </a:extLst>
          </p:cNvPr>
          <p:cNvSpPr/>
          <p:nvPr/>
        </p:nvSpPr>
        <p:spPr>
          <a:xfrm>
            <a:off x="204341" y="4227670"/>
            <a:ext cx="4995736" cy="45719"/>
          </a:xfrm>
          <a:custGeom>
            <a:avLst/>
            <a:gdLst/>
            <a:ahLst/>
            <a:cxnLst/>
            <a:rect l="l" t="t" r="r" b="b"/>
            <a:pathLst>
              <a:path w="8280400">
                <a:moveTo>
                  <a:pt x="0" y="0"/>
                </a:moveTo>
                <a:lnTo>
                  <a:pt x="8280006" y="0"/>
                </a:lnTo>
              </a:path>
            </a:pathLst>
          </a:custGeom>
          <a:ln w="12700">
            <a:solidFill>
              <a:srgbClr val="818282"/>
            </a:solidFill>
            <a:prstDash val="dot"/>
          </a:ln>
        </p:spPr>
        <p:txBody>
          <a:bodyPr lIns="0" tIns="0" rIns="0" bIns="0"/>
          <a:lstStyle/>
          <a:p>
            <a:pPr eaLnBrk="1" fontAlgn="auto" hangingPunct="1">
              <a:spcBef>
                <a:spcPts val="0"/>
              </a:spcBef>
              <a:spcAft>
                <a:spcPts val="0"/>
              </a:spcAft>
              <a:defRPr/>
            </a:pPr>
            <a:endParaRPr>
              <a:latin typeface="+mn-ea"/>
              <a:ea typeface="+mn-ea"/>
            </a:endParaRPr>
          </a:p>
        </p:txBody>
      </p:sp>
      <p:sp>
        <p:nvSpPr>
          <p:cNvPr id="71" name="object 27">
            <a:extLst>
              <a:ext uri="{FF2B5EF4-FFF2-40B4-BE49-F238E27FC236}">
                <a16:creationId xmlns:a16="http://schemas.microsoft.com/office/drawing/2014/main" id="{E05988F6-76DF-426F-9192-C52C265FF261}"/>
              </a:ext>
            </a:extLst>
          </p:cNvPr>
          <p:cNvSpPr txBox="1"/>
          <p:nvPr/>
        </p:nvSpPr>
        <p:spPr>
          <a:xfrm>
            <a:off x="5442195" y="1011629"/>
            <a:ext cx="4749556" cy="451406"/>
          </a:xfrm>
          <a:prstGeom prst="rect">
            <a:avLst/>
          </a:prstGeom>
        </p:spPr>
        <p:txBody>
          <a:bodyPr wrap="square" lIns="0" tIns="0" rIns="0" bIns="0">
            <a:spAutoFit/>
          </a:bodyPr>
          <a:lstStyle/>
          <a:p>
            <a:pPr marL="12700">
              <a:defRPr/>
            </a:pPr>
            <a:r>
              <a:rPr lang="en-US" altLang="ja-JP" sz="4400" baseline="-2923" dirty="0">
                <a:solidFill>
                  <a:srgbClr val="818282"/>
                </a:solidFill>
                <a:latin typeface="+mj-ea"/>
                <a:ea typeface="+mj-ea"/>
                <a:cs typeface="Century Gothic"/>
              </a:rPr>
              <a:t>01</a:t>
            </a:r>
            <a:r>
              <a:rPr lang="ja-JP" altLang="en-US" sz="1600" dirty="0">
                <a:solidFill>
                  <a:srgbClr val="6C6C6C"/>
                </a:solidFill>
                <a:latin typeface="+mj-ea"/>
                <a:ea typeface="+mj-ea"/>
                <a:cs typeface="BIZ UDP明朝 Medium"/>
              </a:rPr>
              <a:t> 格子のつの出しがあるタイプの「</a:t>
            </a:r>
            <a:r>
              <a:rPr lang="en-US" altLang="ja-JP" sz="1600" dirty="0">
                <a:solidFill>
                  <a:srgbClr val="6C6C6C"/>
                </a:solidFill>
                <a:latin typeface="+mj-ea"/>
                <a:ea typeface="+mj-ea"/>
                <a:cs typeface="BIZ UDP明朝 Medium"/>
              </a:rPr>
              <a:t>TH</a:t>
            </a:r>
            <a:r>
              <a:rPr lang="ja-JP" altLang="en-US" sz="1600" dirty="0">
                <a:solidFill>
                  <a:srgbClr val="6C6C6C"/>
                </a:solidFill>
                <a:latin typeface="+mj-ea"/>
                <a:ea typeface="+mj-ea"/>
                <a:cs typeface="BIZ UDP明朝 Medium"/>
              </a:rPr>
              <a:t>型」</a:t>
            </a:r>
          </a:p>
        </p:txBody>
      </p:sp>
      <p:sp>
        <p:nvSpPr>
          <p:cNvPr id="72" name="object 29">
            <a:extLst>
              <a:ext uri="{FF2B5EF4-FFF2-40B4-BE49-F238E27FC236}">
                <a16:creationId xmlns:a16="http://schemas.microsoft.com/office/drawing/2014/main" id="{7ED408E4-0215-499B-BC9E-6BA667083163}"/>
              </a:ext>
            </a:extLst>
          </p:cNvPr>
          <p:cNvSpPr/>
          <p:nvPr/>
        </p:nvSpPr>
        <p:spPr>
          <a:xfrm flipV="1">
            <a:off x="5442193" y="1400153"/>
            <a:ext cx="5059680" cy="45719"/>
          </a:xfrm>
          <a:custGeom>
            <a:avLst/>
            <a:gdLst/>
            <a:ahLst/>
            <a:cxnLst/>
            <a:rect l="l" t="t" r="r" b="b"/>
            <a:pathLst>
              <a:path w="8280400">
                <a:moveTo>
                  <a:pt x="0" y="0"/>
                </a:moveTo>
                <a:lnTo>
                  <a:pt x="8280006" y="0"/>
                </a:lnTo>
              </a:path>
            </a:pathLst>
          </a:custGeom>
          <a:ln w="12700">
            <a:solidFill>
              <a:srgbClr val="818282"/>
            </a:solidFill>
            <a:prstDash val="dot"/>
          </a:ln>
        </p:spPr>
        <p:txBody>
          <a:bodyPr lIns="0" tIns="0" rIns="0" bIns="0"/>
          <a:lstStyle/>
          <a:p>
            <a:pPr eaLnBrk="1" fontAlgn="auto" hangingPunct="1">
              <a:spcBef>
                <a:spcPts val="0"/>
              </a:spcBef>
              <a:spcAft>
                <a:spcPts val="0"/>
              </a:spcAft>
              <a:defRPr/>
            </a:pPr>
            <a:endParaRPr>
              <a:latin typeface="+mn-ea"/>
              <a:ea typeface="+mn-ea"/>
            </a:endParaRPr>
          </a:p>
        </p:txBody>
      </p:sp>
      <p:sp>
        <p:nvSpPr>
          <p:cNvPr id="73" name="テキスト ボックス 72">
            <a:extLst>
              <a:ext uri="{FF2B5EF4-FFF2-40B4-BE49-F238E27FC236}">
                <a16:creationId xmlns:a16="http://schemas.microsoft.com/office/drawing/2014/main" id="{0F6014E6-547E-4FF3-A70D-1C97A489D4E7}"/>
              </a:ext>
            </a:extLst>
          </p:cNvPr>
          <p:cNvSpPr txBox="1"/>
          <p:nvPr/>
        </p:nvSpPr>
        <p:spPr>
          <a:xfrm>
            <a:off x="5345906" y="1429269"/>
            <a:ext cx="5059679" cy="414857"/>
          </a:xfrm>
          <a:prstGeom prst="rect">
            <a:avLst/>
          </a:prstGeom>
          <a:noFill/>
        </p:spPr>
        <p:txBody>
          <a:bodyPr wrap="square">
            <a:spAutoFit/>
          </a:bodyPr>
          <a:lstStyle/>
          <a:p>
            <a:pPr algn="just">
              <a:lnSpc>
                <a:spcPts val="1300"/>
              </a:lnSpc>
            </a:pPr>
            <a:r>
              <a:rPr lang="ja-JP" altLang="en-US" sz="800" dirty="0">
                <a:solidFill>
                  <a:schemeClr val="bg1">
                    <a:lumMod val="50000"/>
                  </a:schemeClr>
                </a:solidFill>
                <a:latin typeface="メイリオ" panose="020B0604030504040204" pitchFamily="50" charset="-128"/>
                <a:ea typeface="メイリオ" panose="020B0604030504040204" pitchFamily="50" charset="-128"/>
              </a:rPr>
              <a:t>フェンスを乗り越えしくくするため格子のつの出しがある標準タイプ、その他に、剣先タイプ・忍び返しタイプ（外忍び・内忍び）も選べます。</a:t>
            </a:r>
            <a:endParaRPr lang="en-US" altLang="ja-JP" sz="800" dirty="0">
              <a:solidFill>
                <a:schemeClr val="bg1">
                  <a:lumMod val="50000"/>
                </a:schemeClr>
              </a:solidFill>
              <a:latin typeface="メイリオ" panose="020B0604030504040204" pitchFamily="50" charset="-128"/>
              <a:ea typeface="メイリオ" panose="020B0604030504040204" pitchFamily="50" charset="-128"/>
            </a:endParaRPr>
          </a:p>
        </p:txBody>
      </p:sp>
      <p:sp>
        <p:nvSpPr>
          <p:cNvPr id="78" name="object 27">
            <a:extLst>
              <a:ext uri="{FF2B5EF4-FFF2-40B4-BE49-F238E27FC236}">
                <a16:creationId xmlns:a16="http://schemas.microsoft.com/office/drawing/2014/main" id="{8278A3A2-B624-4777-AEED-1CCA119348D3}"/>
              </a:ext>
            </a:extLst>
          </p:cNvPr>
          <p:cNvSpPr txBox="1"/>
          <p:nvPr/>
        </p:nvSpPr>
        <p:spPr>
          <a:xfrm>
            <a:off x="5474998" y="5990006"/>
            <a:ext cx="2357010" cy="451406"/>
          </a:xfrm>
          <a:prstGeom prst="rect">
            <a:avLst/>
          </a:prstGeom>
        </p:spPr>
        <p:txBody>
          <a:bodyPr wrap="square" lIns="0" tIns="0" rIns="0" bIns="0">
            <a:spAutoFit/>
          </a:bodyPr>
          <a:lstStyle/>
          <a:p>
            <a:pPr marL="12700">
              <a:defRPr/>
            </a:pPr>
            <a:r>
              <a:rPr lang="en-US" altLang="ja-JP" sz="4400" baseline="-2923" dirty="0">
                <a:solidFill>
                  <a:srgbClr val="818282"/>
                </a:solidFill>
                <a:latin typeface="+mj-ea"/>
                <a:ea typeface="+mj-ea"/>
                <a:cs typeface="Century Gothic"/>
              </a:rPr>
              <a:t>03</a:t>
            </a:r>
            <a:r>
              <a:rPr lang="ja-JP" altLang="en-US" sz="1600" dirty="0">
                <a:solidFill>
                  <a:srgbClr val="6C6C6C"/>
                </a:solidFill>
                <a:latin typeface="+mj-ea"/>
                <a:ea typeface="+mj-ea"/>
                <a:cs typeface="BIZ UDP明朝 Medium"/>
              </a:rPr>
              <a:t> 安心の耐風圧強度</a:t>
            </a:r>
          </a:p>
        </p:txBody>
      </p:sp>
      <p:sp>
        <p:nvSpPr>
          <p:cNvPr id="82" name="object 29">
            <a:extLst>
              <a:ext uri="{FF2B5EF4-FFF2-40B4-BE49-F238E27FC236}">
                <a16:creationId xmlns:a16="http://schemas.microsoft.com/office/drawing/2014/main" id="{883C2A0E-136F-442B-BDB8-BAE6E555C377}"/>
              </a:ext>
            </a:extLst>
          </p:cNvPr>
          <p:cNvSpPr/>
          <p:nvPr/>
        </p:nvSpPr>
        <p:spPr>
          <a:xfrm flipV="1">
            <a:off x="5493253" y="6347138"/>
            <a:ext cx="2338755" cy="51590"/>
          </a:xfrm>
          <a:custGeom>
            <a:avLst/>
            <a:gdLst/>
            <a:ahLst/>
            <a:cxnLst/>
            <a:rect l="l" t="t" r="r" b="b"/>
            <a:pathLst>
              <a:path w="8280400">
                <a:moveTo>
                  <a:pt x="0" y="0"/>
                </a:moveTo>
                <a:lnTo>
                  <a:pt x="8280006" y="0"/>
                </a:lnTo>
              </a:path>
            </a:pathLst>
          </a:custGeom>
          <a:ln w="12700">
            <a:solidFill>
              <a:srgbClr val="818282"/>
            </a:solidFill>
            <a:prstDash val="dot"/>
          </a:ln>
        </p:spPr>
        <p:txBody>
          <a:bodyPr lIns="0" tIns="0" rIns="0" bIns="0"/>
          <a:lstStyle/>
          <a:p>
            <a:pPr eaLnBrk="1" fontAlgn="auto" hangingPunct="1">
              <a:spcBef>
                <a:spcPts val="0"/>
              </a:spcBef>
              <a:spcAft>
                <a:spcPts val="0"/>
              </a:spcAft>
              <a:defRPr/>
            </a:pPr>
            <a:endParaRPr>
              <a:latin typeface="+mn-ea"/>
              <a:ea typeface="+mn-ea"/>
            </a:endParaRPr>
          </a:p>
        </p:txBody>
      </p:sp>
      <p:sp>
        <p:nvSpPr>
          <p:cNvPr id="83" name="テキスト ボックス 82">
            <a:extLst>
              <a:ext uri="{FF2B5EF4-FFF2-40B4-BE49-F238E27FC236}">
                <a16:creationId xmlns:a16="http://schemas.microsoft.com/office/drawing/2014/main" id="{EAB6CBB4-5803-44A9-AF4A-7AE48289E6F0}"/>
              </a:ext>
            </a:extLst>
          </p:cNvPr>
          <p:cNvSpPr txBox="1"/>
          <p:nvPr/>
        </p:nvSpPr>
        <p:spPr>
          <a:xfrm>
            <a:off x="1255440" y="4793977"/>
            <a:ext cx="3465371" cy="238527"/>
          </a:xfrm>
          <a:prstGeom prst="rect">
            <a:avLst/>
          </a:prstGeom>
          <a:noFill/>
        </p:spPr>
        <p:txBody>
          <a:bodyPr wrap="square">
            <a:spAutoFit/>
          </a:bodyPr>
          <a:lstStyle/>
          <a:p>
            <a:pPr>
              <a:lnSpc>
                <a:spcPts val="1200"/>
              </a:lnSpc>
            </a:pPr>
            <a:r>
              <a:rPr lang="ja-JP" altLang="en-US" sz="800" dirty="0">
                <a:solidFill>
                  <a:schemeClr val="bg1">
                    <a:lumMod val="50000"/>
                  </a:schemeClr>
                </a:solidFill>
                <a:latin typeface="メイリオ" panose="020B0604030504040204" pitchFamily="50" charset="-128"/>
                <a:ea typeface="メイリオ" panose="020B0604030504040204" pitchFamily="50" charset="-128"/>
              </a:rPr>
              <a:t>＜アルミ形材色＞ ・ブラック・オータムブラウン・シャイングレー</a:t>
            </a:r>
            <a:endParaRPr lang="en-US" altLang="ja-JP" sz="800" dirty="0">
              <a:solidFill>
                <a:schemeClr val="bg1">
                  <a:lumMod val="50000"/>
                </a:schemeClr>
              </a:solidFill>
              <a:latin typeface="メイリオ" panose="020B0604030504040204" pitchFamily="50" charset="-128"/>
              <a:ea typeface="メイリオ" panose="020B0604030504040204" pitchFamily="50" charset="-128"/>
            </a:endParaRPr>
          </a:p>
        </p:txBody>
      </p:sp>
      <p:grpSp>
        <p:nvGrpSpPr>
          <p:cNvPr id="84" name="グループ化 83">
            <a:extLst>
              <a:ext uri="{FF2B5EF4-FFF2-40B4-BE49-F238E27FC236}">
                <a16:creationId xmlns:a16="http://schemas.microsoft.com/office/drawing/2014/main" id="{E85440A7-9F16-4AC3-873C-5054455FBC88}"/>
              </a:ext>
            </a:extLst>
          </p:cNvPr>
          <p:cNvGrpSpPr/>
          <p:nvPr/>
        </p:nvGrpSpPr>
        <p:grpSpPr>
          <a:xfrm>
            <a:off x="249850" y="4793963"/>
            <a:ext cx="1005590" cy="217476"/>
            <a:chOff x="227851" y="6556233"/>
            <a:chExt cx="508530" cy="143127"/>
          </a:xfrm>
        </p:grpSpPr>
        <p:sp>
          <p:nvSpPr>
            <p:cNvPr id="85" name="テキスト ボックス 84">
              <a:extLst>
                <a:ext uri="{FF2B5EF4-FFF2-40B4-BE49-F238E27FC236}">
                  <a16:creationId xmlns:a16="http://schemas.microsoft.com/office/drawing/2014/main" id="{C7706FD2-75B2-4F3E-9F9C-7CF3797536FD}"/>
                </a:ext>
              </a:extLst>
            </p:cNvPr>
            <p:cNvSpPr txBox="1"/>
            <p:nvPr/>
          </p:nvSpPr>
          <p:spPr>
            <a:xfrm>
              <a:off x="298231" y="6595827"/>
              <a:ext cx="438150" cy="81023"/>
            </a:xfrm>
            <a:prstGeom prst="rect">
              <a:avLst/>
            </a:prstGeom>
            <a:noFill/>
          </p:spPr>
          <p:txBody>
            <a:bodyPr wrap="square" lIns="0" tIns="0" rIns="0" bIns="0" rtlCol="0">
              <a:spAutoFit/>
            </a:bodyPr>
            <a:lstStyle/>
            <a:p>
              <a:pPr algn="l"/>
              <a:r>
                <a:rPr kumimoji="1" lang="ja-JP" altLang="en-US" sz="800" dirty="0">
                  <a:solidFill>
                    <a:schemeClr val="bg1">
                      <a:lumMod val="50000"/>
                    </a:schemeClr>
                  </a:solidFill>
                  <a:latin typeface="メイリオ" panose="020B0604030504040204" pitchFamily="50" charset="-128"/>
                  <a:ea typeface="メイリオ" panose="020B0604030504040204" pitchFamily="50" charset="-128"/>
                </a:rPr>
                <a:t>カラー（全</a:t>
              </a:r>
              <a:r>
                <a:rPr kumimoji="1" lang="en-US" altLang="ja-JP" sz="800" dirty="0">
                  <a:solidFill>
                    <a:schemeClr val="bg1">
                      <a:lumMod val="50000"/>
                    </a:schemeClr>
                  </a:solidFill>
                  <a:latin typeface="メイリオ" panose="020B0604030504040204" pitchFamily="50" charset="-128"/>
                  <a:ea typeface="メイリオ" panose="020B0604030504040204" pitchFamily="50" charset="-128"/>
                </a:rPr>
                <a:t>3</a:t>
              </a:r>
              <a:r>
                <a:rPr kumimoji="1" lang="ja-JP" altLang="en-US" sz="800" dirty="0">
                  <a:solidFill>
                    <a:schemeClr val="bg1">
                      <a:lumMod val="50000"/>
                    </a:schemeClr>
                  </a:solidFill>
                  <a:latin typeface="メイリオ" panose="020B0604030504040204" pitchFamily="50" charset="-128"/>
                  <a:ea typeface="メイリオ" panose="020B0604030504040204" pitchFamily="50" charset="-128"/>
                </a:rPr>
                <a:t>色）</a:t>
              </a:r>
            </a:p>
          </p:txBody>
        </p:sp>
        <p:sp>
          <p:nvSpPr>
            <p:cNvPr id="86" name="正方形/長方形 85">
              <a:extLst>
                <a:ext uri="{FF2B5EF4-FFF2-40B4-BE49-F238E27FC236}">
                  <a16:creationId xmlns:a16="http://schemas.microsoft.com/office/drawing/2014/main" id="{2C9114FA-2ED5-46D6-AC37-452C98136E70}"/>
                </a:ext>
              </a:extLst>
            </p:cNvPr>
            <p:cNvSpPr/>
            <p:nvPr/>
          </p:nvSpPr>
          <p:spPr>
            <a:xfrm>
              <a:off x="227851" y="6556233"/>
              <a:ext cx="508530" cy="143127"/>
            </a:xfrm>
            <a:prstGeom prst="rect">
              <a:avLst/>
            </a:prstGeom>
            <a:noFill/>
            <a:ln w="3175">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grpSp>
      <p:sp>
        <p:nvSpPr>
          <p:cNvPr id="87" name="テキスト ボックス 86">
            <a:extLst>
              <a:ext uri="{FF2B5EF4-FFF2-40B4-BE49-F238E27FC236}">
                <a16:creationId xmlns:a16="http://schemas.microsoft.com/office/drawing/2014/main" id="{04EEC597-2CC8-417C-B179-B35F09531B3E}"/>
              </a:ext>
            </a:extLst>
          </p:cNvPr>
          <p:cNvSpPr txBox="1"/>
          <p:nvPr/>
        </p:nvSpPr>
        <p:spPr>
          <a:xfrm>
            <a:off x="180907" y="6222317"/>
            <a:ext cx="1416159" cy="323165"/>
          </a:xfrm>
          <a:prstGeom prst="rect">
            <a:avLst/>
          </a:prstGeom>
          <a:noFill/>
        </p:spPr>
        <p:txBody>
          <a:bodyPr wrap="square">
            <a:spAutoFit/>
          </a:bodyPr>
          <a:lstStyle/>
          <a:p>
            <a:pPr>
              <a:lnSpc>
                <a:spcPts val="900"/>
              </a:lnSpc>
            </a:pPr>
            <a:r>
              <a:rPr lang="ja-JP" altLang="en-US" sz="800" b="1" dirty="0">
                <a:solidFill>
                  <a:schemeClr val="bg1">
                    <a:lumMod val="50000"/>
                  </a:schemeClr>
                </a:solidFill>
                <a:latin typeface="メイリオ" panose="020B0604030504040204" pitchFamily="50" charset="-128"/>
                <a:ea typeface="メイリオ" panose="020B0604030504040204" pitchFamily="50" charset="-128"/>
              </a:rPr>
              <a:t>格子ピッチ</a:t>
            </a:r>
            <a:r>
              <a:rPr lang="ja-JP" altLang="en-US" sz="700" dirty="0">
                <a:solidFill>
                  <a:schemeClr val="bg1">
                    <a:lumMod val="50000"/>
                  </a:schemeClr>
                </a:solidFill>
                <a:latin typeface="メイリオ" panose="020B0604030504040204" pitchFamily="50" charset="-128"/>
                <a:ea typeface="メイリオ" panose="020B0604030504040204" pitchFamily="50" charset="-128"/>
              </a:rPr>
              <a:t>（単位</a:t>
            </a:r>
            <a:r>
              <a:rPr lang="en-US" altLang="ja-JP" sz="700" dirty="0">
                <a:solidFill>
                  <a:schemeClr val="bg1">
                    <a:lumMod val="50000"/>
                  </a:schemeClr>
                </a:solidFill>
                <a:latin typeface="メイリオ" panose="020B0604030504040204" pitchFamily="50" charset="-128"/>
                <a:ea typeface="メイリオ" panose="020B0604030504040204" pitchFamily="50" charset="-128"/>
              </a:rPr>
              <a:t>=mm</a:t>
            </a:r>
            <a:r>
              <a:rPr lang="ja-JP" altLang="en-US" sz="700" dirty="0">
                <a:solidFill>
                  <a:schemeClr val="bg1">
                    <a:lumMod val="50000"/>
                  </a:schemeClr>
                </a:solidFill>
                <a:latin typeface="メイリオ" panose="020B0604030504040204" pitchFamily="50" charset="-128"/>
                <a:ea typeface="メイリオ" panose="020B0604030504040204" pitchFamily="50" charset="-128"/>
              </a:rPr>
              <a:t>）</a:t>
            </a:r>
            <a:endParaRPr lang="en-US" altLang="ja-JP" sz="700" dirty="0">
              <a:solidFill>
                <a:schemeClr val="bg1">
                  <a:lumMod val="50000"/>
                </a:schemeClr>
              </a:solidFill>
              <a:latin typeface="メイリオ" panose="020B0604030504040204" pitchFamily="50" charset="-128"/>
              <a:ea typeface="メイリオ" panose="020B0604030504040204" pitchFamily="50" charset="-128"/>
            </a:endParaRPr>
          </a:p>
          <a:p>
            <a:pPr>
              <a:lnSpc>
                <a:spcPts val="900"/>
              </a:lnSpc>
            </a:pPr>
            <a:r>
              <a:rPr lang="en-US" altLang="ja-JP" sz="700" dirty="0">
                <a:solidFill>
                  <a:schemeClr val="bg1">
                    <a:lumMod val="50000"/>
                  </a:schemeClr>
                </a:solidFill>
                <a:latin typeface="メイリオ" panose="020B0604030504040204" pitchFamily="50" charset="-128"/>
                <a:ea typeface="メイリオ" panose="020B0604030504040204" pitchFamily="50" charset="-128"/>
              </a:rPr>
              <a:t>※</a:t>
            </a:r>
            <a:r>
              <a:rPr lang="ja-JP" altLang="en-US" sz="700" dirty="0">
                <a:solidFill>
                  <a:schemeClr val="bg1">
                    <a:lumMod val="50000"/>
                  </a:schemeClr>
                </a:solidFill>
                <a:latin typeface="メイリオ" panose="020B0604030504040204" pitchFamily="50" charset="-128"/>
                <a:ea typeface="メイリオ" panose="020B0604030504040204" pitchFamily="50" charset="-128"/>
              </a:rPr>
              <a:t>写真は</a:t>
            </a:r>
            <a:r>
              <a:rPr lang="en-US" altLang="ja-JP" sz="700" dirty="0">
                <a:solidFill>
                  <a:schemeClr val="bg1">
                    <a:lumMod val="50000"/>
                  </a:schemeClr>
                </a:solidFill>
                <a:latin typeface="メイリオ" panose="020B0604030504040204" pitchFamily="50" charset="-128"/>
                <a:ea typeface="メイリオ" panose="020B0604030504040204" pitchFamily="50" charset="-128"/>
              </a:rPr>
              <a:t>TH</a:t>
            </a:r>
            <a:r>
              <a:rPr lang="ja-JP" altLang="en-US" sz="700" dirty="0">
                <a:solidFill>
                  <a:schemeClr val="bg1">
                    <a:lumMod val="50000"/>
                  </a:schemeClr>
                </a:solidFill>
                <a:latin typeface="メイリオ" panose="020B0604030504040204" pitchFamily="50" charset="-128"/>
                <a:ea typeface="メイリオ" panose="020B0604030504040204" pitchFamily="50" charset="-128"/>
              </a:rPr>
              <a:t>型</a:t>
            </a:r>
          </a:p>
        </p:txBody>
      </p:sp>
      <p:sp>
        <p:nvSpPr>
          <p:cNvPr id="90" name="テキスト ボックス 89">
            <a:extLst>
              <a:ext uri="{FF2B5EF4-FFF2-40B4-BE49-F238E27FC236}">
                <a16:creationId xmlns:a16="http://schemas.microsoft.com/office/drawing/2014/main" id="{CE7D07C3-1D51-4D11-B12E-C85C843EBA33}"/>
              </a:ext>
            </a:extLst>
          </p:cNvPr>
          <p:cNvSpPr txBox="1"/>
          <p:nvPr/>
        </p:nvSpPr>
        <p:spPr>
          <a:xfrm>
            <a:off x="203199" y="5432917"/>
            <a:ext cx="1721755" cy="789319"/>
          </a:xfrm>
          <a:prstGeom prst="rect">
            <a:avLst/>
          </a:prstGeom>
          <a:noFill/>
        </p:spPr>
        <p:txBody>
          <a:bodyPr wrap="square">
            <a:spAutoFit/>
          </a:bodyPr>
          <a:lstStyle/>
          <a:p>
            <a:pPr>
              <a:lnSpc>
                <a:spcPts val="1100"/>
              </a:lnSpc>
            </a:pPr>
            <a:r>
              <a:rPr lang="ja-JP" altLang="en-US" sz="700" dirty="0">
                <a:solidFill>
                  <a:schemeClr val="bg1">
                    <a:lumMod val="50000"/>
                  </a:schemeClr>
                </a:solidFill>
                <a:latin typeface="メイリオ" panose="020B0604030504040204" pitchFamily="50" charset="-128"/>
                <a:ea typeface="メイリオ" panose="020B0604030504040204" pitchFamily="50" charset="-128"/>
              </a:rPr>
              <a:t>眺める角度によって、道行く人の視線を適度にカット。人の気配がわかるセキュリティ効果も備えています。また、格子ピッチの違いで視線カットの度合いが変わります。</a:t>
            </a:r>
          </a:p>
        </p:txBody>
      </p:sp>
      <p:sp>
        <p:nvSpPr>
          <p:cNvPr id="33" name="テキスト ボックス 32">
            <a:extLst>
              <a:ext uri="{FF2B5EF4-FFF2-40B4-BE49-F238E27FC236}">
                <a16:creationId xmlns:a16="http://schemas.microsoft.com/office/drawing/2014/main" id="{DDA54596-973C-43D7-9360-4A8154560544}"/>
              </a:ext>
            </a:extLst>
          </p:cNvPr>
          <p:cNvSpPr txBox="1"/>
          <p:nvPr/>
        </p:nvSpPr>
        <p:spPr>
          <a:xfrm>
            <a:off x="260241" y="5177131"/>
            <a:ext cx="3061730" cy="169277"/>
          </a:xfrm>
          <a:prstGeom prst="rect">
            <a:avLst/>
          </a:prstGeom>
          <a:noFill/>
        </p:spPr>
        <p:txBody>
          <a:bodyPr wrap="square" lIns="0" tIns="0" rIns="0" bIns="0">
            <a:spAutoFit/>
          </a:bodyPr>
          <a:lstStyle/>
          <a:p>
            <a:pPr algn="just">
              <a:lnSpc>
                <a:spcPts val="1400"/>
              </a:lnSpc>
            </a:pPr>
            <a:r>
              <a:rPr lang="ja-JP" altLang="en-US" sz="900" b="1" dirty="0">
                <a:solidFill>
                  <a:schemeClr val="bg1">
                    <a:lumMod val="50000"/>
                  </a:schemeClr>
                </a:solidFill>
                <a:latin typeface="メイリオ" panose="020B0604030504040204" pitchFamily="50" charset="-128"/>
                <a:ea typeface="メイリオ" panose="020B0604030504040204" pitchFamily="50" charset="-128"/>
              </a:rPr>
              <a:t>プライバシーを美しく確保（格子ピッチが選べます）</a:t>
            </a:r>
          </a:p>
        </p:txBody>
      </p:sp>
      <p:cxnSp>
        <p:nvCxnSpPr>
          <p:cNvPr id="34" name="直線コネクタ 33">
            <a:extLst>
              <a:ext uri="{FF2B5EF4-FFF2-40B4-BE49-F238E27FC236}">
                <a16:creationId xmlns:a16="http://schemas.microsoft.com/office/drawing/2014/main" id="{D44719FE-C5A0-4318-B08E-A582D038356C}"/>
              </a:ext>
            </a:extLst>
          </p:cNvPr>
          <p:cNvCxnSpPr>
            <a:cxnSpLocks/>
          </p:cNvCxnSpPr>
          <p:nvPr/>
        </p:nvCxnSpPr>
        <p:spPr>
          <a:xfrm>
            <a:off x="241074" y="5348181"/>
            <a:ext cx="4958176" cy="0"/>
          </a:xfrm>
          <a:prstGeom prst="line">
            <a:avLst/>
          </a:prstGeom>
          <a:ln w="6350">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grpSp>
        <p:nvGrpSpPr>
          <p:cNvPr id="8" name="グループ化 7">
            <a:extLst>
              <a:ext uri="{FF2B5EF4-FFF2-40B4-BE49-F238E27FC236}">
                <a16:creationId xmlns:a16="http://schemas.microsoft.com/office/drawing/2014/main" id="{81FFA6C5-2A8A-43D4-B99C-569AB9A31B10}"/>
              </a:ext>
            </a:extLst>
          </p:cNvPr>
          <p:cNvGrpSpPr/>
          <p:nvPr/>
        </p:nvGrpSpPr>
        <p:grpSpPr>
          <a:xfrm>
            <a:off x="1997929" y="5392184"/>
            <a:ext cx="3311267" cy="1713463"/>
            <a:chOff x="1997929" y="5392184"/>
            <a:chExt cx="3311267" cy="1713463"/>
          </a:xfrm>
        </p:grpSpPr>
        <p:pic>
          <p:nvPicPr>
            <p:cNvPr id="6" name="図 5">
              <a:extLst>
                <a:ext uri="{FF2B5EF4-FFF2-40B4-BE49-F238E27FC236}">
                  <a16:creationId xmlns:a16="http://schemas.microsoft.com/office/drawing/2014/main" id="{684E0B77-A2D2-454A-823C-B2466DDAF9C1}"/>
                </a:ext>
              </a:extLst>
            </p:cNvPr>
            <p:cNvPicPr>
              <a:picLocks noChangeAspect="1"/>
            </p:cNvPicPr>
            <p:nvPr/>
          </p:nvPicPr>
          <p:blipFill>
            <a:blip r:embed="rId6"/>
            <a:stretch>
              <a:fillRect/>
            </a:stretch>
          </p:blipFill>
          <p:spPr>
            <a:xfrm>
              <a:off x="1997929" y="5392184"/>
              <a:ext cx="3311267" cy="1713463"/>
            </a:xfrm>
            <a:prstGeom prst="rect">
              <a:avLst/>
            </a:prstGeom>
          </p:spPr>
        </p:pic>
        <p:sp>
          <p:nvSpPr>
            <p:cNvPr id="7" name="正方形/長方形 6">
              <a:extLst>
                <a:ext uri="{FF2B5EF4-FFF2-40B4-BE49-F238E27FC236}">
                  <a16:creationId xmlns:a16="http://schemas.microsoft.com/office/drawing/2014/main" id="{CB56BFAD-898D-439F-B852-10BDCD8194BC}"/>
                </a:ext>
              </a:extLst>
            </p:cNvPr>
            <p:cNvSpPr/>
            <p:nvPr/>
          </p:nvSpPr>
          <p:spPr>
            <a:xfrm>
              <a:off x="2988125" y="5392184"/>
              <a:ext cx="130933" cy="171345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35" name="正方形/長方形 34">
              <a:extLst>
                <a:ext uri="{FF2B5EF4-FFF2-40B4-BE49-F238E27FC236}">
                  <a16:creationId xmlns:a16="http://schemas.microsoft.com/office/drawing/2014/main" id="{ECF723D6-05C8-46B5-9F6A-D45515219B2E}"/>
                </a:ext>
              </a:extLst>
            </p:cNvPr>
            <p:cNvSpPr/>
            <p:nvPr/>
          </p:nvSpPr>
          <p:spPr>
            <a:xfrm>
              <a:off x="4136923" y="5392184"/>
              <a:ext cx="130933" cy="171345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grpSp>
      <p:cxnSp>
        <p:nvCxnSpPr>
          <p:cNvPr id="37" name="直線コネクタ 36">
            <a:extLst>
              <a:ext uri="{FF2B5EF4-FFF2-40B4-BE49-F238E27FC236}">
                <a16:creationId xmlns:a16="http://schemas.microsoft.com/office/drawing/2014/main" id="{3637D1A6-ED72-42BC-9E28-8A38F9109CFA}"/>
              </a:ext>
            </a:extLst>
          </p:cNvPr>
          <p:cNvCxnSpPr>
            <a:cxnSpLocks/>
          </p:cNvCxnSpPr>
          <p:nvPr/>
        </p:nvCxnSpPr>
        <p:spPr>
          <a:xfrm flipV="1">
            <a:off x="3036613" y="5432918"/>
            <a:ext cx="0" cy="1629840"/>
          </a:xfrm>
          <a:prstGeom prst="line">
            <a:avLst/>
          </a:prstGeom>
          <a:ln w="6350">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0" name="直線コネクタ 39">
            <a:extLst>
              <a:ext uri="{FF2B5EF4-FFF2-40B4-BE49-F238E27FC236}">
                <a16:creationId xmlns:a16="http://schemas.microsoft.com/office/drawing/2014/main" id="{A8E22E74-9493-4228-91E8-FFC5DC330A75}"/>
              </a:ext>
            </a:extLst>
          </p:cNvPr>
          <p:cNvCxnSpPr>
            <a:cxnSpLocks/>
          </p:cNvCxnSpPr>
          <p:nvPr/>
        </p:nvCxnSpPr>
        <p:spPr>
          <a:xfrm flipV="1">
            <a:off x="4202389" y="5432918"/>
            <a:ext cx="0" cy="1629840"/>
          </a:xfrm>
          <a:prstGeom prst="line">
            <a:avLst/>
          </a:prstGeom>
          <a:ln w="6350">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1" name="テキスト ボックス 40">
            <a:extLst>
              <a:ext uri="{FF2B5EF4-FFF2-40B4-BE49-F238E27FC236}">
                <a16:creationId xmlns:a16="http://schemas.microsoft.com/office/drawing/2014/main" id="{DB1C62FE-6FC3-4C96-8751-53E6491429B4}"/>
              </a:ext>
            </a:extLst>
          </p:cNvPr>
          <p:cNvSpPr txBox="1"/>
          <p:nvPr/>
        </p:nvSpPr>
        <p:spPr>
          <a:xfrm>
            <a:off x="5370604" y="1799616"/>
            <a:ext cx="1416159" cy="200055"/>
          </a:xfrm>
          <a:prstGeom prst="rect">
            <a:avLst/>
          </a:prstGeom>
          <a:noFill/>
        </p:spPr>
        <p:txBody>
          <a:bodyPr wrap="square">
            <a:spAutoFit/>
          </a:bodyPr>
          <a:lstStyle/>
          <a:p>
            <a:pPr>
              <a:lnSpc>
                <a:spcPts val="900"/>
              </a:lnSpc>
            </a:pPr>
            <a:r>
              <a:rPr lang="ja-JP" altLang="en-US" sz="600" b="1" dirty="0">
                <a:solidFill>
                  <a:schemeClr val="bg1">
                    <a:lumMod val="50000"/>
                  </a:schemeClr>
                </a:solidFill>
                <a:latin typeface="メイリオ" panose="020B0604030504040204" pitchFamily="50" charset="-128"/>
                <a:ea typeface="メイリオ" panose="020B0604030504040204" pitchFamily="50" charset="-128"/>
              </a:rPr>
              <a:t>サイズバリエーション      高さ寸法</a:t>
            </a:r>
            <a:endParaRPr lang="ja-JP" altLang="en-US" sz="600" dirty="0">
              <a:solidFill>
                <a:schemeClr val="bg1">
                  <a:lumMod val="50000"/>
                </a:schemeClr>
              </a:solidFill>
              <a:latin typeface="メイリオ" panose="020B0604030504040204" pitchFamily="50" charset="-128"/>
              <a:ea typeface="メイリオ" panose="020B0604030504040204" pitchFamily="50" charset="-128"/>
            </a:endParaRPr>
          </a:p>
        </p:txBody>
      </p:sp>
      <p:sp>
        <p:nvSpPr>
          <p:cNvPr id="45" name="テキスト ボックス 44">
            <a:extLst>
              <a:ext uri="{FF2B5EF4-FFF2-40B4-BE49-F238E27FC236}">
                <a16:creationId xmlns:a16="http://schemas.microsoft.com/office/drawing/2014/main" id="{60726E83-FA6A-4D25-B958-034EAB6C1394}"/>
              </a:ext>
            </a:extLst>
          </p:cNvPr>
          <p:cNvSpPr txBox="1"/>
          <p:nvPr/>
        </p:nvSpPr>
        <p:spPr>
          <a:xfrm>
            <a:off x="7972661" y="1687295"/>
            <a:ext cx="1050640" cy="1143903"/>
          </a:xfrm>
          <a:prstGeom prst="rect">
            <a:avLst/>
          </a:prstGeom>
          <a:noFill/>
        </p:spPr>
        <p:txBody>
          <a:bodyPr wrap="square">
            <a:spAutoFit/>
          </a:bodyPr>
          <a:lstStyle/>
          <a:p>
            <a:pPr>
              <a:lnSpc>
                <a:spcPts val="900"/>
              </a:lnSpc>
            </a:pPr>
            <a:r>
              <a:rPr lang="ja-JP" altLang="en-US" sz="600" b="1" dirty="0">
                <a:solidFill>
                  <a:schemeClr val="bg1">
                    <a:lumMod val="50000"/>
                  </a:schemeClr>
                </a:solidFill>
                <a:latin typeface="メイリオ" panose="020B0604030504040204" pitchFamily="50" charset="-128"/>
                <a:ea typeface="メイリオ" panose="020B0604030504040204" pitchFamily="50" charset="-128"/>
              </a:rPr>
              <a:t>剣先タイプ</a:t>
            </a:r>
            <a:endParaRPr lang="en-US" altLang="ja-JP" sz="600" b="1" dirty="0">
              <a:solidFill>
                <a:schemeClr val="bg1">
                  <a:lumMod val="50000"/>
                </a:schemeClr>
              </a:solidFill>
              <a:latin typeface="メイリオ" panose="020B0604030504040204" pitchFamily="50" charset="-128"/>
              <a:ea typeface="メイリオ" panose="020B0604030504040204" pitchFamily="50" charset="-128"/>
            </a:endParaRPr>
          </a:p>
          <a:p>
            <a:pPr>
              <a:lnSpc>
                <a:spcPts val="900"/>
              </a:lnSpc>
            </a:pPr>
            <a:endParaRPr lang="en-US" altLang="ja-JP" sz="600" dirty="0">
              <a:solidFill>
                <a:schemeClr val="bg1">
                  <a:lumMod val="50000"/>
                </a:schemeClr>
              </a:solidFill>
              <a:latin typeface="メイリオ" panose="020B0604030504040204" pitchFamily="50" charset="-128"/>
              <a:ea typeface="メイリオ" panose="020B0604030504040204" pitchFamily="50" charset="-128"/>
            </a:endParaRPr>
          </a:p>
          <a:p>
            <a:pPr>
              <a:lnSpc>
                <a:spcPts val="900"/>
              </a:lnSpc>
            </a:pPr>
            <a:endParaRPr lang="en-US" altLang="ja-JP" sz="600" dirty="0">
              <a:solidFill>
                <a:schemeClr val="bg1">
                  <a:lumMod val="50000"/>
                </a:schemeClr>
              </a:solidFill>
              <a:latin typeface="メイリオ" panose="020B0604030504040204" pitchFamily="50" charset="-128"/>
              <a:ea typeface="メイリオ" panose="020B0604030504040204" pitchFamily="50" charset="-128"/>
            </a:endParaRPr>
          </a:p>
          <a:p>
            <a:pPr>
              <a:lnSpc>
                <a:spcPts val="900"/>
              </a:lnSpc>
            </a:pPr>
            <a:endParaRPr lang="en-US" altLang="ja-JP" sz="600" dirty="0">
              <a:solidFill>
                <a:schemeClr val="bg1">
                  <a:lumMod val="50000"/>
                </a:schemeClr>
              </a:solidFill>
              <a:latin typeface="メイリオ" panose="020B0604030504040204" pitchFamily="50" charset="-128"/>
              <a:ea typeface="メイリオ" panose="020B0604030504040204" pitchFamily="50" charset="-128"/>
            </a:endParaRPr>
          </a:p>
          <a:p>
            <a:pPr>
              <a:lnSpc>
                <a:spcPts val="900"/>
              </a:lnSpc>
            </a:pPr>
            <a:endParaRPr lang="en-US" altLang="ja-JP" sz="600" dirty="0">
              <a:solidFill>
                <a:schemeClr val="bg1">
                  <a:lumMod val="50000"/>
                </a:schemeClr>
              </a:solidFill>
              <a:latin typeface="メイリオ" panose="020B0604030504040204" pitchFamily="50" charset="-128"/>
              <a:ea typeface="メイリオ" panose="020B0604030504040204" pitchFamily="50" charset="-128"/>
            </a:endParaRPr>
          </a:p>
          <a:p>
            <a:pPr>
              <a:lnSpc>
                <a:spcPts val="900"/>
              </a:lnSpc>
            </a:pPr>
            <a:endParaRPr lang="en-US" altLang="ja-JP" sz="600" dirty="0">
              <a:solidFill>
                <a:schemeClr val="bg1">
                  <a:lumMod val="50000"/>
                </a:schemeClr>
              </a:solidFill>
              <a:latin typeface="メイリオ" panose="020B0604030504040204" pitchFamily="50" charset="-128"/>
              <a:ea typeface="メイリオ" panose="020B0604030504040204" pitchFamily="50" charset="-128"/>
            </a:endParaRPr>
          </a:p>
          <a:p>
            <a:pPr>
              <a:lnSpc>
                <a:spcPts val="700"/>
              </a:lnSpc>
            </a:pPr>
            <a:r>
              <a:rPr lang="ja-JP" altLang="en-US" sz="500" dirty="0">
                <a:solidFill>
                  <a:schemeClr val="bg1">
                    <a:lumMod val="50000"/>
                  </a:schemeClr>
                </a:solidFill>
                <a:latin typeface="メイリオ" panose="020B0604030504040204" pitchFamily="50" charset="-128"/>
                <a:ea typeface="メイリオ" panose="020B0604030504040204" pitchFamily="50" charset="-128"/>
              </a:rPr>
              <a:t>格子の先端に剣先型のキャップ（アルミダイカスト製）をあしらった「剣先タイプ」も用意しています。</a:t>
            </a:r>
          </a:p>
        </p:txBody>
      </p:sp>
      <p:sp>
        <p:nvSpPr>
          <p:cNvPr id="46" name="テキスト ボックス 45">
            <a:extLst>
              <a:ext uri="{FF2B5EF4-FFF2-40B4-BE49-F238E27FC236}">
                <a16:creationId xmlns:a16="http://schemas.microsoft.com/office/drawing/2014/main" id="{44652B77-CF50-4F60-9917-3F3F0C073C81}"/>
              </a:ext>
            </a:extLst>
          </p:cNvPr>
          <p:cNvSpPr txBox="1"/>
          <p:nvPr/>
        </p:nvSpPr>
        <p:spPr>
          <a:xfrm>
            <a:off x="9023300" y="1687295"/>
            <a:ext cx="1478573" cy="1387559"/>
          </a:xfrm>
          <a:prstGeom prst="rect">
            <a:avLst/>
          </a:prstGeom>
          <a:noFill/>
        </p:spPr>
        <p:txBody>
          <a:bodyPr wrap="square">
            <a:spAutoFit/>
          </a:bodyPr>
          <a:lstStyle/>
          <a:p>
            <a:pPr>
              <a:lnSpc>
                <a:spcPts val="900"/>
              </a:lnSpc>
            </a:pPr>
            <a:r>
              <a:rPr lang="ja-JP" altLang="en-US" sz="600" b="1" dirty="0">
                <a:solidFill>
                  <a:schemeClr val="bg1">
                    <a:lumMod val="50000"/>
                  </a:schemeClr>
                </a:solidFill>
                <a:latin typeface="メイリオ" panose="020B0604030504040204" pitchFamily="50" charset="-128"/>
                <a:ea typeface="メイリオ" panose="020B0604030504040204" pitchFamily="50" charset="-128"/>
              </a:rPr>
              <a:t>忍び返しタイプ</a:t>
            </a:r>
            <a:endParaRPr lang="en-US" altLang="ja-JP" sz="600" b="1" dirty="0">
              <a:solidFill>
                <a:schemeClr val="bg1">
                  <a:lumMod val="50000"/>
                </a:schemeClr>
              </a:solidFill>
              <a:latin typeface="メイリオ" panose="020B0604030504040204" pitchFamily="50" charset="-128"/>
              <a:ea typeface="メイリオ" panose="020B0604030504040204" pitchFamily="50" charset="-128"/>
            </a:endParaRPr>
          </a:p>
          <a:p>
            <a:pPr>
              <a:lnSpc>
                <a:spcPts val="900"/>
              </a:lnSpc>
            </a:pPr>
            <a:endParaRPr lang="en-US" altLang="ja-JP" sz="600" dirty="0">
              <a:solidFill>
                <a:schemeClr val="bg1">
                  <a:lumMod val="50000"/>
                </a:schemeClr>
              </a:solidFill>
              <a:latin typeface="メイリオ" panose="020B0604030504040204" pitchFamily="50" charset="-128"/>
              <a:ea typeface="メイリオ" panose="020B0604030504040204" pitchFamily="50" charset="-128"/>
            </a:endParaRPr>
          </a:p>
          <a:p>
            <a:pPr>
              <a:lnSpc>
                <a:spcPts val="900"/>
              </a:lnSpc>
            </a:pPr>
            <a:endParaRPr lang="en-US" altLang="ja-JP" sz="600" dirty="0">
              <a:solidFill>
                <a:schemeClr val="bg1">
                  <a:lumMod val="50000"/>
                </a:schemeClr>
              </a:solidFill>
              <a:latin typeface="メイリオ" panose="020B0604030504040204" pitchFamily="50" charset="-128"/>
              <a:ea typeface="メイリオ" panose="020B0604030504040204" pitchFamily="50" charset="-128"/>
            </a:endParaRPr>
          </a:p>
          <a:p>
            <a:pPr>
              <a:lnSpc>
                <a:spcPts val="900"/>
              </a:lnSpc>
            </a:pPr>
            <a:endParaRPr lang="en-US" altLang="ja-JP" sz="600" dirty="0">
              <a:solidFill>
                <a:schemeClr val="bg1">
                  <a:lumMod val="50000"/>
                </a:schemeClr>
              </a:solidFill>
              <a:latin typeface="メイリオ" panose="020B0604030504040204" pitchFamily="50" charset="-128"/>
              <a:ea typeface="メイリオ" panose="020B0604030504040204" pitchFamily="50" charset="-128"/>
            </a:endParaRPr>
          </a:p>
          <a:p>
            <a:pPr>
              <a:lnSpc>
                <a:spcPts val="900"/>
              </a:lnSpc>
            </a:pPr>
            <a:endParaRPr lang="en-US" altLang="ja-JP" sz="600" dirty="0">
              <a:solidFill>
                <a:schemeClr val="bg1">
                  <a:lumMod val="50000"/>
                </a:schemeClr>
              </a:solidFill>
              <a:latin typeface="メイリオ" panose="020B0604030504040204" pitchFamily="50" charset="-128"/>
              <a:ea typeface="メイリオ" panose="020B0604030504040204" pitchFamily="50" charset="-128"/>
            </a:endParaRPr>
          </a:p>
          <a:p>
            <a:pPr>
              <a:lnSpc>
                <a:spcPts val="700"/>
              </a:lnSpc>
            </a:pPr>
            <a:r>
              <a:rPr lang="ja-JP" altLang="en-US" sz="500" dirty="0">
                <a:solidFill>
                  <a:schemeClr val="bg1">
                    <a:lumMod val="50000"/>
                  </a:schemeClr>
                </a:solidFill>
                <a:latin typeface="メイリオ" panose="020B0604030504040204" pitchFamily="50" charset="-128"/>
                <a:ea typeface="メイリオ" panose="020B0604030504040204" pitchFamily="50" charset="-128"/>
              </a:rPr>
              <a:t>外忍び</a:t>
            </a:r>
            <a:r>
              <a:rPr lang="en-US" altLang="ja-JP" sz="500" dirty="0">
                <a:solidFill>
                  <a:schemeClr val="bg1">
                    <a:lumMod val="50000"/>
                  </a:schemeClr>
                </a:solidFill>
                <a:latin typeface="メイリオ" panose="020B0604030504040204" pitchFamily="50" charset="-128"/>
                <a:ea typeface="メイリオ" panose="020B0604030504040204" pitchFamily="50" charset="-128"/>
              </a:rPr>
              <a:t>	          </a:t>
            </a:r>
            <a:r>
              <a:rPr lang="ja-JP" altLang="en-US" sz="500" dirty="0">
                <a:solidFill>
                  <a:schemeClr val="bg1">
                    <a:lumMod val="50000"/>
                  </a:schemeClr>
                </a:solidFill>
                <a:latin typeface="メイリオ" panose="020B0604030504040204" pitchFamily="50" charset="-128"/>
                <a:ea typeface="メイリオ" panose="020B0604030504040204" pitchFamily="50" charset="-128"/>
              </a:rPr>
              <a:t>内忍び</a:t>
            </a:r>
            <a:endParaRPr lang="en-US" altLang="ja-JP" sz="500" dirty="0">
              <a:solidFill>
                <a:schemeClr val="bg1">
                  <a:lumMod val="50000"/>
                </a:schemeClr>
              </a:solidFill>
              <a:latin typeface="メイリオ" panose="020B0604030504040204" pitchFamily="50" charset="-128"/>
              <a:ea typeface="メイリオ" panose="020B0604030504040204" pitchFamily="50" charset="-128"/>
            </a:endParaRPr>
          </a:p>
          <a:p>
            <a:pPr>
              <a:lnSpc>
                <a:spcPts val="700"/>
              </a:lnSpc>
            </a:pPr>
            <a:r>
              <a:rPr lang="ja-JP" altLang="en-US" sz="500" dirty="0">
                <a:solidFill>
                  <a:schemeClr val="bg1">
                    <a:lumMod val="50000"/>
                  </a:schemeClr>
                </a:solidFill>
                <a:latin typeface="メイリオ" panose="020B0604030504040204" pitchFamily="50" charset="-128"/>
                <a:ea typeface="メイリオ" panose="020B0604030504040204" pitchFamily="50" charset="-128"/>
              </a:rPr>
              <a:t>格子の上部を</a:t>
            </a:r>
            <a:r>
              <a:rPr lang="en-US" altLang="ja-JP" sz="500" dirty="0">
                <a:solidFill>
                  <a:schemeClr val="bg1">
                    <a:lumMod val="50000"/>
                  </a:schemeClr>
                </a:solidFill>
                <a:latin typeface="メイリオ" panose="020B0604030504040204" pitchFamily="50" charset="-128"/>
                <a:ea typeface="メイリオ" panose="020B0604030504040204" pitchFamily="50" charset="-128"/>
              </a:rPr>
              <a:t>R</a:t>
            </a:r>
            <a:r>
              <a:rPr lang="ja-JP" altLang="en-US" sz="500" dirty="0">
                <a:solidFill>
                  <a:schemeClr val="bg1">
                    <a:lumMod val="50000"/>
                  </a:schemeClr>
                </a:solidFill>
                <a:latin typeface="メイリオ" panose="020B0604030504040204" pitchFamily="50" charset="-128"/>
                <a:ea typeface="メイリオ" panose="020B0604030504040204" pitchFamily="50" charset="-128"/>
              </a:rPr>
              <a:t>状に曲げた、忍び返し付のアルミフェンスです。なお、忍び返しは「外忍び」「内忍び」から選択してください。</a:t>
            </a:r>
            <a:endParaRPr lang="en-US" altLang="ja-JP" sz="500" dirty="0">
              <a:solidFill>
                <a:schemeClr val="bg1">
                  <a:lumMod val="50000"/>
                </a:schemeClr>
              </a:solidFill>
              <a:latin typeface="メイリオ" panose="020B0604030504040204" pitchFamily="50" charset="-128"/>
              <a:ea typeface="メイリオ" panose="020B0604030504040204" pitchFamily="50" charset="-128"/>
            </a:endParaRPr>
          </a:p>
          <a:p>
            <a:pPr>
              <a:lnSpc>
                <a:spcPts val="700"/>
              </a:lnSpc>
            </a:pPr>
            <a:r>
              <a:rPr lang="en-US" altLang="ja-JP" sz="500" dirty="0">
                <a:solidFill>
                  <a:schemeClr val="bg1">
                    <a:lumMod val="50000"/>
                  </a:schemeClr>
                </a:solidFill>
                <a:latin typeface="メイリオ" panose="020B0604030504040204" pitchFamily="50" charset="-128"/>
                <a:ea typeface="メイリオ" panose="020B0604030504040204" pitchFamily="50" charset="-128"/>
              </a:rPr>
              <a:t>※</a:t>
            </a:r>
            <a:r>
              <a:rPr lang="ja-JP" altLang="en-US" sz="500" dirty="0">
                <a:solidFill>
                  <a:schemeClr val="bg1">
                    <a:lumMod val="50000"/>
                  </a:schemeClr>
                </a:solidFill>
                <a:latin typeface="メイリオ" panose="020B0604030504040204" pitchFamily="50" charset="-128"/>
                <a:ea typeface="メイリオ" panose="020B0604030504040204" pitchFamily="50" charset="-128"/>
              </a:rPr>
              <a:t>曲げ部分が白化しますが、性能上問題はありません。</a:t>
            </a:r>
            <a:endParaRPr lang="en-US" altLang="ja-JP" sz="500" dirty="0">
              <a:solidFill>
                <a:schemeClr val="bg1">
                  <a:lumMod val="50000"/>
                </a:schemeClr>
              </a:solidFill>
              <a:latin typeface="メイリオ" panose="020B0604030504040204" pitchFamily="50" charset="-128"/>
              <a:ea typeface="メイリオ" panose="020B0604030504040204" pitchFamily="50" charset="-128"/>
            </a:endParaRPr>
          </a:p>
          <a:p>
            <a:pPr>
              <a:lnSpc>
                <a:spcPts val="700"/>
              </a:lnSpc>
            </a:pPr>
            <a:r>
              <a:rPr lang="en-US" altLang="ja-JP" sz="500" dirty="0">
                <a:solidFill>
                  <a:schemeClr val="bg1">
                    <a:lumMod val="50000"/>
                  </a:schemeClr>
                </a:solidFill>
                <a:latin typeface="メイリオ" panose="020B0604030504040204" pitchFamily="50" charset="-128"/>
                <a:ea typeface="メイリオ" panose="020B0604030504040204" pitchFamily="50" charset="-128"/>
              </a:rPr>
              <a:t>※</a:t>
            </a:r>
            <a:r>
              <a:rPr lang="ja-JP" altLang="en-US" sz="500" dirty="0">
                <a:solidFill>
                  <a:schemeClr val="bg1">
                    <a:lumMod val="50000"/>
                  </a:schemeClr>
                </a:solidFill>
                <a:latin typeface="メイリオ" panose="020B0604030504040204" pitchFamily="50" charset="-128"/>
                <a:ea typeface="メイリオ" panose="020B0604030504040204" pitchFamily="50" charset="-128"/>
              </a:rPr>
              <a:t>外忍びの場合、忍び返し部分が敷地の外に出ない位置に施工してください。</a:t>
            </a:r>
          </a:p>
        </p:txBody>
      </p:sp>
      <p:sp>
        <p:nvSpPr>
          <p:cNvPr id="47" name="テキスト ボックス 46">
            <a:extLst>
              <a:ext uri="{FF2B5EF4-FFF2-40B4-BE49-F238E27FC236}">
                <a16:creationId xmlns:a16="http://schemas.microsoft.com/office/drawing/2014/main" id="{17408C9F-D1F5-40FE-B7BA-7E1C6E7F5AC8}"/>
              </a:ext>
            </a:extLst>
          </p:cNvPr>
          <p:cNvSpPr txBox="1"/>
          <p:nvPr/>
        </p:nvSpPr>
        <p:spPr>
          <a:xfrm>
            <a:off x="8037816" y="3179755"/>
            <a:ext cx="1467283" cy="566822"/>
          </a:xfrm>
          <a:prstGeom prst="rect">
            <a:avLst/>
          </a:prstGeom>
          <a:noFill/>
        </p:spPr>
        <p:txBody>
          <a:bodyPr wrap="square">
            <a:spAutoFit/>
          </a:bodyPr>
          <a:lstStyle/>
          <a:p>
            <a:pPr>
              <a:lnSpc>
                <a:spcPts val="900"/>
              </a:lnSpc>
            </a:pPr>
            <a:r>
              <a:rPr lang="ja-JP" altLang="en-US" sz="600" b="1" dirty="0">
                <a:solidFill>
                  <a:schemeClr val="bg1">
                    <a:lumMod val="50000"/>
                  </a:schemeClr>
                </a:solidFill>
                <a:latin typeface="メイリオ" panose="020B0604030504040204" pitchFamily="50" charset="-128"/>
                <a:ea typeface="メイリオ" panose="020B0604030504040204" pitchFamily="50" charset="-128"/>
              </a:rPr>
              <a:t>傾斜対応</a:t>
            </a:r>
            <a:endParaRPr lang="en-US" altLang="ja-JP" sz="600" dirty="0">
              <a:solidFill>
                <a:schemeClr val="bg1">
                  <a:lumMod val="50000"/>
                </a:schemeClr>
              </a:solidFill>
              <a:latin typeface="メイリオ" panose="020B0604030504040204" pitchFamily="50" charset="-128"/>
              <a:ea typeface="メイリオ" panose="020B0604030504040204" pitchFamily="50" charset="-128"/>
            </a:endParaRPr>
          </a:p>
          <a:p>
            <a:pPr>
              <a:lnSpc>
                <a:spcPts val="700"/>
              </a:lnSpc>
            </a:pPr>
            <a:r>
              <a:rPr lang="ja-JP" altLang="en-US" sz="500" dirty="0">
                <a:solidFill>
                  <a:schemeClr val="bg1">
                    <a:lumMod val="50000"/>
                  </a:schemeClr>
                </a:solidFill>
                <a:latin typeface="メイリオ" panose="020B0604030504040204" pitchFamily="50" charset="-128"/>
                <a:ea typeface="メイリオ" panose="020B0604030504040204" pitchFamily="50" charset="-128"/>
              </a:rPr>
              <a:t>本体は、レベルにも傾斜（自在コーナー継手（三次元）：０</a:t>
            </a:r>
            <a:r>
              <a:rPr lang="en-US" altLang="ja-JP" sz="500" dirty="0">
                <a:solidFill>
                  <a:schemeClr val="bg1">
                    <a:lumMod val="50000"/>
                  </a:schemeClr>
                </a:solidFill>
                <a:latin typeface="メイリオ" panose="020B0604030504040204" pitchFamily="50" charset="-128"/>
                <a:ea typeface="メイリオ" panose="020B0604030504040204" pitchFamily="50" charset="-128"/>
              </a:rPr>
              <a:t>°</a:t>
            </a:r>
            <a:r>
              <a:rPr lang="ja-JP" altLang="en-US" sz="500" dirty="0">
                <a:solidFill>
                  <a:schemeClr val="bg1">
                    <a:lumMod val="50000"/>
                  </a:schemeClr>
                </a:solidFill>
                <a:latin typeface="メイリオ" panose="020B0604030504040204" pitchFamily="50" charset="-128"/>
                <a:ea typeface="メイリオ" panose="020B0604030504040204" pitchFamily="50" charset="-128"/>
              </a:rPr>
              <a:t>～</a:t>
            </a:r>
            <a:r>
              <a:rPr lang="en-US" altLang="ja-JP" sz="500" dirty="0">
                <a:solidFill>
                  <a:schemeClr val="bg1">
                    <a:lumMod val="50000"/>
                  </a:schemeClr>
                </a:solidFill>
                <a:latin typeface="メイリオ" panose="020B0604030504040204" pitchFamily="50" charset="-128"/>
                <a:ea typeface="メイリオ" panose="020B0604030504040204" pitchFamily="50" charset="-128"/>
              </a:rPr>
              <a:t>45°</a:t>
            </a:r>
            <a:r>
              <a:rPr lang="ja-JP" altLang="en-US" sz="500" dirty="0">
                <a:solidFill>
                  <a:schemeClr val="bg1">
                    <a:lumMod val="50000"/>
                  </a:schemeClr>
                </a:solidFill>
                <a:latin typeface="メイリオ" panose="020B0604030504040204" pitchFamily="50" charset="-128"/>
                <a:ea typeface="メイリオ" panose="020B0604030504040204" pitchFamily="50" charset="-128"/>
              </a:rPr>
              <a:t>、自在コーナー柱（三次元）：</a:t>
            </a:r>
            <a:r>
              <a:rPr lang="en-US" altLang="ja-JP" sz="500" dirty="0">
                <a:solidFill>
                  <a:schemeClr val="bg1">
                    <a:lumMod val="50000"/>
                  </a:schemeClr>
                </a:solidFill>
                <a:latin typeface="メイリオ" panose="020B0604030504040204" pitchFamily="50" charset="-128"/>
                <a:ea typeface="メイリオ" panose="020B0604030504040204" pitchFamily="50" charset="-128"/>
              </a:rPr>
              <a:t>0°</a:t>
            </a:r>
            <a:r>
              <a:rPr lang="ja-JP" altLang="en-US" sz="500" dirty="0">
                <a:solidFill>
                  <a:schemeClr val="bg1">
                    <a:lumMod val="50000"/>
                  </a:schemeClr>
                </a:solidFill>
                <a:latin typeface="メイリオ" panose="020B0604030504040204" pitchFamily="50" charset="-128"/>
                <a:ea typeface="メイリオ" panose="020B0604030504040204" pitchFamily="50" charset="-128"/>
              </a:rPr>
              <a:t>～</a:t>
            </a:r>
            <a:r>
              <a:rPr lang="en-US" altLang="ja-JP" sz="500" dirty="0">
                <a:solidFill>
                  <a:schemeClr val="bg1">
                    <a:lumMod val="50000"/>
                  </a:schemeClr>
                </a:solidFill>
                <a:latin typeface="メイリオ" panose="020B0604030504040204" pitchFamily="50" charset="-128"/>
                <a:ea typeface="メイリオ" panose="020B0604030504040204" pitchFamily="50" charset="-128"/>
              </a:rPr>
              <a:t>30°</a:t>
            </a:r>
            <a:r>
              <a:rPr lang="ja-JP" altLang="en-US" sz="500" dirty="0">
                <a:solidFill>
                  <a:schemeClr val="bg1">
                    <a:lumMod val="50000"/>
                  </a:schemeClr>
                </a:solidFill>
                <a:latin typeface="メイリオ" panose="020B0604030504040204" pitchFamily="50" charset="-128"/>
                <a:ea typeface="メイリオ" panose="020B0604030504040204" pitchFamily="50" charset="-128"/>
              </a:rPr>
              <a:t>）にも対応しますので、現場に合わせて施工ができます。</a:t>
            </a:r>
          </a:p>
        </p:txBody>
      </p:sp>
      <p:pic>
        <p:nvPicPr>
          <p:cNvPr id="48" name="図 47">
            <a:extLst>
              <a:ext uri="{FF2B5EF4-FFF2-40B4-BE49-F238E27FC236}">
                <a16:creationId xmlns:a16="http://schemas.microsoft.com/office/drawing/2014/main" id="{01E04A05-D5EB-41B5-BA9E-6E82F95F8F35}"/>
              </a:ext>
            </a:extLst>
          </p:cNvPr>
          <p:cNvPicPr>
            <a:picLocks noChangeAspect="1"/>
          </p:cNvPicPr>
          <p:nvPr/>
        </p:nvPicPr>
        <p:blipFill>
          <a:blip r:embed="rId7"/>
          <a:stretch>
            <a:fillRect/>
          </a:stretch>
        </p:blipFill>
        <p:spPr>
          <a:xfrm>
            <a:off x="8084050" y="1856330"/>
            <a:ext cx="780822" cy="530432"/>
          </a:xfrm>
          <a:prstGeom prst="rect">
            <a:avLst/>
          </a:prstGeom>
        </p:spPr>
      </p:pic>
      <p:pic>
        <p:nvPicPr>
          <p:cNvPr id="49" name="図 48">
            <a:extLst>
              <a:ext uri="{FF2B5EF4-FFF2-40B4-BE49-F238E27FC236}">
                <a16:creationId xmlns:a16="http://schemas.microsoft.com/office/drawing/2014/main" id="{110369E7-0BFC-484F-8ECD-4A598F97B188}"/>
              </a:ext>
            </a:extLst>
          </p:cNvPr>
          <p:cNvPicPr>
            <a:picLocks noChangeAspect="1"/>
          </p:cNvPicPr>
          <p:nvPr/>
        </p:nvPicPr>
        <p:blipFill>
          <a:blip r:embed="rId8"/>
          <a:stretch>
            <a:fillRect/>
          </a:stretch>
        </p:blipFill>
        <p:spPr>
          <a:xfrm>
            <a:off x="9083621" y="1824434"/>
            <a:ext cx="1325177" cy="461804"/>
          </a:xfrm>
          <a:prstGeom prst="rect">
            <a:avLst/>
          </a:prstGeom>
        </p:spPr>
      </p:pic>
      <p:grpSp>
        <p:nvGrpSpPr>
          <p:cNvPr id="2" name="グループ化 1">
            <a:extLst>
              <a:ext uri="{FF2B5EF4-FFF2-40B4-BE49-F238E27FC236}">
                <a16:creationId xmlns:a16="http://schemas.microsoft.com/office/drawing/2014/main" id="{48C31946-5609-48F2-B0DD-5DBCD9717E14}"/>
              </a:ext>
            </a:extLst>
          </p:cNvPr>
          <p:cNvGrpSpPr/>
          <p:nvPr/>
        </p:nvGrpSpPr>
        <p:grpSpPr>
          <a:xfrm>
            <a:off x="5370604" y="3911435"/>
            <a:ext cx="5131269" cy="1969888"/>
            <a:chOff x="5370604" y="3911435"/>
            <a:chExt cx="5131269" cy="1969888"/>
          </a:xfrm>
        </p:grpSpPr>
        <p:pic>
          <p:nvPicPr>
            <p:cNvPr id="22" name="図 21">
              <a:extLst>
                <a:ext uri="{FF2B5EF4-FFF2-40B4-BE49-F238E27FC236}">
                  <a16:creationId xmlns:a16="http://schemas.microsoft.com/office/drawing/2014/main" id="{40A37371-2C01-4B19-809B-FC42F3C30F65}"/>
                </a:ext>
              </a:extLst>
            </p:cNvPr>
            <p:cNvPicPr>
              <a:picLocks noChangeAspect="1"/>
            </p:cNvPicPr>
            <p:nvPr/>
          </p:nvPicPr>
          <p:blipFill>
            <a:blip r:embed="rId9"/>
            <a:stretch>
              <a:fillRect/>
            </a:stretch>
          </p:blipFill>
          <p:spPr>
            <a:xfrm>
              <a:off x="7478088" y="4792456"/>
              <a:ext cx="1087238" cy="1080842"/>
            </a:xfrm>
            <a:prstGeom prst="rect">
              <a:avLst/>
            </a:prstGeom>
          </p:spPr>
        </p:pic>
        <p:sp>
          <p:nvSpPr>
            <p:cNvPr id="75" name="object 27">
              <a:extLst>
                <a:ext uri="{FF2B5EF4-FFF2-40B4-BE49-F238E27FC236}">
                  <a16:creationId xmlns:a16="http://schemas.microsoft.com/office/drawing/2014/main" id="{C6CCC298-CB06-4A36-A4B0-6A5DB26BB0D6}"/>
                </a:ext>
              </a:extLst>
            </p:cNvPr>
            <p:cNvSpPr txBox="1"/>
            <p:nvPr/>
          </p:nvSpPr>
          <p:spPr>
            <a:xfrm>
              <a:off x="5442193" y="3911435"/>
              <a:ext cx="4807578" cy="451406"/>
            </a:xfrm>
            <a:prstGeom prst="rect">
              <a:avLst/>
            </a:prstGeom>
          </p:spPr>
          <p:txBody>
            <a:bodyPr wrap="square" lIns="0" tIns="0" rIns="0" bIns="0">
              <a:spAutoFit/>
            </a:bodyPr>
            <a:lstStyle/>
            <a:p>
              <a:pPr marL="12700">
                <a:defRPr/>
              </a:pPr>
              <a:r>
                <a:rPr lang="en-US" altLang="ja-JP" sz="4400" baseline="-2923" dirty="0">
                  <a:solidFill>
                    <a:srgbClr val="818282"/>
                  </a:solidFill>
                  <a:latin typeface="+mj-ea"/>
                  <a:ea typeface="+mj-ea"/>
                  <a:cs typeface="Century Gothic"/>
                </a:rPr>
                <a:t>02</a:t>
              </a:r>
              <a:r>
                <a:rPr lang="ja-JP" altLang="en-US" sz="1600" dirty="0">
                  <a:solidFill>
                    <a:srgbClr val="6C6C6C"/>
                  </a:solidFill>
                  <a:latin typeface="+mj-ea"/>
                  <a:ea typeface="+mj-ea"/>
                  <a:cs typeface="BIZ UDP明朝 Medium"/>
                </a:rPr>
                <a:t> つの出しがないスッキリした印象の「</a:t>
              </a:r>
              <a:r>
                <a:rPr lang="en-US" altLang="ja-JP" sz="1600" dirty="0">
                  <a:solidFill>
                    <a:srgbClr val="6C6C6C"/>
                  </a:solidFill>
                  <a:latin typeface="+mj-ea"/>
                  <a:ea typeface="+mj-ea"/>
                  <a:cs typeface="BIZ UDP明朝 Medium"/>
                </a:rPr>
                <a:t>TR</a:t>
              </a:r>
              <a:r>
                <a:rPr lang="ja-JP" altLang="en-US" sz="1600" dirty="0">
                  <a:solidFill>
                    <a:srgbClr val="6C6C6C"/>
                  </a:solidFill>
                  <a:latin typeface="+mj-ea"/>
                  <a:ea typeface="+mj-ea"/>
                  <a:cs typeface="BIZ UDP明朝 Medium"/>
                </a:rPr>
                <a:t>型」</a:t>
              </a:r>
            </a:p>
          </p:txBody>
        </p:sp>
        <p:sp>
          <p:nvSpPr>
            <p:cNvPr id="76" name="object 29">
              <a:extLst>
                <a:ext uri="{FF2B5EF4-FFF2-40B4-BE49-F238E27FC236}">
                  <a16:creationId xmlns:a16="http://schemas.microsoft.com/office/drawing/2014/main" id="{BAE0096E-70DA-4295-99EC-62F704E1744D}"/>
                </a:ext>
              </a:extLst>
            </p:cNvPr>
            <p:cNvSpPr/>
            <p:nvPr/>
          </p:nvSpPr>
          <p:spPr>
            <a:xfrm flipV="1">
              <a:off x="5442193" y="4289326"/>
              <a:ext cx="5059680" cy="45719"/>
            </a:xfrm>
            <a:custGeom>
              <a:avLst/>
              <a:gdLst/>
              <a:ahLst/>
              <a:cxnLst/>
              <a:rect l="l" t="t" r="r" b="b"/>
              <a:pathLst>
                <a:path w="8280400">
                  <a:moveTo>
                    <a:pt x="0" y="0"/>
                  </a:moveTo>
                  <a:lnTo>
                    <a:pt x="8280006" y="0"/>
                  </a:lnTo>
                </a:path>
              </a:pathLst>
            </a:custGeom>
            <a:ln w="12700">
              <a:solidFill>
                <a:srgbClr val="818282"/>
              </a:solidFill>
              <a:prstDash val="dot"/>
            </a:ln>
          </p:spPr>
          <p:txBody>
            <a:bodyPr lIns="0" tIns="0" rIns="0" bIns="0"/>
            <a:lstStyle/>
            <a:p>
              <a:pPr eaLnBrk="1" fontAlgn="auto" hangingPunct="1">
                <a:spcBef>
                  <a:spcPts val="0"/>
                </a:spcBef>
                <a:spcAft>
                  <a:spcPts val="0"/>
                </a:spcAft>
                <a:defRPr/>
              </a:pPr>
              <a:endParaRPr>
                <a:latin typeface="+mn-ea"/>
                <a:ea typeface="+mn-ea"/>
              </a:endParaRPr>
            </a:p>
          </p:txBody>
        </p:sp>
        <p:pic>
          <p:nvPicPr>
            <p:cNvPr id="17" name="図 16">
              <a:extLst>
                <a:ext uri="{FF2B5EF4-FFF2-40B4-BE49-F238E27FC236}">
                  <a16:creationId xmlns:a16="http://schemas.microsoft.com/office/drawing/2014/main" id="{7F3C517F-795D-4E43-8F22-F3AA5F097DCA}"/>
                </a:ext>
              </a:extLst>
            </p:cNvPr>
            <p:cNvPicPr>
              <a:picLocks noChangeAspect="1"/>
            </p:cNvPicPr>
            <p:nvPr/>
          </p:nvPicPr>
          <p:blipFill>
            <a:blip r:embed="rId10"/>
            <a:stretch>
              <a:fillRect/>
            </a:stretch>
          </p:blipFill>
          <p:spPr>
            <a:xfrm>
              <a:off x="5458653" y="4626963"/>
              <a:ext cx="1636656" cy="1202897"/>
            </a:xfrm>
            <a:prstGeom prst="rect">
              <a:avLst/>
            </a:prstGeom>
          </p:spPr>
        </p:pic>
        <p:sp>
          <p:nvSpPr>
            <p:cNvPr id="44" name="テキスト ボックス 43">
              <a:extLst>
                <a:ext uri="{FF2B5EF4-FFF2-40B4-BE49-F238E27FC236}">
                  <a16:creationId xmlns:a16="http://schemas.microsoft.com/office/drawing/2014/main" id="{FD059A98-31CB-49F6-AEDE-BD844C600B16}"/>
                </a:ext>
              </a:extLst>
            </p:cNvPr>
            <p:cNvSpPr txBox="1"/>
            <p:nvPr/>
          </p:nvSpPr>
          <p:spPr>
            <a:xfrm>
              <a:off x="5370604" y="4373728"/>
              <a:ext cx="1416159" cy="200055"/>
            </a:xfrm>
            <a:prstGeom prst="rect">
              <a:avLst/>
            </a:prstGeom>
            <a:noFill/>
          </p:spPr>
          <p:txBody>
            <a:bodyPr wrap="square">
              <a:spAutoFit/>
            </a:bodyPr>
            <a:lstStyle/>
            <a:p>
              <a:pPr>
                <a:lnSpc>
                  <a:spcPts val="900"/>
                </a:lnSpc>
              </a:pPr>
              <a:r>
                <a:rPr lang="ja-JP" altLang="en-US" sz="600" b="1" dirty="0">
                  <a:solidFill>
                    <a:schemeClr val="bg1">
                      <a:lumMod val="50000"/>
                    </a:schemeClr>
                  </a:solidFill>
                  <a:latin typeface="メイリオ" panose="020B0604030504040204" pitchFamily="50" charset="-128"/>
                  <a:ea typeface="メイリオ" panose="020B0604030504040204" pitchFamily="50" charset="-128"/>
                </a:rPr>
                <a:t>サイズバリエーション      高さ寸法</a:t>
              </a:r>
              <a:endParaRPr lang="ja-JP" altLang="en-US" sz="600" dirty="0">
                <a:solidFill>
                  <a:schemeClr val="bg1">
                    <a:lumMod val="50000"/>
                  </a:schemeClr>
                </a:solidFill>
                <a:latin typeface="メイリオ" panose="020B0604030504040204" pitchFamily="50" charset="-128"/>
                <a:ea typeface="メイリオ" panose="020B0604030504040204" pitchFamily="50" charset="-128"/>
              </a:endParaRPr>
            </a:p>
          </p:txBody>
        </p:sp>
        <p:sp>
          <p:nvSpPr>
            <p:cNvPr id="52" name="テキスト ボックス 51">
              <a:extLst>
                <a:ext uri="{FF2B5EF4-FFF2-40B4-BE49-F238E27FC236}">
                  <a16:creationId xmlns:a16="http://schemas.microsoft.com/office/drawing/2014/main" id="{02F713DC-B4F2-479C-93B3-997BAF892C2C}"/>
                </a:ext>
              </a:extLst>
            </p:cNvPr>
            <p:cNvSpPr txBox="1"/>
            <p:nvPr/>
          </p:nvSpPr>
          <p:spPr>
            <a:xfrm>
              <a:off x="7211778" y="4370656"/>
              <a:ext cx="1520510" cy="477054"/>
            </a:xfrm>
            <a:prstGeom prst="rect">
              <a:avLst/>
            </a:prstGeom>
            <a:noFill/>
          </p:spPr>
          <p:txBody>
            <a:bodyPr wrap="square">
              <a:spAutoFit/>
            </a:bodyPr>
            <a:lstStyle/>
            <a:p>
              <a:pPr>
                <a:lnSpc>
                  <a:spcPts val="900"/>
                </a:lnSpc>
              </a:pPr>
              <a:r>
                <a:rPr lang="ja-JP" altLang="en-US" sz="600" b="1" dirty="0">
                  <a:solidFill>
                    <a:schemeClr val="bg1">
                      <a:lumMod val="50000"/>
                    </a:schemeClr>
                  </a:solidFill>
                  <a:latin typeface="メイリオ" panose="020B0604030504040204" pitchFamily="50" charset="-128"/>
                  <a:ea typeface="メイリオ" panose="020B0604030504040204" pitchFamily="50" charset="-128"/>
                </a:rPr>
                <a:t>傾斜角度</a:t>
              </a:r>
              <a:endParaRPr lang="en-US" altLang="ja-JP" sz="600" dirty="0">
                <a:solidFill>
                  <a:schemeClr val="bg1">
                    <a:lumMod val="50000"/>
                  </a:schemeClr>
                </a:solidFill>
                <a:latin typeface="メイリオ" panose="020B0604030504040204" pitchFamily="50" charset="-128"/>
                <a:ea typeface="メイリオ" panose="020B0604030504040204" pitchFamily="50" charset="-128"/>
              </a:endParaRPr>
            </a:p>
            <a:p>
              <a:pPr>
                <a:lnSpc>
                  <a:spcPts val="700"/>
                </a:lnSpc>
              </a:pPr>
              <a:r>
                <a:rPr lang="ja-JP" altLang="en-US" sz="500" dirty="0">
                  <a:solidFill>
                    <a:schemeClr val="bg1">
                      <a:lumMod val="50000"/>
                    </a:schemeClr>
                  </a:solidFill>
                  <a:latin typeface="メイリオ" panose="020B0604030504040204" pitchFamily="50" charset="-128"/>
                  <a:ea typeface="メイリオ" panose="020B0604030504040204" pitchFamily="50" charset="-128"/>
                </a:rPr>
                <a:t>本体は、レベルにも傾斜（０</a:t>
              </a:r>
              <a:r>
                <a:rPr lang="en-US" altLang="ja-JP" sz="500" dirty="0">
                  <a:solidFill>
                    <a:schemeClr val="bg1">
                      <a:lumMod val="50000"/>
                    </a:schemeClr>
                  </a:solidFill>
                  <a:latin typeface="メイリオ" panose="020B0604030504040204" pitchFamily="50" charset="-128"/>
                  <a:ea typeface="メイリオ" panose="020B0604030504040204" pitchFamily="50" charset="-128"/>
                </a:rPr>
                <a:t>°</a:t>
              </a:r>
              <a:r>
                <a:rPr lang="ja-JP" altLang="en-US" sz="500" dirty="0">
                  <a:solidFill>
                    <a:schemeClr val="bg1">
                      <a:lumMod val="50000"/>
                    </a:schemeClr>
                  </a:solidFill>
                  <a:latin typeface="メイリオ" panose="020B0604030504040204" pitchFamily="50" charset="-128"/>
                  <a:ea typeface="メイリオ" panose="020B0604030504040204" pitchFamily="50" charset="-128"/>
                </a:rPr>
                <a:t>～</a:t>
              </a:r>
              <a:r>
                <a:rPr lang="en-US" altLang="ja-JP" sz="500" dirty="0">
                  <a:solidFill>
                    <a:schemeClr val="bg1">
                      <a:lumMod val="50000"/>
                    </a:schemeClr>
                  </a:solidFill>
                  <a:latin typeface="メイリオ" panose="020B0604030504040204" pitchFamily="50" charset="-128"/>
                  <a:ea typeface="メイリオ" panose="020B0604030504040204" pitchFamily="50" charset="-128"/>
                </a:rPr>
                <a:t>40°</a:t>
              </a:r>
              <a:r>
                <a:rPr lang="ja-JP" altLang="en-US" sz="500" dirty="0">
                  <a:solidFill>
                    <a:schemeClr val="bg1">
                      <a:lumMod val="50000"/>
                    </a:schemeClr>
                  </a:solidFill>
                  <a:latin typeface="メイリオ" panose="020B0604030504040204" pitchFamily="50" charset="-128"/>
                  <a:ea typeface="メイリオ" panose="020B0604030504040204" pitchFamily="50" charset="-128"/>
                </a:rPr>
                <a:t>）にも対応します。角度をフリーに調整することができますので、さまざまな現場に施工できます。</a:t>
              </a:r>
            </a:p>
          </p:txBody>
        </p:sp>
        <p:pic>
          <p:nvPicPr>
            <p:cNvPr id="23" name="図 22">
              <a:extLst>
                <a:ext uri="{FF2B5EF4-FFF2-40B4-BE49-F238E27FC236}">
                  <a16:creationId xmlns:a16="http://schemas.microsoft.com/office/drawing/2014/main" id="{EA62914E-5E5C-4AC7-AAA4-B9CA27DB3BF2}"/>
                </a:ext>
              </a:extLst>
            </p:cNvPr>
            <p:cNvPicPr>
              <a:picLocks noChangeAspect="1"/>
            </p:cNvPicPr>
            <p:nvPr/>
          </p:nvPicPr>
          <p:blipFill>
            <a:blip r:embed="rId11"/>
            <a:stretch>
              <a:fillRect/>
            </a:stretch>
          </p:blipFill>
          <p:spPr>
            <a:xfrm>
              <a:off x="8900021" y="4512682"/>
              <a:ext cx="1268683" cy="670055"/>
            </a:xfrm>
            <a:prstGeom prst="rect">
              <a:avLst/>
            </a:prstGeom>
          </p:spPr>
        </p:pic>
        <p:sp>
          <p:nvSpPr>
            <p:cNvPr id="57" name="テキスト ボックス 56">
              <a:extLst>
                <a:ext uri="{FF2B5EF4-FFF2-40B4-BE49-F238E27FC236}">
                  <a16:creationId xmlns:a16="http://schemas.microsoft.com/office/drawing/2014/main" id="{DD452459-B917-419C-B738-10D78F077030}"/>
                </a:ext>
              </a:extLst>
            </p:cNvPr>
            <p:cNvSpPr txBox="1"/>
            <p:nvPr/>
          </p:nvSpPr>
          <p:spPr>
            <a:xfrm>
              <a:off x="8791475" y="4370656"/>
              <a:ext cx="1520510" cy="201978"/>
            </a:xfrm>
            <a:prstGeom prst="rect">
              <a:avLst/>
            </a:prstGeom>
            <a:noFill/>
          </p:spPr>
          <p:txBody>
            <a:bodyPr wrap="square">
              <a:spAutoFit/>
            </a:bodyPr>
            <a:lstStyle/>
            <a:p>
              <a:pPr>
                <a:lnSpc>
                  <a:spcPts val="900"/>
                </a:lnSpc>
              </a:pPr>
              <a:r>
                <a:rPr lang="ja-JP" altLang="en-US" sz="600" b="1" dirty="0">
                  <a:solidFill>
                    <a:schemeClr val="bg1">
                      <a:lumMod val="50000"/>
                    </a:schemeClr>
                  </a:solidFill>
                  <a:latin typeface="メイリオ" panose="020B0604030504040204" pitchFamily="50" charset="-128"/>
                  <a:ea typeface="メイリオ" panose="020B0604030504040204" pitchFamily="50" charset="-128"/>
                </a:rPr>
                <a:t>自在コーナー継手</a:t>
              </a:r>
              <a:endParaRPr lang="ja-JP" altLang="en-US" sz="500" dirty="0">
                <a:solidFill>
                  <a:schemeClr val="bg1">
                    <a:lumMod val="50000"/>
                  </a:schemeClr>
                </a:solidFill>
                <a:latin typeface="メイリオ" panose="020B0604030504040204" pitchFamily="50" charset="-128"/>
                <a:ea typeface="メイリオ" panose="020B0604030504040204" pitchFamily="50" charset="-128"/>
              </a:endParaRPr>
            </a:p>
          </p:txBody>
        </p:sp>
        <p:sp>
          <p:nvSpPr>
            <p:cNvPr id="59" name="テキスト ボックス 58">
              <a:extLst>
                <a:ext uri="{FF2B5EF4-FFF2-40B4-BE49-F238E27FC236}">
                  <a16:creationId xmlns:a16="http://schemas.microsoft.com/office/drawing/2014/main" id="{A09CE45E-1F7B-4288-BCF7-EE0D2F57F81E}"/>
                </a:ext>
              </a:extLst>
            </p:cNvPr>
            <p:cNvSpPr txBox="1"/>
            <p:nvPr/>
          </p:nvSpPr>
          <p:spPr>
            <a:xfrm>
              <a:off x="8791475" y="5230421"/>
              <a:ext cx="1520510" cy="201978"/>
            </a:xfrm>
            <a:prstGeom prst="rect">
              <a:avLst/>
            </a:prstGeom>
            <a:noFill/>
          </p:spPr>
          <p:txBody>
            <a:bodyPr wrap="square">
              <a:spAutoFit/>
            </a:bodyPr>
            <a:lstStyle/>
            <a:p>
              <a:pPr>
                <a:lnSpc>
                  <a:spcPts val="900"/>
                </a:lnSpc>
              </a:pPr>
              <a:r>
                <a:rPr lang="ja-JP" altLang="en-US" sz="600" b="1" dirty="0">
                  <a:solidFill>
                    <a:schemeClr val="bg1">
                      <a:lumMod val="50000"/>
                    </a:schemeClr>
                  </a:solidFill>
                  <a:latin typeface="メイリオ" panose="020B0604030504040204" pitchFamily="50" charset="-128"/>
                  <a:ea typeface="メイリオ" panose="020B0604030504040204" pitchFamily="50" charset="-128"/>
                </a:rPr>
                <a:t>傾斜・コーナー角度対応表</a:t>
              </a:r>
              <a:endParaRPr lang="ja-JP" altLang="en-US" sz="500" dirty="0">
                <a:solidFill>
                  <a:schemeClr val="bg1">
                    <a:lumMod val="50000"/>
                  </a:schemeClr>
                </a:solidFill>
                <a:latin typeface="メイリオ" panose="020B0604030504040204" pitchFamily="50" charset="-128"/>
                <a:ea typeface="メイリオ" panose="020B0604030504040204" pitchFamily="50" charset="-128"/>
              </a:endParaRPr>
            </a:p>
          </p:txBody>
        </p:sp>
        <p:pic>
          <p:nvPicPr>
            <p:cNvPr id="24" name="図 23">
              <a:extLst>
                <a:ext uri="{FF2B5EF4-FFF2-40B4-BE49-F238E27FC236}">
                  <a16:creationId xmlns:a16="http://schemas.microsoft.com/office/drawing/2014/main" id="{4FD89AFF-615C-4D23-A3C3-7936875699A1}"/>
                </a:ext>
              </a:extLst>
            </p:cNvPr>
            <p:cNvPicPr>
              <a:picLocks noChangeAspect="1"/>
            </p:cNvPicPr>
            <p:nvPr/>
          </p:nvPicPr>
          <p:blipFill>
            <a:blip r:embed="rId12"/>
            <a:stretch>
              <a:fillRect/>
            </a:stretch>
          </p:blipFill>
          <p:spPr>
            <a:xfrm>
              <a:off x="8883665" y="5404268"/>
              <a:ext cx="1490269" cy="477055"/>
            </a:xfrm>
            <a:prstGeom prst="rect">
              <a:avLst/>
            </a:prstGeom>
          </p:spPr>
        </p:pic>
      </p:grpSp>
      <p:sp>
        <p:nvSpPr>
          <p:cNvPr id="58" name="object 29">
            <a:extLst>
              <a:ext uri="{FF2B5EF4-FFF2-40B4-BE49-F238E27FC236}">
                <a16:creationId xmlns:a16="http://schemas.microsoft.com/office/drawing/2014/main" id="{75891055-072B-47CC-B87F-1655B0B56543}"/>
              </a:ext>
            </a:extLst>
          </p:cNvPr>
          <p:cNvSpPr/>
          <p:nvPr/>
        </p:nvSpPr>
        <p:spPr>
          <a:xfrm flipV="1">
            <a:off x="5493253" y="6881738"/>
            <a:ext cx="4934438" cy="108848"/>
          </a:xfrm>
          <a:custGeom>
            <a:avLst/>
            <a:gdLst/>
            <a:ahLst/>
            <a:cxnLst/>
            <a:rect l="l" t="t" r="r" b="b"/>
            <a:pathLst>
              <a:path w="8280400">
                <a:moveTo>
                  <a:pt x="0" y="0"/>
                </a:moveTo>
                <a:lnTo>
                  <a:pt x="8280006" y="0"/>
                </a:lnTo>
              </a:path>
            </a:pathLst>
          </a:custGeom>
          <a:ln w="12700">
            <a:solidFill>
              <a:srgbClr val="818282"/>
            </a:solidFill>
            <a:prstDash val="dot"/>
          </a:ln>
        </p:spPr>
        <p:txBody>
          <a:bodyPr lIns="0" tIns="0" rIns="0" bIns="0"/>
          <a:lstStyle/>
          <a:p>
            <a:pPr eaLnBrk="1" fontAlgn="auto" hangingPunct="1">
              <a:spcBef>
                <a:spcPts val="0"/>
              </a:spcBef>
              <a:spcAft>
                <a:spcPts val="0"/>
              </a:spcAft>
              <a:defRPr/>
            </a:pPr>
            <a:endParaRPr>
              <a:latin typeface="+mn-ea"/>
              <a:ea typeface="+mn-ea"/>
            </a:endParaRPr>
          </a:p>
        </p:txBody>
      </p:sp>
      <p:pic>
        <p:nvPicPr>
          <p:cNvPr id="5" name="図 4" descr="ロゴ&#10;&#10;自動的に生成された説明">
            <a:extLst>
              <a:ext uri="{FF2B5EF4-FFF2-40B4-BE49-F238E27FC236}">
                <a16:creationId xmlns:a16="http://schemas.microsoft.com/office/drawing/2014/main" id="{E1A5E37B-7EEC-434A-8F41-35AF400E1290}"/>
              </a:ext>
            </a:extLst>
          </p:cNvPr>
          <p:cNvPicPr>
            <a:picLocks noChangeAspect="1"/>
          </p:cNvPicPr>
          <p:nvPr/>
        </p:nvPicPr>
        <p:blipFill>
          <a:blip r:embed="rId13"/>
          <a:stretch>
            <a:fillRect/>
          </a:stretch>
        </p:blipFill>
        <p:spPr>
          <a:xfrm>
            <a:off x="7907948" y="5971117"/>
            <a:ext cx="1767054" cy="657787"/>
          </a:xfrm>
          <a:prstGeom prst="rect">
            <a:avLst/>
          </a:prstGeom>
        </p:spPr>
      </p:pic>
      <p:sp>
        <p:nvSpPr>
          <p:cNvPr id="60" name="Text Box 1039">
            <a:extLst>
              <a:ext uri="{FF2B5EF4-FFF2-40B4-BE49-F238E27FC236}">
                <a16:creationId xmlns:a16="http://schemas.microsoft.com/office/drawing/2014/main" id="{FFEDFA6C-497E-40E5-BABC-F0875654CA2C}"/>
              </a:ext>
            </a:extLst>
          </p:cNvPr>
          <p:cNvSpPr txBox="1">
            <a:spLocks noChangeArrowheads="1"/>
          </p:cNvSpPr>
          <p:nvPr/>
        </p:nvSpPr>
        <p:spPr bwMode="auto">
          <a:xfrm>
            <a:off x="7956550" y="128588"/>
            <a:ext cx="1154113"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lgn="r" eaLnBrk="1" hangingPunct="1">
              <a:spcBef>
                <a:spcPct val="0"/>
              </a:spcBef>
              <a:buFontTx/>
              <a:buNone/>
            </a:pPr>
            <a:r>
              <a:rPr lang="ja-JP" altLang="en-US" sz="900" b="1">
                <a:solidFill>
                  <a:schemeClr val="bg1"/>
                </a:solidFill>
                <a:latin typeface="Yu Gothic" panose="020B0400000000000000" pitchFamily="34" charset="-128"/>
                <a:ea typeface="Yu Gothic" panose="020B0400000000000000" pitchFamily="34" charset="-128"/>
              </a:rPr>
              <a:t>□□□□□■■■■■</a:t>
            </a:r>
          </a:p>
        </p:txBody>
      </p:sp>
      <p:sp>
        <p:nvSpPr>
          <p:cNvPr id="61" name="Text Box 1039">
            <a:extLst>
              <a:ext uri="{FF2B5EF4-FFF2-40B4-BE49-F238E27FC236}">
                <a16:creationId xmlns:a16="http://schemas.microsoft.com/office/drawing/2014/main" id="{2699DC22-19AD-4849-89B1-37AACF5C8758}"/>
              </a:ext>
            </a:extLst>
          </p:cNvPr>
          <p:cNvSpPr txBox="1">
            <a:spLocks noChangeArrowheads="1"/>
          </p:cNvSpPr>
          <p:nvPr/>
        </p:nvSpPr>
        <p:spPr bwMode="auto">
          <a:xfrm>
            <a:off x="174625" y="100013"/>
            <a:ext cx="1411288"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pPr>
            <a:r>
              <a:rPr lang="ja-JP" altLang="en-US" sz="1100" b="1" dirty="0">
                <a:solidFill>
                  <a:schemeClr val="bg1"/>
                </a:solidFill>
                <a:latin typeface="Yu Gothic" panose="020B0400000000000000" pitchFamily="34" charset="-128"/>
                <a:ea typeface="Yu Gothic" panose="020B0400000000000000" pitchFamily="34" charset="-128"/>
              </a:rPr>
              <a:t>□□□□□■■■■■</a:t>
            </a:r>
          </a:p>
        </p:txBody>
      </p:sp>
    </p:spTree>
    <p:extLst>
      <p:ext uri="{BB962C8B-B14F-4D97-AF65-F5344CB8AC3E}">
        <p14:creationId xmlns:p14="http://schemas.microsoft.com/office/powerpoint/2010/main" val="2630406885"/>
      </p:ext>
    </p:extLst>
  </p:cSld>
  <p:clrMapOvr>
    <a:masterClrMapping/>
  </p:clrMapOvr>
</p:sld>
</file>

<file path=ppt/theme/theme1.xml><?xml version="1.0" encoding="utf-8"?>
<a:theme xmlns:a="http://schemas.openxmlformats.org/drawingml/2006/main" name="LIXILテーマ">
  <a:themeElements>
    <a:clrScheme name="ユーザー定義 1">
      <a:dk1>
        <a:srgbClr val="000000"/>
      </a:dk1>
      <a:lt1>
        <a:srgbClr val="FFFFFF"/>
      </a:lt1>
      <a:dk2>
        <a:srgbClr val="54585A"/>
      </a:dk2>
      <a:lt2>
        <a:srgbClr val="D1CDB5"/>
      </a:lt2>
      <a:accent1>
        <a:srgbClr val="E75400"/>
      </a:accent1>
      <a:accent2>
        <a:srgbClr val="0671B8"/>
      </a:accent2>
      <a:accent3>
        <a:srgbClr val="00AAAA"/>
      </a:accent3>
      <a:accent4>
        <a:srgbClr val="89BD28"/>
      </a:accent4>
      <a:accent5>
        <a:srgbClr val="A43F78"/>
      </a:accent5>
      <a:accent6>
        <a:srgbClr val="ADA29A"/>
      </a:accent6>
      <a:hlink>
        <a:srgbClr val="00376B"/>
      </a:hlink>
      <a:folHlink>
        <a:srgbClr val="6F2562"/>
      </a:folHlink>
    </a:clrScheme>
    <a:fontScheme name="LIXIL_New">
      <a:majorFont>
        <a:latin typeface="Segoe UI"/>
        <a:ea typeface="メイリオ"/>
        <a:cs typeface=""/>
      </a:majorFont>
      <a:minorFont>
        <a:latin typeface="Segoe UI"/>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kumimoji="1" dirty="0"/>
        </a:defPPr>
      </a:lstStyle>
      <a:style>
        <a:lnRef idx="1">
          <a:schemeClr val="accent1"/>
        </a:lnRef>
        <a:fillRef idx="3">
          <a:schemeClr val="accent1"/>
        </a:fillRef>
        <a:effectRef idx="2">
          <a:schemeClr val="accent1"/>
        </a:effectRef>
        <a:fontRef idx="minor">
          <a:schemeClr val="lt1"/>
        </a:fontRef>
      </a:style>
    </a:spDef>
    <a:lnDef>
      <a:spPr>
        <a:ln w="12700"/>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lIns="0" tIns="0" rIns="0" bIns="0" rtlCol="0">
        <a:spAutoFit/>
      </a:bodyPr>
      <a:lstStyle>
        <a:defPPr algn="l">
          <a:defRPr kumimoji="1" sz="1200">
            <a:latin typeface="Yu Gothic" panose="020B0400000000000000" pitchFamily="34" charset="-128"/>
            <a:ea typeface="Yu Gothic" panose="020B0400000000000000" pitchFamily="34" charset="-128"/>
          </a:defRPr>
        </a:defPPr>
      </a:lstStyle>
    </a:txDef>
  </a:objectDefaults>
  <a:extraClrSchemeLst/>
  <a:extLst>
    <a:ext uri="{05A4C25C-085E-4340-85A3-A5531E510DB2}">
      <thm15:themeFamily xmlns:thm15="http://schemas.microsoft.com/office/thememl/2012/main" name="LIXILテーマ" id="{158234D8-B713-DB41-B7F7-AEB5A592FF58}" vid="{A7AE04B5-FB75-454D-8A98-725AC1AA3799}"/>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LIXILテーマ</Template>
  <TotalTime>16218</TotalTime>
  <Words>446</Words>
  <Application>Microsoft Office PowerPoint</Application>
  <PresentationFormat>ユーザー設定</PresentationFormat>
  <Paragraphs>46</Paragraphs>
  <Slides>1</Slides>
  <Notes>1</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vt:i4>
      </vt:variant>
    </vt:vector>
  </HeadingPairs>
  <TitlesOfParts>
    <vt:vector size="8" baseType="lpstr">
      <vt:lpstr>メイリオ</vt:lpstr>
      <vt:lpstr>Yu Gothic</vt:lpstr>
      <vt:lpstr>Arial</vt:lpstr>
      <vt:lpstr>Calibri</vt:lpstr>
      <vt:lpstr>Segoe UI</vt:lpstr>
      <vt:lpstr>Times New Roman</vt:lpstr>
      <vt:lpstr>LIXILテーマ</vt:lpstr>
      <vt:lpstr>PowerPoint プレゼンテーション</vt:lpstr>
    </vt:vector>
  </TitlesOfParts>
  <Company>INAXトステムグループ</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INAXトステムグループ User</dc:creator>
  <cp:lastModifiedBy>川上 真由美(Mayumi Kawakami)</cp:lastModifiedBy>
  <cp:revision>680</cp:revision>
  <cp:lastPrinted>2023-02-01T02:36:54Z</cp:lastPrinted>
  <dcterms:created xsi:type="dcterms:W3CDTF">2010-09-29T12:55:25Z</dcterms:created>
  <dcterms:modified xsi:type="dcterms:W3CDTF">2024-09-03T09:25:19Z</dcterms:modified>
</cp:coreProperties>
</file>