
<file path=[Content_Types].xml><?xml version="1.0" encoding="utf-8"?>
<Types xmlns="http://schemas.openxmlformats.org/package/2006/content-types">
  <Default Extension="gif" ContentType="image/gif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68" r:id="rId4"/>
  </p:sldMasterIdLst>
  <p:notesMasterIdLst>
    <p:notesMasterId r:id="rId6"/>
  </p:notesMasterIdLst>
  <p:handoutMasterIdLst>
    <p:handoutMasterId r:id="rId7"/>
  </p:handoutMasterIdLst>
  <p:sldIdLst>
    <p:sldId id="310" r:id="rId5"/>
  </p:sldIdLst>
  <p:sldSz cx="10691813" cy="7559675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既定のセクション" id="{1C3777F5-3244-4603-991A-AFC0F9A008F5}">
          <p14:sldIdLst>
            <p14:sldId id="310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950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254" autoAdjust="0"/>
    <p:restoredTop sz="96190" autoAdjust="0"/>
  </p:normalViewPr>
  <p:slideViewPr>
    <p:cSldViewPr snapToGrid="0" showGuides="1">
      <p:cViewPr varScale="1">
        <p:scale>
          <a:sx n="91" d="100"/>
          <a:sy n="91" d="100"/>
        </p:scale>
        <p:origin x="786" y="9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400" d="100"/>
        <a:sy n="4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howGuides="1">
      <p:cViewPr varScale="1">
        <p:scale>
          <a:sx n="89" d="100"/>
          <a:sy n="89" d="100"/>
        </p:scale>
        <p:origin x="4496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1.xml"/><Relationship Id="rId10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>
            <a:extLst>
              <a:ext uri="{FF2B5EF4-FFF2-40B4-BE49-F238E27FC236}">
                <a16:creationId xmlns:a16="http://schemas.microsoft.com/office/drawing/2014/main" id="{B527FA63-4B13-B34D-93B9-14AABE0F8A9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5" name="Rectangle 3">
            <a:extLst>
              <a:ext uri="{FF2B5EF4-FFF2-40B4-BE49-F238E27FC236}">
                <a16:creationId xmlns:a16="http://schemas.microsoft.com/office/drawing/2014/main" id="{0E433488-13E7-984D-8394-9A9C8DB5A0B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6" name="Rectangle 4">
            <a:extLst>
              <a:ext uri="{FF2B5EF4-FFF2-40B4-BE49-F238E27FC236}">
                <a16:creationId xmlns:a16="http://schemas.microsoft.com/office/drawing/2014/main" id="{7DAC4611-FA7F-C24A-9866-C8A1DB41C949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8197" name="Rectangle 5">
            <a:extLst>
              <a:ext uri="{FF2B5EF4-FFF2-40B4-BE49-F238E27FC236}">
                <a16:creationId xmlns:a16="http://schemas.microsoft.com/office/drawing/2014/main" id="{380119EA-072F-F048-AEBD-BA4635BC360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99FB9110-0438-FF42-A562-5D64BC07EAC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>
            <a:extLst>
              <a:ext uri="{FF2B5EF4-FFF2-40B4-BE49-F238E27FC236}">
                <a16:creationId xmlns:a16="http://schemas.microsoft.com/office/drawing/2014/main" id="{DC5D5908-F075-8140-8207-8CB94DD9578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3" name="Rectangle 3">
            <a:extLst>
              <a:ext uri="{FF2B5EF4-FFF2-40B4-BE49-F238E27FC236}">
                <a16:creationId xmlns:a16="http://schemas.microsoft.com/office/drawing/2014/main" id="{565B388D-5063-7145-84EE-AF6DC03A6369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17142" y="0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>
            <a:lvl1pPr algn="r"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fld id="{8C9A6778-A3FA-C74E-9E18-9BCB36330D97}" type="datetime1">
              <a:rPr lang="en-US" altLang="ja-JP"/>
              <a:pPr>
                <a:defRPr/>
              </a:pPr>
              <a:t>4/9/2025</a:t>
            </a:fld>
            <a:endParaRPr lang="en-US" altLang="ja-JP"/>
          </a:p>
        </p:txBody>
      </p:sp>
      <p:sp>
        <p:nvSpPr>
          <p:cNvPr id="13316" name="Rectangle 4">
            <a:extLst>
              <a:ext uri="{FF2B5EF4-FFF2-40B4-BE49-F238E27FC236}">
                <a16:creationId xmlns:a16="http://schemas.microsoft.com/office/drawing/2014/main" id="{D129AAF4-F51F-094D-B476-A0606DFF606D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54063" y="741363"/>
            <a:ext cx="5227637" cy="36972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5365" name="Rectangle 5">
            <a:extLst>
              <a:ext uri="{FF2B5EF4-FFF2-40B4-BE49-F238E27FC236}">
                <a16:creationId xmlns:a16="http://schemas.microsoft.com/office/drawing/2014/main" id="{A51AEF80-23CE-5443-90A3-A33684C82575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8521" y="4686538"/>
            <a:ext cx="4938722" cy="4439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noProof="0"/>
              <a:t>マスタ</a:t>
            </a:r>
            <a:r>
              <a:rPr lang="en-US" altLang="ja-JP" noProof="0"/>
              <a:t> </a:t>
            </a:r>
            <a:r>
              <a:rPr lang="ja-JP" altLang="en-US" noProof="0"/>
              <a:t>テキストの書式設定</a:t>
            </a:r>
            <a:endParaRPr lang="en-US" altLang="ja-JP" noProof="0"/>
          </a:p>
          <a:p>
            <a:pPr lvl="1"/>
            <a:r>
              <a:rPr lang="ja-JP" altLang="en-US" noProof="0"/>
              <a:t>第</a:t>
            </a:r>
            <a:r>
              <a:rPr lang="en-US" altLang="ja-JP" noProof="0"/>
              <a:t> 2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2"/>
            <a:r>
              <a:rPr lang="ja-JP" altLang="en-US" noProof="0"/>
              <a:t>第</a:t>
            </a:r>
            <a:r>
              <a:rPr lang="en-US" altLang="ja-JP" noProof="0"/>
              <a:t> 3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3"/>
            <a:r>
              <a:rPr lang="ja-JP" altLang="en-US" noProof="0"/>
              <a:t>第</a:t>
            </a:r>
            <a:r>
              <a:rPr lang="en-US" altLang="ja-JP" noProof="0"/>
              <a:t> 4 </a:t>
            </a:r>
            <a:r>
              <a:rPr lang="ja-JP" altLang="en-US" noProof="0"/>
              <a:t>レベル</a:t>
            </a:r>
            <a:endParaRPr lang="en-US" altLang="ja-JP" noProof="0"/>
          </a:p>
          <a:p>
            <a:pPr lvl="4"/>
            <a:r>
              <a:rPr lang="ja-JP" altLang="en-US" noProof="0"/>
              <a:t>第</a:t>
            </a:r>
            <a:r>
              <a:rPr lang="en-US" altLang="ja-JP" noProof="0"/>
              <a:t> 5 </a:t>
            </a:r>
            <a:r>
              <a:rPr lang="ja-JP" altLang="en-US" noProof="0"/>
              <a:t>レベル</a:t>
            </a:r>
          </a:p>
        </p:txBody>
      </p:sp>
      <p:sp>
        <p:nvSpPr>
          <p:cNvPr id="15366" name="Rectangle 6">
            <a:extLst>
              <a:ext uri="{FF2B5EF4-FFF2-40B4-BE49-F238E27FC236}">
                <a16:creationId xmlns:a16="http://schemas.microsoft.com/office/drawing/2014/main" id="{F46E546D-1915-FA41-BC33-F77A70B5F64E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eaLnBrk="1" hangingPunct="1">
              <a:lnSpc>
                <a:spcPct val="100000"/>
              </a:lnSpc>
              <a:defRPr sz="1200">
                <a:solidFill>
                  <a:schemeClr val="tx1"/>
                </a:solidFill>
                <a:latin typeface="Times New Roman" pitchFamily="84" charset="0"/>
                <a:ea typeface="ＭＳ Ｐゴシック" pitchFamily="84" charset="-128"/>
              </a:defRPr>
            </a:lvl1pPr>
          </a:lstStyle>
          <a:p>
            <a:pPr>
              <a:defRPr/>
            </a:pPr>
            <a:endParaRPr lang="en-US" altLang="ja-JP"/>
          </a:p>
        </p:txBody>
      </p:sp>
      <p:sp>
        <p:nvSpPr>
          <p:cNvPr id="15367" name="Rectangle 7">
            <a:extLst>
              <a:ext uri="{FF2B5EF4-FFF2-40B4-BE49-F238E27FC236}">
                <a16:creationId xmlns:a16="http://schemas.microsoft.com/office/drawing/2014/main" id="{3E2F109F-F240-4743-B681-E0AAF356F1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17142" y="9373076"/>
            <a:ext cx="2918621" cy="49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0644" tIns="45322" rIns="90644" bIns="45322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fld id="{C6D617CA-1017-2047-8EF2-B3F641E5A6B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ＭＳ Ｐゴシック" pitchFamily="114" charset="-128"/>
      </a:defRPr>
    </a:lvl1pPr>
    <a:lvl2pPr marL="495300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2pPr>
    <a:lvl3pPr marL="99218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3pPr>
    <a:lvl4pPr marL="1490663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4pPr>
    <a:lvl5pPr marL="1989138" algn="l" defTabSz="495300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Calibri" pitchFamily="84" charset="0"/>
        <a:ea typeface="ＭＳ Ｐゴシック" pitchFamily="84" charset="-128"/>
        <a:cs typeface="+mn-cs"/>
      </a:defRPr>
    </a:lvl5pPr>
    <a:lvl6pPr marL="2488622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6pPr>
    <a:lvl7pPr marL="2986349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7pPr>
    <a:lvl8pPr marL="3484073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8pPr>
    <a:lvl9pPr marL="3981798" algn="l" defTabSz="995450" rtl="0" eaLnBrk="1" latinLnBrk="0" hangingPunct="1">
      <a:defRPr kumimoji="1" sz="1306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8C8C9A6-88F3-AC23-FE7D-112BB7960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>
            <a:extLst>
              <a:ext uri="{FF2B5EF4-FFF2-40B4-BE49-F238E27FC236}">
                <a16:creationId xmlns:a16="http://schemas.microsoft.com/office/drawing/2014/main" id="{6F2FBF96-6E6D-1C1E-9BD3-1DFAF5891BF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8" name="Rectangle 3">
            <a:extLst>
              <a:ext uri="{FF2B5EF4-FFF2-40B4-BE49-F238E27FC236}">
                <a16:creationId xmlns:a16="http://schemas.microsoft.com/office/drawing/2014/main" id="{8D831C97-B45F-6390-DDBB-470B3AB314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ln/>
        </p:spPr>
        <p:txBody>
          <a:bodyPr/>
          <a:lstStyle/>
          <a:p>
            <a:pPr defTabSz="491697" eaLnBrk="1" hangingPunct="1">
              <a:defRPr/>
            </a:pPr>
            <a:endParaRPr lang="ja-JP" altLang="en-US" dirty="0">
              <a:latin typeface="Calibri" panose="020F0502020204030204" pitchFamily="34" charset="0"/>
              <a:ea typeface="ＭＳ Ｐゴシック" panose="020B060007020508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060428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-3:EXSI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図 2">
            <a:extLst>
              <a:ext uri="{FF2B5EF4-FFF2-40B4-BE49-F238E27FC236}">
                <a16:creationId xmlns:a16="http://schemas.microsoft.com/office/drawing/2014/main" id="{04EA6704-86EF-E54D-BEB2-BD32BD3802E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Line 288">
            <a:extLst>
              <a:ext uri="{FF2B5EF4-FFF2-40B4-BE49-F238E27FC236}">
                <a16:creationId xmlns:a16="http://schemas.microsoft.com/office/drawing/2014/main" id="{12FCDB43-EEFD-4444-AEE2-736D21FBE2FE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4E2CD2F-9B90-404C-BB32-DE58955605AF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1" name="図 70">
            <a:extLst>
              <a:ext uri="{FF2B5EF4-FFF2-40B4-BE49-F238E27FC236}">
                <a16:creationId xmlns:a16="http://schemas.microsoft.com/office/drawing/2014/main" id="{2056DFBE-4E35-FC42-A056-133AD871A7E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図 11">
            <a:extLst>
              <a:ext uri="{FF2B5EF4-FFF2-40B4-BE49-F238E27FC236}">
                <a16:creationId xmlns:a16="http://schemas.microsoft.com/office/drawing/2014/main" id="{4797D0CA-9200-994B-86E1-562A84C39B2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80406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-1:LIXI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図 28">
            <a:extLst>
              <a:ext uri="{FF2B5EF4-FFF2-40B4-BE49-F238E27FC236}">
                <a16:creationId xmlns:a16="http://schemas.microsoft.com/office/drawing/2014/main" id="{0BEF197A-7849-B142-A95B-DC1C1266894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6918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Line 288">
            <a:extLst>
              <a:ext uri="{FF2B5EF4-FFF2-40B4-BE49-F238E27FC236}">
                <a16:creationId xmlns:a16="http://schemas.microsoft.com/office/drawing/2014/main" id="{0BC21D27-3C6F-D340-8BBB-E8690000D055}"/>
              </a:ext>
            </a:extLst>
          </p:cNvPr>
          <p:cNvSpPr>
            <a:spLocks noChangeShapeType="1"/>
          </p:cNvSpPr>
          <p:nvPr userDrawn="1"/>
        </p:nvSpPr>
        <p:spPr bwMode="auto">
          <a:xfrm>
            <a:off x="0" y="7145675"/>
            <a:ext cx="10691813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ja-JP" altLang="en-US" sz="1175"/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5C66788-D7E4-9E44-90E6-B1AD47FD27C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5346700" y="7203495"/>
            <a:ext cx="3798888" cy="307975"/>
          </a:xfrm>
          <a:prstGeom prst="rect">
            <a:avLst/>
          </a:prstGeom>
          <a:noFill/>
          <a:ln>
            <a:noFill/>
          </a:ln>
        </p:spPr>
        <p:txBody>
          <a:bodyPr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記載の商品写真は印刷のため実際の色とは多少の差があります。現物またはサンプルなどにてご確認ください。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表示価格は、商品代のみのメーカー希望小売価格で、消費税、取付費・工事費など別途ご負担をお願いいたします。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掲載内容及び写真・図版の無断転載はかたくお断りします。（許可なく転載・流用した場合、損害賠償が発生します。）</a:t>
            </a:r>
          </a:p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en-US" altLang="ja-JP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※</a:t>
            </a:r>
            <a:r>
              <a:rPr lang="ja-JP" altLang="en-US" sz="50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仕様・価格は予告なく変更する場合がありますので、ご了承ください。</a:t>
            </a:r>
          </a:p>
        </p:txBody>
      </p:sp>
      <p:pic>
        <p:nvPicPr>
          <p:cNvPr id="10" name="図 70">
            <a:extLst>
              <a:ext uri="{FF2B5EF4-FFF2-40B4-BE49-F238E27FC236}">
                <a16:creationId xmlns:a16="http://schemas.microsoft.com/office/drawing/2014/main" id="{169AAB34-F82F-7A45-BBB9-B249E553EB2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58300" y="7275060"/>
            <a:ext cx="1260475" cy="15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図 12">
            <a:extLst>
              <a:ext uri="{FF2B5EF4-FFF2-40B4-BE49-F238E27FC236}">
                <a16:creationId xmlns:a16="http://schemas.microsoft.com/office/drawing/2014/main" id="{4A5ADDE7-A8CA-3F43-B42D-3BB5B6F76D33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75419" y="7208385"/>
            <a:ext cx="1079500" cy="29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06468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7914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3" r:id="rId1"/>
    <p:sldLayoutId id="2147483781" r:id="rId2"/>
  </p:sldLayoutIdLst>
  <p:hf sldNum="0" hdr="0" ftr="0" dt="0"/>
  <p:txStyles>
    <p:titleStyle>
      <a:lvl1pPr algn="l" defTabSz="493456" rtl="0" eaLnBrk="1" latinLnBrk="0" hangingPunct="1">
        <a:spcBef>
          <a:spcPct val="0"/>
        </a:spcBef>
        <a:buNone/>
        <a:defRPr kumimoji="1" sz="2159" b="1" kern="1200" cap="all">
          <a:solidFill>
            <a:schemeClr val="tx2"/>
          </a:solidFill>
          <a:latin typeface="+mj-lt"/>
          <a:ea typeface="メイリオ"/>
          <a:cs typeface="メイリオ"/>
        </a:defRPr>
      </a:lvl1pPr>
    </p:titleStyle>
    <p:bodyStyle>
      <a:lvl1pPr marL="0" indent="-163190" algn="l" defTabSz="493456" rtl="0" eaLnBrk="1" latinLnBrk="0" hangingPunct="1">
        <a:spcBef>
          <a:spcPts val="378"/>
        </a:spcBef>
        <a:buSzPct val="100000"/>
        <a:buFontTx/>
        <a:buBlip>
          <a:blip r:embed="rId4"/>
        </a:buBlip>
        <a:defRPr kumimoji="1" sz="1943" b="1" kern="1200">
          <a:solidFill>
            <a:schemeClr val="tx1"/>
          </a:solidFill>
          <a:latin typeface="+mn-lt"/>
          <a:ea typeface="+mn-ea"/>
          <a:cs typeface="メイリオ"/>
        </a:defRPr>
      </a:lvl1pPr>
      <a:lvl2pPr marL="191900" indent="0" algn="l" defTabSz="493456" rtl="0" eaLnBrk="1" latinLnBrk="0" hangingPunct="1">
        <a:spcBef>
          <a:spcPts val="351"/>
        </a:spcBef>
        <a:buFontTx/>
        <a:buNone/>
        <a:defRPr kumimoji="1" sz="1943" kern="1200">
          <a:solidFill>
            <a:schemeClr val="tx1"/>
          </a:solidFill>
          <a:latin typeface="+mn-lt"/>
          <a:ea typeface="+mn-ea"/>
          <a:cs typeface="メイリオ"/>
        </a:defRPr>
      </a:lvl2pPr>
      <a:lvl3pPr marL="191900" indent="0" algn="l" defTabSz="493456" rtl="0" eaLnBrk="1" latinLnBrk="0" hangingPunct="1">
        <a:spcBef>
          <a:spcPts val="324"/>
        </a:spcBef>
        <a:buFontTx/>
        <a:buNone/>
        <a:defRPr kumimoji="1" sz="1295" kern="1200">
          <a:solidFill>
            <a:schemeClr val="tx1"/>
          </a:solidFill>
          <a:latin typeface="+mn-ea"/>
          <a:ea typeface="+mn-ea"/>
          <a:cs typeface="メイリオ"/>
        </a:defRPr>
      </a:lvl3pPr>
      <a:lvl4pPr marL="678502" indent="-94237" algn="l" defTabSz="493456" rtl="0" eaLnBrk="1" latinLnBrk="0" hangingPunct="1">
        <a:spcBef>
          <a:spcPts val="297"/>
        </a:spcBef>
        <a:buFontTx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4pPr>
      <a:lvl5pPr marL="1554044" marR="0" indent="-20218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メイリオ"/>
        </a:defRPr>
      </a:lvl5pPr>
      <a:lvl6pPr marL="2714008" marR="0" indent="-29299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6pPr>
      <a:lvl7pPr marL="3776309" marR="0" indent="0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None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7pPr>
      <a:lvl8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8pPr>
      <a:lvl9pPr marL="4304033" marR="0" indent="-527724" algn="l" defTabSz="493456" rtl="0" eaLnBrk="1" fontAlgn="auto" latinLnBrk="0" hangingPunct="1">
        <a:lnSpc>
          <a:spcPct val="100000"/>
        </a:lnSpc>
        <a:spcBef>
          <a:spcPts val="297"/>
        </a:spcBef>
        <a:spcAft>
          <a:spcPts val="0"/>
        </a:spcAft>
        <a:buClrTx/>
        <a:buSzTx/>
        <a:buFont typeface="Arial"/>
        <a:buChar char="•"/>
        <a:tabLst/>
        <a:defRPr kumimoji="1" sz="1187" kern="1200">
          <a:solidFill>
            <a:schemeClr val="tx1"/>
          </a:solidFill>
          <a:latin typeface="+mn-ea"/>
          <a:ea typeface="+mn-ea"/>
          <a:cs typeface="+mn-cs"/>
        </a:defRPr>
      </a:lvl9pPr>
    </p:bodyStyle>
    <p:otherStyle>
      <a:defPPr>
        <a:defRPr lang="ja-JP"/>
      </a:defPPr>
      <a:lvl1pPr marL="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1pPr>
      <a:lvl2pPr marL="49345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2pPr>
      <a:lvl3pPr marL="98691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3pPr>
      <a:lvl4pPr marL="148036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4pPr>
      <a:lvl5pPr marL="1973824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5pPr>
      <a:lvl6pPr marL="2467280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6pPr>
      <a:lvl7pPr marL="2960736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7pPr>
      <a:lvl8pPr marL="3454192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8pPr>
      <a:lvl9pPr marL="3947648" algn="l" defTabSz="493456" rtl="0" eaLnBrk="1" latinLnBrk="0" hangingPunct="1">
        <a:defRPr kumimoji="1" sz="19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0" Type="http://schemas.openxmlformats.org/officeDocument/2006/relationships/image" Target="../media/image13.png"/><Relationship Id="rId4" Type="http://schemas.openxmlformats.org/officeDocument/2006/relationships/image" Target="../media/image7.jp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59DEFF-B4F6-F710-D2A2-DF2C9C3556F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4698479C-73AA-025F-9038-52C9ED14D14C}"/>
              </a:ext>
            </a:extLst>
          </p:cNvPr>
          <p:cNvSpPr txBox="1"/>
          <p:nvPr/>
        </p:nvSpPr>
        <p:spPr>
          <a:xfrm>
            <a:off x="133843" y="3458130"/>
            <a:ext cx="5052461" cy="60529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ja-JP" altLang="en-US" sz="1600" spc="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どこから眺めても美しい家具のように、</a:t>
            </a:r>
            <a:endParaRPr lang="en-US" altLang="ja-JP" sz="1600" spc="100" dirty="0">
              <a:solidFill>
                <a:schemeClr val="bg1">
                  <a:lumMod val="50000"/>
                </a:schemeClr>
              </a:solidFill>
              <a:latin typeface="+mj-ea"/>
              <a:ea typeface="+mj-ea"/>
            </a:endParaRPr>
          </a:p>
          <a:p>
            <a:pPr>
              <a:lnSpc>
                <a:spcPts val="2000"/>
              </a:lnSpc>
            </a:pPr>
            <a:r>
              <a:rPr lang="ja-JP" altLang="en-US" sz="1600" spc="1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                  細部にまで</a:t>
            </a:r>
            <a:r>
              <a:rPr lang="ja-JP" altLang="en-US" sz="1600" dirty="0">
                <a:solidFill>
                  <a:schemeClr val="bg1">
                    <a:lumMod val="50000"/>
                  </a:schemeClr>
                </a:solidFill>
                <a:latin typeface="+mj-ea"/>
                <a:ea typeface="+mj-ea"/>
              </a:rPr>
              <a:t>こだわって仕上げました。  </a:t>
            </a:r>
          </a:p>
        </p:txBody>
      </p:sp>
      <p:sp>
        <p:nvSpPr>
          <p:cNvPr id="15367" name="Text Box 1039">
            <a:extLst>
              <a:ext uri="{FF2B5EF4-FFF2-40B4-BE49-F238E27FC236}">
                <a16:creationId xmlns:a16="http://schemas.microsoft.com/office/drawing/2014/main" id="{A4F9BCFD-4C6F-91BD-4FE0-5F866F4FE0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983" y="335280"/>
            <a:ext cx="1891543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機能門柱</a:t>
            </a:r>
            <a:r>
              <a:rPr lang="en-US" altLang="ja-JP" sz="28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FF</a:t>
            </a:r>
            <a:endParaRPr lang="ja-JP" altLang="en-US" sz="2800" b="1" dirty="0">
              <a:solidFill>
                <a:schemeClr val="bg1"/>
              </a:solidFill>
              <a:latin typeface="Yu Gothic" panose="020B0400000000000000" pitchFamily="34" charset="-128"/>
              <a:ea typeface="Yu Gothic" panose="020B0400000000000000" pitchFamily="34" charset="-128"/>
            </a:endParaRPr>
          </a:p>
        </p:txBody>
      </p:sp>
      <p:pic>
        <p:nvPicPr>
          <p:cNvPr id="14" name="図 4">
            <a:extLst>
              <a:ext uri="{FF2B5EF4-FFF2-40B4-BE49-F238E27FC236}">
                <a16:creationId xmlns:a16="http://schemas.microsoft.com/office/drawing/2014/main" id="{2027D7AC-A55F-EFED-293D-7E2D25802A8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9594" y="454681"/>
            <a:ext cx="480214" cy="231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" name="Rectangle 9">
            <a:extLst>
              <a:ext uri="{FF2B5EF4-FFF2-40B4-BE49-F238E27FC236}">
                <a16:creationId xmlns:a16="http://schemas.microsoft.com/office/drawing/2014/main" id="{00529270-C632-66BA-EBB8-116BE6D492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009" y="7245472"/>
            <a:ext cx="2703410" cy="276999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2024 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機能門柱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FF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SPD_ext_24_016</a:t>
            </a:r>
          </a:p>
          <a:p>
            <a:pPr>
              <a:spcBef>
                <a:spcPct val="0"/>
              </a:spcBef>
              <a:buNone/>
              <a:defRPr/>
            </a:pP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2024.2.21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発行（</a:t>
            </a:r>
            <a:r>
              <a:rPr lang="en-US" altLang="ja-JP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2025.05</a:t>
            </a:r>
            <a:r>
              <a:rPr lang="ja-JP" altLang="en-US" sz="600" dirty="0">
                <a:solidFill>
                  <a:schemeClr val="tx2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改訂）</a:t>
            </a:r>
          </a:p>
        </p:txBody>
      </p:sp>
      <p:sp>
        <p:nvSpPr>
          <p:cNvPr id="80" name="Text Box 1039">
            <a:extLst>
              <a:ext uri="{FF2B5EF4-FFF2-40B4-BE49-F238E27FC236}">
                <a16:creationId xmlns:a16="http://schemas.microsoft.com/office/drawing/2014/main" id="{F93E1523-4177-F2B5-36E5-634360DE61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501650"/>
            <a:ext cx="71814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4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機能門柱</a:t>
            </a:r>
          </a:p>
        </p:txBody>
      </p:sp>
      <p:sp>
        <p:nvSpPr>
          <p:cNvPr id="4" name="object 27">
            <a:extLst>
              <a:ext uri="{FF2B5EF4-FFF2-40B4-BE49-F238E27FC236}">
                <a16:creationId xmlns:a16="http://schemas.microsoft.com/office/drawing/2014/main" id="{04AB41DB-3A0C-349C-825B-A764A72C47D7}"/>
              </a:ext>
            </a:extLst>
          </p:cNvPr>
          <p:cNvSpPr txBox="1"/>
          <p:nvPr/>
        </p:nvSpPr>
        <p:spPr>
          <a:xfrm>
            <a:off x="5387734" y="988241"/>
            <a:ext cx="2395608" cy="36933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12700">
              <a:defRPr/>
            </a:pPr>
            <a:r>
              <a:rPr lang="en-US" altLang="ja-JP" sz="3600" baseline="-2923" dirty="0">
                <a:solidFill>
                  <a:srgbClr val="818282"/>
                </a:solidFill>
                <a:latin typeface="+mj-ea"/>
                <a:ea typeface="+mj-ea"/>
                <a:cs typeface="BIZ UDP明朝 Medium"/>
              </a:rPr>
              <a:t>01</a:t>
            </a:r>
            <a:r>
              <a:rPr lang="ja-JP" altLang="en-US" sz="16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 美の追求を細部にも</a:t>
            </a:r>
            <a:endParaRPr lang="ja-JP" sz="1600" dirty="0"/>
          </a:p>
        </p:txBody>
      </p:sp>
      <p:sp>
        <p:nvSpPr>
          <p:cNvPr id="10" name="object 29">
            <a:extLst>
              <a:ext uri="{FF2B5EF4-FFF2-40B4-BE49-F238E27FC236}">
                <a16:creationId xmlns:a16="http://schemas.microsoft.com/office/drawing/2014/main" id="{D9BDDE5A-010F-BA6C-B482-EB304D206738}"/>
              </a:ext>
            </a:extLst>
          </p:cNvPr>
          <p:cNvSpPr/>
          <p:nvPr/>
        </p:nvSpPr>
        <p:spPr>
          <a:xfrm>
            <a:off x="5421555" y="1326483"/>
            <a:ext cx="4278049" cy="81969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ea"/>
              <a:ea typeface="+mn-ea"/>
            </a:endParaRPr>
          </a:p>
        </p:txBody>
      </p:sp>
      <p:sp>
        <p:nvSpPr>
          <p:cNvPr id="11" name="object 27">
            <a:extLst>
              <a:ext uri="{FF2B5EF4-FFF2-40B4-BE49-F238E27FC236}">
                <a16:creationId xmlns:a16="http://schemas.microsoft.com/office/drawing/2014/main" id="{C36D66EA-1A0B-9DC5-D58F-AEA6079B6290}"/>
              </a:ext>
            </a:extLst>
          </p:cNvPr>
          <p:cNvSpPr txBox="1"/>
          <p:nvPr/>
        </p:nvSpPr>
        <p:spPr>
          <a:xfrm>
            <a:off x="5383811" y="2225309"/>
            <a:ext cx="2585047" cy="36933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12700">
              <a:defRPr/>
            </a:pPr>
            <a:r>
              <a:rPr lang="en-US" altLang="ja-JP" sz="3600" baseline="-2923" dirty="0">
                <a:solidFill>
                  <a:srgbClr val="818282"/>
                </a:solidFill>
                <a:latin typeface="+mj-ea"/>
                <a:ea typeface="+mj-ea"/>
                <a:cs typeface="BIZ UDP明朝 Medium"/>
              </a:rPr>
              <a:t>02</a:t>
            </a:r>
            <a:r>
              <a:rPr lang="ja-JP" altLang="en-US" sz="16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 自在なカラー選択</a:t>
            </a:r>
            <a:endParaRPr lang="ja-JP" sz="1600" dirty="0"/>
          </a:p>
        </p:txBody>
      </p:sp>
      <p:sp>
        <p:nvSpPr>
          <p:cNvPr id="15" name="object 27">
            <a:extLst>
              <a:ext uri="{FF2B5EF4-FFF2-40B4-BE49-F238E27FC236}">
                <a16:creationId xmlns:a16="http://schemas.microsoft.com/office/drawing/2014/main" id="{89CACCD8-1690-AF73-55CF-10773B1102B7}"/>
              </a:ext>
            </a:extLst>
          </p:cNvPr>
          <p:cNvSpPr txBox="1"/>
          <p:nvPr/>
        </p:nvSpPr>
        <p:spPr>
          <a:xfrm>
            <a:off x="5417452" y="3640862"/>
            <a:ext cx="2493949" cy="369332"/>
          </a:xfrm>
          <a:prstGeom prst="rect">
            <a:avLst/>
          </a:prstGeom>
        </p:spPr>
        <p:txBody>
          <a:bodyPr wrap="square" lIns="0" tIns="0" rIns="0" bIns="0" anchor="t">
            <a:spAutoFit/>
          </a:bodyPr>
          <a:lstStyle/>
          <a:p>
            <a:pPr marL="12700">
              <a:defRPr/>
            </a:pPr>
            <a:r>
              <a:rPr lang="en-US" altLang="ja-JP" sz="3600" baseline="-2923" dirty="0">
                <a:solidFill>
                  <a:srgbClr val="818282"/>
                </a:solidFill>
                <a:latin typeface="+mj-ea"/>
                <a:ea typeface="+mj-ea"/>
                <a:cs typeface="BIZ UDP明朝 Medium"/>
              </a:rPr>
              <a:t>03</a:t>
            </a:r>
            <a:r>
              <a:rPr lang="ja-JP" altLang="en-US" sz="1600" dirty="0">
                <a:solidFill>
                  <a:srgbClr val="6C6C6C"/>
                </a:solidFill>
                <a:latin typeface="+mj-ea"/>
                <a:ea typeface="+mj-ea"/>
                <a:cs typeface="BIZ UDP明朝 Medium"/>
              </a:rPr>
              <a:t> 省施工</a:t>
            </a:r>
            <a:endParaRPr lang="ja-JP" sz="1600" dirty="0"/>
          </a:p>
        </p:txBody>
      </p:sp>
      <p:sp>
        <p:nvSpPr>
          <p:cNvPr id="9" name="テキスト ボックス 8">
            <a:extLst>
              <a:ext uri="{FF2B5EF4-FFF2-40B4-BE49-F238E27FC236}">
                <a16:creationId xmlns:a16="http://schemas.microsoft.com/office/drawing/2014/main" id="{7CFED176-8A94-4F0E-A5F4-FFB1510AAFA0}"/>
              </a:ext>
            </a:extLst>
          </p:cNvPr>
          <p:cNvSpPr txBox="1"/>
          <p:nvPr/>
        </p:nvSpPr>
        <p:spPr>
          <a:xfrm>
            <a:off x="5421554" y="1394599"/>
            <a:ext cx="3118146" cy="42319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ts val="1100"/>
              </a:lnSpc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フレーム仕様だからこその軽やかな印象を意識。フレーム角の納まりをシャープに仕上げる、部材構成のコーディネートバランスを追求する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―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など、細部にまでこまやかな計算を加えています。</a:t>
            </a:r>
          </a:p>
        </p:txBody>
      </p:sp>
      <p:sp>
        <p:nvSpPr>
          <p:cNvPr id="69" name="テキスト ボックス 68">
            <a:extLst>
              <a:ext uri="{FF2B5EF4-FFF2-40B4-BE49-F238E27FC236}">
                <a16:creationId xmlns:a16="http://schemas.microsoft.com/office/drawing/2014/main" id="{3DE3856E-6FAD-70F6-B9A5-5C3CC0E57514}"/>
              </a:ext>
            </a:extLst>
          </p:cNvPr>
          <p:cNvSpPr txBox="1"/>
          <p:nvPr/>
        </p:nvSpPr>
        <p:spPr>
          <a:xfrm>
            <a:off x="5399807" y="2630535"/>
            <a:ext cx="3139893" cy="56425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ts val="1100"/>
              </a:lnSpc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人気の木調から定番のモノトーンまで、基本の３部材はエレメントごとにカラーを選択できます。木調のトータルコーディネートから、異なるカラーをアクセント遣いにする組み合わせまで、幅広い配色の表現が可能です。</a:t>
            </a:r>
          </a:p>
        </p:txBody>
      </p:sp>
      <p:sp>
        <p:nvSpPr>
          <p:cNvPr id="8" name="object 29">
            <a:extLst>
              <a:ext uri="{FF2B5EF4-FFF2-40B4-BE49-F238E27FC236}">
                <a16:creationId xmlns:a16="http://schemas.microsoft.com/office/drawing/2014/main" id="{F444AE9E-577E-8F90-DB35-4C7C452C053B}"/>
              </a:ext>
            </a:extLst>
          </p:cNvPr>
          <p:cNvSpPr/>
          <p:nvPr/>
        </p:nvSpPr>
        <p:spPr>
          <a:xfrm>
            <a:off x="133844" y="3999058"/>
            <a:ext cx="4995736" cy="45719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ea"/>
              <a:ea typeface="+mn-ea"/>
            </a:endParaRPr>
          </a:p>
        </p:txBody>
      </p:sp>
      <p:sp>
        <p:nvSpPr>
          <p:cNvPr id="100" name="テキスト ボックス 99">
            <a:extLst>
              <a:ext uri="{FF2B5EF4-FFF2-40B4-BE49-F238E27FC236}">
                <a16:creationId xmlns:a16="http://schemas.microsoft.com/office/drawing/2014/main" id="{48E46530-32C1-8019-5E16-417D3F88EB00}"/>
              </a:ext>
            </a:extLst>
          </p:cNvPr>
          <p:cNvSpPr txBox="1"/>
          <p:nvPr/>
        </p:nvSpPr>
        <p:spPr>
          <a:xfrm>
            <a:off x="5466133" y="4028356"/>
            <a:ext cx="1455922" cy="84638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ts val="1100"/>
              </a:lnSpc>
            </a:pP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フレームセットは「工場組み」出荷。基本構成は、フレームセット・センターブロック・ボックスセットの</a:t>
            </a:r>
            <a:r>
              <a:rPr lang="en-US" altLang="ja-JP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3</a:t>
            </a:r>
            <a:r>
              <a:rPr lang="ja-JP" altLang="en-US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梱包です。各部材を はめ込んで組み立てられる、省施工設計。</a:t>
            </a:r>
          </a:p>
        </p:txBody>
      </p:sp>
      <p:sp>
        <p:nvSpPr>
          <p:cNvPr id="101" name="object 29">
            <a:extLst>
              <a:ext uri="{FF2B5EF4-FFF2-40B4-BE49-F238E27FC236}">
                <a16:creationId xmlns:a16="http://schemas.microsoft.com/office/drawing/2014/main" id="{64937371-B2F2-28B9-318A-145A93BBF58D}"/>
              </a:ext>
            </a:extLst>
          </p:cNvPr>
          <p:cNvSpPr/>
          <p:nvPr/>
        </p:nvSpPr>
        <p:spPr>
          <a:xfrm flipV="1">
            <a:off x="5417452" y="3824726"/>
            <a:ext cx="4583680" cy="141283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ea"/>
              <a:ea typeface="+mn-ea"/>
            </a:endParaRPr>
          </a:p>
        </p:txBody>
      </p:sp>
      <p:sp>
        <p:nvSpPr>
          <p:cNvPr id="103" name="object 29">
            <a:extLst>
              <a:ext uri="{FF2B5EF4-FFF2-40B4-BE49-F238E27FC236}">
                <a16:creationId xmlns:a16="http://schemas.microsoft.com/office/drawing/2014/main" id="{C2ED3085-AE3A-EB01-8326-B4B41C6A7F30}"/>
              </a:ext>
            </a:extLst>
          </p:cNvPr>
          <p:cNvSpPr/>
          <p:nvPr/>
        </p:nvSpPr>
        <p:spPr>
          <a:xfrm>
            <a:off x="10750671" y="1219114"/>
            <a:ext cx="2386106" cy="45719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ea"/>
              <a:ea typeface="+mn-ea"/>
            </a:endParaRPr>
          </a:p>
        </p:txBody>
      </p:sp>
      <p:pic>
        <p:nvPicPr>
          <p:cNvPr id="6" name="図 5">
            <a:extLst>
              <a:ext uri="{FF2B5EF4-FFF2-40B4-BE49-F238E27FC236}">
                <a16:creationId xmlns:a16="http://schemas.microsoft.com/office/drawing/2014/main" id="{7E430D9A-D592-422A-66A3-D5724070A7A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413" t="23498" r="5899" b="14669"/>
          <a:stretch/>
        </p:blipFill>
        <p:spPr>
          <a:xfrm>
            <a:off x="2305" y="815541"/>
            <a:ext cx="5184000" cy="2626797"/>
          </a:xfrm>
          <a:prstGeom prst="rect">
            <a:avLst/>
          </a:prstGeom>
        </p:spPr>
      </p:pic>
      <p:pic>
        <p:nvPicPr>
          <p:cNvPr id="43" name="図 42">
            <a:extLst>
              <a:ext uri="{FF2B5EF4-FFF2-40B4-BE49-F238E27FC236}">
                <a16:creationId xmlns:a16="http://schemas.microsoft.com/office/drawing/2014/main" id="{7B6E262C-9138-AFE3-F3E1-16934467B8F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7754"/>
          <a:stretch/>
        </p:blipFill>
        <p:spPr>
          <a:xfrm>
            <a:off x="8794570" y="973564"/>
            <a:ext cx="1597408" cy="1185988"/>
          </a:xfrm>
          <a:prstGeom prst="rect">
            <a:avLst/>
          </a:prstGeom>
        </p:spPr>
      </p:pic>
      <p:pic>
        <p:nvPicPr>
          <p:cNvPr id="51" name="図 50">
            <a:extLst>
              <a:ext uri="{FF2B5EF4-FFF2-40B4-BE49-F238E27FC236}">
                <a16:creationId xmlns:a16="http://schemas.microsoft.com/office/drawing/2014/main" id="{15BEBFA7-5048-C733-6515-803B7EC315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078222" y="3633466"/>
            <a:ext cx="3324994" cy="1503341"/>
          </a:xfrm>
          <a:prstGeom prst="rect">
            <a:avLst/>
          </a:prstGeom>
        </p:spPr>
      </p:pic>
      <p:sp>
        <p:nvSpPr>
          <p:cNvPr id="3" name="Text Box 1039">
            <a:extLst>
              <a:ext uri="{FF2B5EF4-FFF2-40B4-BE49-F238E27FC236}">
                <a16:creationId xmlns:a16="http://schemas.microsoft.com/office/drawing/2014/main" id="{D31A3EFB-1296-9D22-8225-6CB0F2ACAC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4625" y="100013"/>
            <a:ext cx="1411288" cy="16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ja-JP" altLang="en-US" sz="11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5" name="Text Box 1039">
            <a:extLst>
              <a:ext uri="{FF2B5EF4-FFF2-40B4-BE49-F238E27FC236}">
                <a16:creationId xmlns:a16="http://schemas.microsoft.com/office/drawing/2014/main" id="{E83B7320-26BA-0677-CD62-B713B5737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56550" y="128588"/>
            <a:ext cx="1154113" cy="13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>
              <a:spcBef>
                <a:spcPct val="20000"/>
              </a:spcBef>
              <a:buChar char="•"/>
              <a:defRPr kumimoji="1" sz="34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 sz="30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25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2100">
                <a:solidFill>
                  <a:schemeClr val="tx1"/>
                </a:solidFill>
                <a:latin typeface="Times New Roman" panose="02020603050405020304" pitchFamily="18" charset="0"/>
                <a:ea typeface="ＭＳ Ｐゴシック" panose="020B0600070205080204" pitchFamily="34" charset="-128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ja-JP" altLang="en-US" sz="900" b="1" dirty="0">
                <a:solidFill>
                  <a:schemeClr val="bg1"/>
                </a:solidFill>
                <a:latin typeface="Yu Gothic" panose="020B0400000000000000" pitchFamily="34" charset="-128"/>
                <a:ea typeface="Yu Gothic" panose="020B0400000000000000" pitchFamily="34" charset="-128"/>
              </a:rPr>
              <a:t>□□□□□■■■■■</a:t>
            </a:r>
          </a:p>
        </p:txBody>
      </p:sp>
      <p:sp>
        <p:nvSpPr>
          <p:cNvPr id="40" name="object 29">
            <a:extLst>
              <a:ext uri="{FF2B5EF4-FFF2-40B4-BE49-F238E27FC236}">
                <a16:creationId xmlns:a16="http://schemas.microsoft.com/office/drawing/2014/main" id="{C5DDF457-1705-414B-956D-2BCFB586C5B0}"/>
              </a:ext>
            </a:extLst>
          </p:cNvPr>
          <p:cNvSpPr/>
          <p:nvPr/>
        </p:nvSpPr>
        <p:spPr>
          <a:xfrm>
            <a:off x="5383811" y="2573151"/>
            <a:ext cx="3340911" cy="64013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ea"/>
              <a:ea typeface="+mn-ea"/>
            </a:endParaRPr>
          </a:p>
        </p:txBody>
      </p:sp>
      <p:grpSp>
        <p:nvGrpSpPr>
          <p:cNvPr id="16" name="グループ化 15">
            <a:extLst>
              <a:ext uri="{FF2B5EF4-FFF2-40B4-BE49-F238E27FC236}">
                <a16:creationId xmlns:a16="http://schemas.microsoft.com/office/drawing/2014/main" id="{F22BFA6F-73A2-4B78-9571-03EFA34D4CA1}"/>
              </a:ext>
            </a:extLst>
          </p:cNvPr>
          <p:cNvGrpSpPr/>
          <p:nvPr/>
        </p:nvGrpSpPr>
        <p:grpSpPr>
          <a:xfrm>
            <a:off x="5345906" y="5247729"/>
            <a:ext cx="5072085" cy="928535"/>
            <a:chOff x="5274360" y="4950184"/>
            <a:chExt cx="5072085" cy="928535"/>
          </a:xfrm>
        </p:grpSpPr>
        <p:sp>
          <p:nvSpPr>
            <p:cNvPr id="41" name="テキスト ボックス 40">
              <a:extLst>
                <a:ext uri="{FF2B5EF4-FFF2-40B4-BE49-F238E27FC236}">
                  <a16:creationId xmlns:a16="http://schemas.microsoft.com/office/drawing/2014/main" id="{22AB1585-FD6E-4BD7-82E5-FBC676CBAB8C}"/>
                </a:ext>
              </a:extLst>
            </p:cNvPr>
            <p:cNvSpPr txBox="1"/>
            <p:nvPr/>
          </p:nvSpPr>
          <p:spPr>
            <a:xfrm>
              <a:off x="5274360" y="4950184"/>
              <a:ext cx="2120899" cy="46743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ts val="1500"/>
                </a:lnSpc>
              </a:pPr>
              <a:r>
                <a:rPr lang="ja-JP" altLang="en-US" sz="1000" b="1" spc="5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＜カラーバリエーション＞</a:t>
              </a:r>
              <a:br>
                <a:rPr lang="en-US" altLang="ja-JP" sz="1000" b="1" spc="5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</a:br>
              <a:endParaRPr lang="en-US" altLang="ja-JP" sz="1000" b="1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42" name="テキスト ボックス 41">
              <a:extLst>
                <a:ext uri="{FF2B5EF4-FFF2-40B4-BE49-F238E27FC236}">
                  <a16:creationId xmlns:a16="http://schemas.microsoft.com/office/drawing/2014/main" id="{2923C099-722A-4166-9016-E64AD26B046F}"/>
                </a:ext>
              </a:extLst>
            </p:cNvPr>
            <p:cNvSpPr txBox="1"/>
            <p:nvPr/>
          </p:nvSpPr>
          <p:spPr>
            <a:xfrm>
              <a:off x="5432386" y="5168367"/>
              <a:ext cx="812551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ja-JP" altLang="en-US" sz="900" b="1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フレーム</a:t>
              </a:r>
              <a:endParaRPr lang="en-US" altLang="ja-JP" sz="900" b="1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44" name="図 43">
              <a:extLst>
                <a:ext uri="{FF2B5EF4-FFF2-40B4-BE49-F238E27FC236}">
                  <a16:creationId xmlns:a16="http://schemas.microsoft.com/office/drawing/2014/main" id="{F51485C8-C854-4E44-A100-E5D7F6D3B04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b="53333"/>
            <a:stretch/>
          </p:blipFill>
          <p:spPr>
            <a:xfrm>
              <a:off x="5432386" y="5413123"/>
              <a:ext cx="2120900" cy="465596"/>
            </a:xfrm>
            <a:prstGeom prst="rect">
              <a:avLst/>
            </a:prstGeom>
          </p:spPr>
        </p:pic>
        <p:sp>
          <p:nvSpPr>
            <p:cNvPr id="45" name="テキスト ボックス 44">
              <a:extLst>
                <a:ext uri="{FF2B5EF4-FFF2-40B4-BE49-F238E27FC236}">
                  <a16:creationId xmlns:a16="http://schemas.microsoft.com/office/drawing/2014/main" id="{01183DA8-193A-4DEE-A3B4-44D41C784B56}"/>
                </a:ext>
              </a:extLst>
            </p:cNvPr>
            <p:cNvSpPr txBox="1"/>
            <p:nvPr/>
          </p:nvSpPr>
          <p:spPr>
            <a:xfrm>
              <a:off x="6193602" y="5169327"/>
              <a:ext cx="3065841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ts val="1400"/>
                </a:lnSpc>
              </a:pPr>
              <a:r>
                <a:rPr lang="ja-JP" altLang="en-US" sz="9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塗装色</a:t>
              </a:r>
              <a:r>
                <a:rPr lang="en-US" altLang="ja-JP" sz="9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  <a:r>
                <a:rPr lang="ja-JP" altLang="en-US" sz="9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色、木調色</a:t>
              </a:r>
              <a:r>
                <a:rPr lang="en-US" altLang="ja-JP" sz="9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3</a:t>
              </a:r>
              <a:r>
                <a:rPr lang="ja-JP" altLang="en-US" sz="9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色の計</a:t>
              </a:r>
              <a:r>
                <a:rPr lang="en-US" altLang="ja-JP" sz="9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6</a:t>
              </a:r>
              <a:r>
                <a:rPr lang="ja-JP" altLang="en-US" sz="9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色をラインアップ。</a:t>
              </a:r>
              <a:endParaRPr lang="en-US" altLang="ja-JP" sz="9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pic>
          <p:nvPicPr>
            <p:cNvPr id="46" name="図 45">
              <a:extLst>
                <a:ext uri="{FF2B5EF4-FFF2-40B4-BE49-F238E27FC236}">
                  <a16:creationId xmlns:a16="http://schemas.microsoft.com/office/drawing/2014/main" id="{2AFAD8B0-ED84-4A27-8675-AA675AFC9BA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t="47428"/>
            <a:stretch/>
          </p:blipFill>
          <p:spPr>
            <a:xfrm>
              <a:off x="7578705" y="5354215"/>
              <a:ext cx="2120900" cy="524503"/>
            </a:xfrm>
            <a:prstGeom prst="rect">
              <a:avLst/>
            </a:prstGeom>
          </p:spPr>
        </p:pic>
        <p:cxnSp>
          <p:nvCxnSpPr>
            <p:cNvPr id="59" name="直線コネクタ 58">
              <a:extLst>
                <a:ext uri="{FF2B5EF4-FFF2-40B4-BE49-F238E27FC236}">
                  <a16:creationId xmlns:a16="http://schemas.microsoft.com/office/drawing/2014/main" id="{66C70E55-3605-43F5-AA1A-4D6A9F7D8F01}"/>
                </a:ext>
              </a:extLst>
            </p:cNvPr>
            <p:cNvCxnSpPr>
              <a:cxnSpLocks/>
            </p:cNvCxnSpPr>
            <p:nvPr/>
          </p:nvCxnSpPr>
          <p:spPr>
            <a:xfrm>
              <a:off x="5432386" y="5341626"/>
              <a:ext cx="4914059" cy="0"/>
            </a:xfrm>
            <a:prstGeom prst="line">
              <a:avLst/>
            </a:prstGeom>
            <a:ln w="6350">
              <a:solidFill>
                <a:schemeClr val="bg1">
                  <a:lumMod val="50000"/>
                </a:schemeClr>
              </a:solidFill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53" name="図 52">
            <a:extLst>
              <a:ext uri="{FF2B5EF4-FFF2-40B4-BE49-F238E27FC236}">
                <a16:creationId xmlns:a16="http://schemas.microsoft.com/office/drawing/2014/main" id="{5765DE52-4BD0-BD4E-2045-FB51AC0F2E5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772965" y="2264451"/>
            <a:ext cx="1619013" cy="1203929"/>
          </a:xfrm>
          <a:prstGeom prst="rect">
            <a:avLst/>
          </a:prstGeom>
        </p:spPr>
      </p:pic>
      <p:sp>
        <p:nvSpPr>
          <p:cNvPr id="62" name="テキスト ボックス 61">
            <a:extLst>
              <a:ext uri="{FF2B5EF4-FFF2-40B4-BE49-F238E27FC236}">
                <a16:creationId xmlns:a16="http://schemas.microsoft.com/office/drawing/2014/main" id="{3D78CF27-9152-4D90-8E60-1F6296375C35}"/>
              </a:ext>
            </a:extLst>
          </p:cNvPr>
          <p:cNvSpPr txBox="1"/>
          <p:nvPr/>
        </p:nvSpPr>
        <p:spPr>
          <a:xfrm>
            <a:off x="5545478" y="6264104"/>
            <a:ext cx="1369026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ja-JP" altLang="en-US" sz="900" b="1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センターブロック</a:t>
            </a:r>
            <a:endParaRPr lang="en-US" altLang="ja-JP" sz="900" b="1" dirty="0">
              <a:solidFill>
                <a:schemeClr val="bg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4" name="テキスト ボックス 63">
            <a:extLst>
              <a:ext uri="{FF2B5EF4-FFF2-40B4-BE49-F238E27FC236}">
                <a16:creationId xmlns:a16="http://schemas.microsoft.com/office/drawing/2014/main" id="{B5E47BF1-4E84-469D-A5AB-B276F1C37341}"/>
              </a:ext>
            </a:extLst>
          </p:cNvPr>
          <p:cNvSpPr txBox="1"/>
          <p:nvPr/>
        </p:nvSpPr>
        <p:spPr>
          <a:xfrm>
            <a:off x="6618000" y="6258738"/>
            <a:ext cx="3923844" cy="169277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ja-JP" altLang="en-US" sz="9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フラットな内蔵タイプと、インターホンが面付けできる露出タイプを用意。</a:t>
            </a:r>
            <a:endParaRPr lang="en-US" altLang="ja-JP" sz="900" dirty="0">
              <a:solidFill>
                <a:schemeClr val="bg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grpSp>
        <p:nvGrpSpPr>
          <p:cNvPr id="65" name="グループ化 64">
            <a:extLst>
              <a:ext uri="{FF2B5EF4-FFF2-40B4-BE49-F238E27FC236}">
                <a16:creationId xmlns:a16="http://schemas.microsoft.com/office/drawing/2014/main" id="{FE5281D7-4551-4031-A1DD-819E034BFBC1}"/>
              </a:ext>
            </a:extLst>
          </p:cNvPr>
          <p:cNvGrpSpPr/>
          <p:nvPr/>
        </p:nvGrpSpPr>
        <p:grpSpPr>
          <a:xfrm>
            <a:off x="5504582" y="6506328"/>
            <a:ext cx="2424054" cy="566294"/>
            <a:chOff x="92318" y="5677167"/>
            <a:chExt cx="2424054" cy="566294"/>
          </a:xfrm>
        </p:grpSpPr>
        <p:pic>
          <p:nvPicPr>
            <p:cNvPr id="67" name="図 66">
              <a:extLst>
                <a:ext uri="{FF2B5EF4-FFF2-40B4-BE49-F238E27FC236}">
                  <a16:creationId xmlns:a16="http://schemas.microsoft.com/office/drawing/2014/main" id="{2AB0387F-7400-4918-A65B-E9D63C10E530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92318" y="5677167"/>
              <a:ext cx="2424054" cy="465596"/>
            </a:xfrm>
            <a:prstGeom prst="rect">
              <a:avLst/>
            </a:prstGeom>
          </p:spPr>
        </p:pic>
        <p:sp>
          <p:nvSpPr>
            <p:cNvPr id="68" name="テキスト ボックス 67">
              <a:extLst>
                <a:ext uri="{FF2B5EF4-FFF2-40B4-BE49-F238E27FC236}">
                  <a16:creationId xmlns:a16="http://schemas.microsoft.com/office/drawing/2014/main" id="{8587B102-4568-4EB8-8AF6-DD4018788AB6}"/>
                </a:ext>
              </a:extLst>
            </p:cNvPr>
            <p:cNvSpPr txBox="1"/>
            <p:nvPr/>
          </p:nvSpPr>
          <p:spPr>
            <a:xfrm>
              <a:off x="209917" y="6074184"/>
              <a:ext cx="1369026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ja-JP" altLang="en-US" sz="8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インターホン内蔵タイプ</a:t>
              </a:r>
              <a:endParaRPr lang="en-US" altLang="ja-JP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  <p:sp>
          <p:nvSpPr>
            <p:cNvPr id="70" name="テキスト ボックス 69">
              <a:extLst>
                <a:ext uri="{FF2B5EF4-FFF2-40B4-BE49-F238E27FC236}">
                  <a16:creationId xmlns:a16="http://schemas.microsoft.com/office/drawing/2014/main" id="{FA430D4E-7E4B-45AC-A1DC-1136162BB60E}"/>
                </a:ext>
              </a:extLst>
            </p:cNvPr>
            <p:cNvSpPr txBox="1"/>
            <p:nvPr/>
          </p:nvSpPr>
          <p:spPr>
            <a:xfrm>
              <a:off x="1742837" y="6074184"/>
              <a:ext cx="773535" cy="169277"/>
            </a:xfrm>
            <a:prstGeom prst="rect">
              <a:avLst/>
            </a:prstGeom>
            <a:noFill/>
          </p:spPr>
          <p:txBody>
            <a:bodyPr wrap="square" lIns="0" tIns="0" rIns="0" bIns="0">
              <a:spAutoFit/>
            </a:bodyPr>
            <a:lstStyle/>
            <a:p>
              <a:pPr algn="ctr">
                <a:lnSpc>
                  <a:spcPts val="1400"/>
                </a:lnSpc>
              </a:pPr>
              <a:r>
                <a:rPr lang="ja-JP" altLang="en-US" sz="800" dirty="0">
                  <a:solidFill>
                    <a:schemeClr val="bg1">
                      <a:lumMod val="50000"/>
                    </a:schemeClr>
                  </a:solidFill>
                  <a:latin typeface="メイリオ" panose="020B0604030504040204" pitchFamily="50" charset="-128"/>
                  <a:ea typeface="メイリオ" panose="020B0604030504040204" pitchFamily="50" charset="-128"/>
                </a:rPr>
                <a:t>露出タイプ</a:t>
              </a:r>
              <a:endParaRPr lang="en-US" altLang="ja-JP" sz="800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endParaRPr>
            </a:p>
          </p:txBody>
        </p:sp>
      </p:grpSp>
      <p:cxnSp>
        <p:nvCxnSpPr>
          <p:cNvPr id="66" name="直線コネクタ 65">
            <a:extLst>
              <a:ext uri="{FF2B5EF4-FFF2-40B4-BE49-F238E27FC236}">
                <a16:creationId xmlns:a16="http://schemas.microsoft.com/office/drawing/2014/main" id="{C8CB0B66-6DC4-46AB-B922-22B93DDE4E63}"/>
              </a:ext>
            </a:extLst>
          </p:cNvPr>
          <p:cNvCxnSpPr>
            <a:cxnSpLocks/>
          </p:cNvCxnSpPr>
          <p:nvPr/>
        </p:nvCxnSpPr>
        <p:spPr>
          <a:xfrm>
            <a:off x="5545478" y="6431709"/>
            <a:ext cx="4914059" cy="0"/>
          </a:xfrm>
          <a:prstGeom prst="line">
            <a:avLst/>
          </a:prstGeom>
          <a:ln w="6350">
            <a:solidFill>
              <a:schemeClr val="bg1">
                <a:lumMod val="50000"/>
              </a:schemeClr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3" name="テキスト ボックス 72">
            <a:extLst>
              <a:ext uri="{FF2B5EF4-FFF2-40B4-BE49-F238E27FC236}">
                <a16:creationId xmlns:a16="http://schemas.microsoft.com/office/drawing/2014/main" id="{75846C9F-D5D2-459F-B3C8-C5CBE43E525A}"/>
              </a:ext>
            </a:extLst>
          </p:cNvPr>
          <p:cNvSpPr txBox="1"/>
          <p:nvPr/>
        </p:nvSpPr>
        <p:spPr>
          <a:xfrm>
            <a:off x="174625" y="4246266"/>
            <a:ext cx="1369026" cy="179536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ja-JP" altLang="en-US" sz="1050" b="1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ポスト</a:t>
            </a:r>
            <a:endParaRPr lang="en-US" altLang="ja-JP" sz="1050" b="1" dirty="0">
              <a:solidFill>
                <a:schemeClr val="bg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pic>
        <p:nvPicPr>
          <p:cNvPr id="25" name="図 24">
            <a:extLst>
              <a:ext uri="{FF2B5EF4-FFF2-40B4-BE49-F238E27FC236}">
                <a16:creationId xmlns:a16="http://schemas.microsoft.com/office/drawing/2014/main" id="{771FABE5-2CCF-4C31-9B67-701E6AE0645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86522" y="4159730"/>
            <a:ext cx="4512854" cy="1686382"/>
          </a:xfrm>
          <a:prstGeom prst="rect">
            <a:avLst/>
          </a:prstGeom>
        </p:spPr>
      </p:pic>
      <p:pic>
        <p:nvPicPr>
          <p:cNvPr id="27" name="図 26">
            <a:extLst>
              <a:ext uri="{FF2B5EF4-FFF2-40B4-BE49-F238E27FC236}">
                <a16:creationId xmlns:a16="http://schemas.microsoft.com/office/drawing/2014/main" id="{6AE00C80-06E2-4015-8512-68ABD8D8E2B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74934" y="6073040"/>
            <a:ext cx="4522355" cy="1002329"/>
          </a:xfrm>
          <a:prstGeom prst="rect">
            <a:avLst/>
          </a:prstGeom>
        </p:spPr>
      </p:pic>
      <p:sp>
        <p:nvSpPr>
          <p:cNvPr id="74" name="テキスト ボックス 73">
            <a:extLst>
              <a:ext uri="{FF2B5EF4-FFF2-40B4-BE49-F238E27FC236}">
                <a16:creationId xmlns:a16="http://schemas.microsoft.com/office/drawing/2014/main" id="{2A27D0CE-5298-41D2-94B8-958B88289263}"/>
              </a:ext>
            </a:extLst>
          </p:cNvPr>
          <p:cNvSpPr txBox="1"/>
          <p:nvPr/>
        </p:nvSpPr>
        <p:spPr>
          <a:xfrm>
            <a:off x="174625" y="6144042"/>
            <a:ext cx="1369026" cy="348813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just">
              <a:lnSpc>
                <a:spcPts val="1400"/>
              </a:lnSpc>
            </a:pPr>
            <a:r>
              <a:rPr lang="ja-JP" altLang="en-US" sz="900" b="1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宅配</a:t>
            </a:r>
            <a:endParaRPr lang="en-US" altLang="ja-JP" sz="900" b="1" dirty="0">
              <a:solidFill>
                <a:schemeClr val="bg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pPr algn="just">
              <a:lnSpc>
                <a:spcPts val="1400"/>
              </a:lnSpc>
            </a:pPr>
            <a:r>
              <a:rPr lang="ja-JP" altLang="en-US" sz="900" b="1" dirty="0">
                <a:solidFill>
                  <a:schemeClr val="bg1">
                    <a:lumMod val="50000"/>
                  </a:schemeClr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ボックス</a:t>
            </a:r>
            <a:endParaRPr lang="en-US" altLang="ja-JP" sz="900" b="1" dirty="0">
              <a:solidFill>
                <a:schemeClr val="bg1">
                  <a:lumMod val="50000"/>
                </a:schemeClr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object 29">
            <a:extLst>
              <a:ext uri="{FF2B5EF4-FFF2-40B4-BE49-F238E27FC236}">
                <a16:creationId xmlns:a16="http://schemas.microsoft.com/office/drawing/2014/main" id="{89C1B6A7-6428-4F79-AF6B-E08BD0FF98AA}"/>
              </a:ext>
            </a:extLst>
          </p:cNvPr>
          <p:cNvSpPr/>
          <p:nvPr/>
        </p:nvSpPr>
        <p:spPr>
          <a:xfrm>
            <a:off x="133844" y="5932648"/>
            <a:ext cx="4995736" cy="45719"/>
          </a:xfrm>
          <a:custGeom>
            <a:avLst/>
            <a:gdLst/>
            <a:ahLst/>
            <a:cxnLst/>
            <a:rect l="l" t="t" r="r" b="b"/>
            <a:pathLst>
              <a:path w="8280400">
                <a:moveTo>
                  <a:pt x="0" y="0"/>
                </a:moveTo>
                <a:lnTo>
                  <a:pt x="8280006" y="0"/>
                </a:lnTo>
              </a:path>
            </a:pathLst>
          </a:custGeom>
          <a:ln w="12700">
            <a:solidFill>
              <a:srgbClr val="818282"/>
            </a:solidFill>
            <a:prstDash val="dot"/>
          </a:ln>
        </p:spPr>
        <p:txBody>
          <a:bodyPr lIns="0" tIns="0" rIns="0" bIns="0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>
              <a:latin typeface="+mn-ea"/>
              <a:ea typeface="+mn-ea"/>
            </a:endParaRPr>
          </a:p>
        </p:txBody>
      </p:sp>
      <p:sp>
        <p:nvSpPr>
          <p:cNvPr id="47" name="object 173">
            <a:extLst>
              <a:ext uri="{FF2B5EF4-FFF2-40B4-BE49-F238E27FC236}">
                <a16:creationId xmlns:a16="http://schemas.microsoft.com/office/drawing/2014/main" id="{9C690DB8-0709-4967-952C-C15A8500C0DA}"/>
              </a:ext>
            </a:extLst>
          </p:cNvPr>
          <p:cNvSpPr txBox="1"/>
          <p:nvPr/>
        </p:nvSpPr>
        <p:spPr>
          <a:xfrm>
            <a:off x="767556" y="4228424"/>
            <a:ext cx="225425" cy="86562"/>
          </a:xfrm>
          <a:prstGeom prst="rect">
            <a:avLst/>
          </a:prstGeom>
          <a:solidFill>
            <a:srgbClr val="CC0122"/>
          </a:solidFill>
        </p:spPr>
        <p:txBody>
          <a:bodyPr vert="horz" wrap="square" lIns="0" tIns="1905" rIns="0" bIns="0" rtlCol="0">
            <a:spAutoFit/>
          </a:bodyPr>
          <a:lstStyle/>
          <a:p>
            <a:pPr marL="21590">
              <a:lnSpc>
                <a:spcPct val="100000"/>
              </a:lnSpc>
              <a:spcBef>
                <a:spcPts val="15"/>
              </a:spcBef>
            </a:pPr>
            <a:r>
              <a:rPr sz="550" b="1" spc="-5" dirty="0">
                <a:solidFill>
                  <a:srgbClr val="FFFFFF"/>
                </a:solidFill>
                <a:latin typeface="Verdana"/>
                <a:cs typeface="Verdana"/>
              </a:rPr>
              <a:t>NEW</a:t>
            </a:r>
            <a:endParaRPr sz="550" dirty="0"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2347342089"/>
      </p:ext>
    </p:extLst>
  </p:cSld>
  <p:clrMapOvr>
    <a:masterClrMapping/>
  </p:clrMapOvr>
</p:sld>
</file>

<file path=ppt/theme/theme1.xml><?xml version="1.0" encoding="utf-8"?>
<a:theme xmlns:a="http://schemas.openxmlformats.org/drawingml/2006/main" name="LIXILテーマ">
  <a:themeElements>
    <a:clrScheme name="ユーザー定義 1">
      <a:dk1>
        <a:srgbClr val="000000"/>
      </a:dk1>
      <a:lt1>
        <a:srgbClr val="FFFFFF"/>
      </a:lt1>
      <a:dk2>
        <a:srgbClr val="54585A"/>
      </a:dk2>
      <a:lt2>
        <a:srgbClr val="D1CDB5"/>
      </a:lt2>
      <a:accent1>
        <a:srgbClr val="E75400"/>
      </a:accent1>
      <a:accent2>
        <a:srgbClr val="0671B8"/>
      </a:accent2>
      <a:accent3>
        <a:srgbClr val="00AAAA"/>
      </a:accent3>
      <a:accent4>
        <a:srgbClr val="89BD28"/>
      </a:accent4>
      <a:accent5>
        <a:srgbClr val="A43F78"/>
      </a:accent5>
      <a:accent6>
        <a:srgbClr val="ADA29A"/>
      </a:accent6>
      <a:hlink>
        <a:srgbClr val="00376B"/>
      </a:hlink>
      <a:folHlink>
        <a:srgbClr val="6F2562"/>
      </a:folHlink>
    </a:clrScheme>
    <a:fontScheme name="LIXIL_New">
      <a:majorFont>
        <a:latin typeface="Segoe UI"/>
        <a:ea typeface="メイリオ"/>
        <a:cs typeface=""/>
      </a:majorFont>
      <a:minorFont>
        <a:latin typeface="Segoe U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  <a:effectLst/>
      </a:spPr>
      <a:bodyPr rtlCol="0" anchor="ctr"/>
      <a:lstStyle>
        <a:defPPr algn="ctr">
          <a:defRPr kumimoji="1" dirty="0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127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spAutoFit/>
      </a:bodyPr>
      <a:lstStyle>
        <a:defPPr algn="l">
          <a:defRPr kumimoji="1" sz="1200">
            <a:latin typeface="Yu Gothic" panose="020B0400000000000000" pitchFamily="34" charset="-128"/>
            <a:ea typeface="Yu Gothic" panose="020B0400000000000000" pitchFamily="34" charset="-128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LIXILテーマ" id="{158234D8-B713-DB41-B7F7-AEB5A592FF58}" vid="{A7AE04B5-FB75-454D-8A98-725AC1AA3799}"/>
    </a:ext>
  </a:ext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Url/>
    <Assembly>Microsoft.Office.DocumentManagement, Version=16.0.0.0,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Url/>
    <Assembly>Microsoft.Office.DocumentManagement, Version=16.0.0.0, Culture=neutral, PublicKeyToken=71e9bce111e9429c</Assembly>
    <Class>Microsoft.Office.DocumentManagement.Internal.DocIdHandler</Class>
    <Data/>
    <Filter/>
  </Receiver>
</spe:Receiver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ドキュメント" ma:contentTypeID="0x010100E79ECDE6C33ED0479C1A66B78D025BEB" ma:contentTypeVersion="16" ma:contentTypeDescription="新しいドキュメントを作成します。" ma:contentTypeScope="" ma:versionID="c866610f6260db15e97325c0c76a86f5">
  <xsd:schema xmlns:xsd="http://www.w3.org/2001/XMLSchema" xmlns:xs="http://www.w3.org/2001/XMLSchema" xmlns:p="http://schemas.microsoft.com/office/2006/metadata/properties" xmlns:ns2="9e7834bc-a986-4417-b173-91d7a069e1bd" xmlns:ns3="7f31114e-1a65-42c4-9120-738cc2caafdf" xmlns:ns4="ee83f45f-6fc6-4777-ba06-6a1439548809" targetNamespace="http://schemas.microsoft.com/office/2006/metadata/properties" ma:root="true" ma:fieldsID="108cbf63161d001ce5c6138c3097d1bf" ns2:_="" ns3:_="" ns4:_="">
    <xsd:import namespace="9e7834bc-a986-4417-b173-91d7a069e1bd"/>
    <xsd:import namespace="7f31114e-1a65-42c4-9120-738cc2caafdf"/>
    <xsd:import namespace="ee83f45f-6fc6-4777-ba06-6a1439548809"/>
    <xsd:element name="properties">
      <xsd:complexType>
        <xsd:sequence>
          <xsd:element name="documentManagement">
            <xsd:complexType>
              <xsd:all>
                <xsd:element ref="ns2:_dlc_DocId" minOccurs="0"/>
                <xsd:element ref="ns2:_dlc_DocIdUrl" minOccurs="0"/>
                <xsd:element ref="ns2:_dlc_DocIdPersistId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4:SharedWithUsers" minOccurs="0"/>
                <xsd:element ref="ns4:SharedWithDetails" minOccurs="0"/>
                <xsd:element ref="ns3:MediaLengthInSeconds" minOccurs="0"/>
                <xsd:element ref="ns3:MediaServiceAutoKeyPoints" minOccurs="0"/>
                <xsd:element ref="ns3:MediaServiceKeyPoints" minOccurs="0"/>
                <xsd:element ref="ns3:lcf76f155ced4ddcb4097134ff3c332f" minOccurs="0"/>
                <xsd:element ref="ns2:TaxCatchAl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e7834bc-a986-4417-b173-91d7a069e1bd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ドキュメント ID 値" ma:description="このアイテムに割り当てられているドキュメント ID の値です。" ma:internalName="_dlc_DocId" ma:readOnly="true">
      <xsd:simpleType>
        <xsd:restriction base="dms:Text"/>
      </xsd:simpleType>
    </xsd:element>
    <xsd:element name="_dlc_DocIdUrl" ma:index="9" nillable="true" ma:displayName="ドキュメントID:" ma:description="このドキュメントへの常時接続リンクです。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ID を保持" ma:description="追加時に ID を保持します。" ma:hidden="true" ma:internalName="_dlc_DocIdPersistId" ma:readOnly="true">
      <xsd:simpleType>
        <xsd:restriction base="dms:Boolean"/>
      </xsd:simpleType>
    </xsd:element>
    <xsd:element name="TaxCatchAll" ma:index="26" nillable="true" ma:displayName="Taxonomy Catch All Column" ma:hidden="true" ma:list="{40B0CA08-8788-4F55-AC84-7F65CA3B93AE}" ma:internalName="TaxCatchAll" ma:showField="CatchAllData" ma:web="{ee83f45f-6fc6-4777-ba06-6a1439548809}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f31114e-1a65-42c4-9120-738cc2caafd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2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5" nillable="true" ma:taxonomy="true" ma:internalName="lcf76f155ced4ddcb4097134ff3c332f" ma:taxonomyFieldName="MediaServiceImageTags" ma:displayName="画像タグ" ma:readOnly="false" ma:fieldId="{5cf76f15-5ced-4ddc-b409-7134ff3c332f}" ma:taxonomyMulti="true" ma:sspId="48e9c2bd-e334-435e-baf5-cfb9b565735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83f45f-6fc6-4777-ba06-6a1439548809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共有相手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共有相手の詳細情報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コンテンツ タイプ"/>
        <xsd:element ref="dc:title" minOccurs="0" maxOccurs="1" ma:index="4" ma:displayName="タイトル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0A6B96E-9FE9-4709-B9C5-2A5C2D6B6C5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21F956E0-F13B-4014-802D-DB65FC5F3166}">
  <ds:schemaRefs>
    <ds:schemaRef ds:uri="http://schemas.microsoft.com/sharepoint/events"/>
  </ds:schemaRefs>
</ds:datastoreItem>
</file>

<file path=customXml/itemProps3.xml><?xml version="1.0" encoding="utf-8"?>
<ds:datastoreItem xmlns:ds="http://schemas.openxmlformats.org/officeDocument/2006/customXml" ds:itemID="{D06D1DBB-DAF7-4926-9ECB-23F9EE4AF3D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e7834bc-a986-4417-b173-91d7a069e1bd"/>
    <ds:schemaRef ds:uri="7f31114e-1a65-42c4-9120-738cc2caafdf"/>
    <ds:schemaRef ds:uri="ee83f45f-6fc6-4777-ba06-6a14395488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LIXILテーマ</Template>
  <TotalTime>14716</TotalTime>
  <Words>229</Words>
  <Application>Microsoft Office PowerPoint</Application>
  <PresentationFormat>ユーザー設定</PresentationFormat>
  <Paragraphs>26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7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9" baseType="lpstr">
      <vt:lpstr>メイリオ</vt:lpstr>
      <vt:lpstr>Yu Gothic</vt:lpstr>
      <vt:lpstr>Arial</vt:lpstr>
      <vt:lpstr>Calibri</vt:lpstr>
      <vt:lpstr>Segoe UI</vt:lpstr>
      <vt:lpstr>Times New Roman</vt:lpstr>
      <vt:lpstr>Verdana</vt:lpstr>
      <vt:lpstr>LIXILテーマ</vt:lpstr>
      <vt:lpstr>PowerPoint プレゼンテーション</vt:lpstr>
    </vt:vector>
  </TitlesOfParts>
  <Company>INAXトステムグループ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INAXトステムグループ User</dc:creator>
  <cp:lastModifiedBy>川上 真由美(Mayumi Kawakami)</cp:lastModifiedBy>
  <cp:revision>744</cp:revision>
  <cp:lastPrinted>2024-02-06T09:04:37Z</cp:lastPrinted>
  <dcterms:created xsi:type="dcterms:W3CDTF">2010-09-29T12:55:25Z</dcterms:created>
  <dcterms:modified xsi:type="dcterms:W3CDTF">2025-04-09T03:33:00Z</dcterms:modified>
</cp:coreProperties>
</file>