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4"/>
  </p:sldMasterIdLst>
  <p:notesMasterIdLst>
    <p:notesMasterId r:id="rId7"/>
  </p:notesMasterIdLst>
  <p:handoutMasterIdLst>
    <p:handoutMasterId r:id="rId8"/>
  </p:handoutMasterIdLst>
  <p:sldIdLst>
    <p:sldId id="323" r:id="rId5"/>
    <p:sldId id="321" r:id="rId6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23"/>
            <p14:sldId id="32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川上 真由美(Mayumi Kawakami)" initials="川上" lastIdx="1" clrIdx="0">
    <p:extLst>
      <p:ext uri="{19B8F6BF-5375-455C-9EA6-DF929625EA0E}">
        <p15:presenceInfo xmlns:p15="http://schemas.microsoft.com/office/powerpoint/2012/main" userId="S::mayumi.kawakami@lixil.com::94168538-b9a5-43d1-99b1-2733b19758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E75400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071CD1-6740-42D6-A9AE-D4D3B0D8A687}" v="5" dt="2025-04-08T06:05:53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83" autoAdjust="0"/>
    <p:restoredTop sz="96190" autoAdjust="0"/>
  </p:normalViewPr>
  <p:slideViewPr>
    <p:cSldViewPr snapToGrid="0" showGuides="1">
      <p:cViewPr varScale="1">
        <p:scale>
          <a:sx n="54" d="100"/>
          <a:sy n="54" d="100"/>
        </p:scale>
        <p:origin x="2013" y="2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5/8/2025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15.png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15.png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39">
            <a:extLst>
              <a:ext uri="{FF2B5EF4-FFF2-40B4-BE49-F238E27FC236}">
                <a16:creationId xmlns:a16="http://schemas.microsoft.com/office/drawing/2014/main" id="{25AF489D-90DA-458F-9239-527239B6E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22FA5CB1-8F6C-43C1-B38A-2A748B910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6" name="object 127">
            <a:extLst>
              <a:ext uri="{FF2B5EF4-FFF2-40B4-BE49-F238E27FC236}">
                <a16:creationId xmlns:a16="http://schemas.microsoft.com/office/drawing/2014/main" id="{CE24B12F-8D25-4CEE-94EF-7FB155217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68" y="302305"/>
            <a:ext cx="4285478" cy="43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門まわり</a:t>
            </a:r>
            <a:r>
              <a:rPr lang="en-US" altLang="ja-JP" sz="1414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    </a:t>
            </a:r>
            <a:r>
              <a:rPr lang="ja-JP" altLang="en-US" sz="2828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開き門扉</a:t>
            </a:r>
            <a:r>
              <a:rPr lang="en-US" altLang="ja-JP" sz="2828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AX</a:t>
            </a:r>
            <a:endParaRPr lang="ja-JP" altLang="ja-JP" sz="2828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BIZ UDPゴシック" panose="020B0400000000000000" pitchFamily="50" charset="-128"/>
            </a:endParaRP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329393B3-0CE6-4C36-B6E0-6DF989D4BB87}"/>
              </a:ext>
            </a:extLst>
          </p:cNvPr>
          <p:cNvSpPr txBox="1"/>
          <p:nvPr/>
        </p:nvSpPr>
        <p:spPr>
          <a:xfrm>
            <a:off x="4616511" y="861259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01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こだわりの素材美（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FLAT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DESIGN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）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128" name="object 5">
            <a:extLst>
              <a:ext uri="{FF2B5EF4-FFF2-40B4-BE49-F238E27FC236}">
                <a16:creationId xmlns:a16="http://schemas.microsoft.com/office/drawing/2014/main" id="{88BA2013-6538-4A26-91D7-410A7D12436A}"/>
              </a:ext>
            </a:extLst>
          </p:cNvPr>
          <p:cNvSpPr/>
          <p:nvPr/>
        </p:nvSpPr>
        <p:spPr>
          <a:xfrm>
            <a:off x="4622122" y="1262081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138" name="Rectangle 9">
            <a:extLst>
              <a:ext uri="{FF2B5EF4-FFF2-40B4-BE49-F238E27FC236}">
                <a16:creationId xmlns:a16="http://schemas.microsoft.com/office/drawing/2014/main" id="{0CEB5E55-949A-435A-A28C-63A8D0B10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388" y="7230278"/>
            <a:ext cx="905188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開き門扉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AX_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商品提案書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SPD_ext_25_025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2025.05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34" name="object 9">
            <a:extLst>
              <a:ext uri="{FF2B5EF4-FFF2-40B4-BE49-F238E27FC236}">
                <a16:creationId xmlns:a16="http://schemas.microsoft.com/office/drawing/2014/main" id="{59F39521-5A71-CB42-41B2-B6BF1B7A9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75" y="4647010"/>
            <a:ext cx="60820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900" b="1" dirty="0">
                <a:solidFill>
                  <a:srgbClr val="6C6C6C"/>
                </a:solidFill>
                <a:latin typeface="+mj-ea"/>
                <a:ea typeface="+mj-ea"/>
              </a:rPr>
              <a:t>LINE UP </a:t>
            </a:r>
            <a:endParaRPr lang="ja-JP" altLang="ja-JP" sz="900" b="1" dirty="0">
              <a:latin typeface="+mj-ea"/>
              <a:ea typeface="+mj-ea"/>
            </a:endParaRPr>
          </a:p>
        </p:txBody>
      </p:sp>
      <p:sp>
        <p:nvSpPr>
          <p:cNvPr id="113" name="object 2">
            <a:extLst>
              <a:ext uri="{FF2B5EF4-FFF2-40B4-BE49-F238E27FC236}">
                <a16:creationId xmlns:a16="http://schemas.microsoft.com/office/drawing/2014/main" id="{819AC12C-F59D-B46B-D329-96884A9B18D6}"/>
              </a:ext>
            </a:extLst>
          </p:cNvPr>
          <p:cNvSpPr txBox="1"/>
          <p:nvPr/>
        </p:nvSpPr>
        <p:spPr>
          <a:xfrm>
            <a:off x="110078" y="4255641"/>
            <a:ext cx="4557171" cy="222738"/>
          </a:xfrm>
          <a:prstGeom prst="rect">
            <a:avLst/>
          </a:prstGeom>
        </p:spPr>
        <p:txBody>
          <a:bodyPr vert="horz" wrap="square" lIns="0" tIns="37704" rIns="0" bIns="0" rtlCol="0">
            <a:spAutoFit/>
          </a:bodyPr>
          <a:lstStyle/>
          <a:p>
            <a:pPr marL="8978">
              <a:spcBef>
                <a:spcPts val="297"/>
              </a:spcBef>
            </a:pPr>
            <a:r>
              <a:rPr lang="ja-JP" altLang="en-US" sz="12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端正な邸宅に、こだわりの門扉を。</a:t>
            </a:r>
          </a:p>
        </p:txBody>
      </p:sp>
      <p:sp>
        <p:nvSpPr>
          <p:cNvPr id="114" name="object 73">
            <a:extLst>
              <a:ext uri="{FF2B5EF4-FFF2-40B4-BE49-F238E27FC236}">
                <a16:creationId xmlns:a16="http://schemas.microsoft.com/office/drawing/2014/main" id="{A30986F6-13D9-99EE-4F4C-300A3EC93A9A}"/>
              </a:ext>
            </a:extLst>
          </p:cNvPr>
          <p:cNvSpPr/>
          <p:nvPr/>
        </p:nvSpPr>
        <p:spPr>
          <a:xfrm flipV="1">
            <a:off x="121192" y="4551158"/>
            <a:ext cx="4098079" cy="32317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kern="0"/>
          </a:p>
        </p:txBody>
      </p:sp>
      <p:pic>
        <p:nvPicPr>
          <p:cNvPr id="4" name="図 4">
            <a:extLst>
              <a:ext uri="{FF2B5EF4-FFF2-40B4-BE49-F238E27FC236}">
                <a16:creationId xmlns:a16="http://schemas.microsoft.com/office/drawing/2014/main" id="{BD1369FE-017B-6B77-0E1D-DBA7B7438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060" y="454433"/>
            <a:ext cx="480214" cy="23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B0DDB09-FAC7-292B-1781-F6315A16B3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275"/>
          <a:stretch/>
        </p:blipFill>
        <p:spPr>
          <a:xfrm>
            <a:off x="4587032" y="1569122"/>
            <a:ext cx="1269054" cy="158107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DCF167D4-DA6C-7BBD-708D-F0D531EB63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200"/>
          <a:stretch/>
        </p:blipFill>
        <p:spPr>
          <a:xfrm>
            <a:off x="71643" y="4761870"/>
            <a:ext cx="4189259" cy="120713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64A20E5-FC1A-F67B-5EF3-46901EF721B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1275"/>
          <a:stretch/>
        </p:blipFill>
        <p:spPr>
          <a:xfrm>
            <a:off x="6055623" y="1573694"/>
            <a:ext cx="1269054" cy="158107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BF06C31D-A725-9944-AA95-D23D67861EB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9890"/>
          <a:stretch/>
        </p:blipFill>
        <p:spPr>
          <a:xfrm>
            <a:off x="8965261" y="1556943"/>
            <a:ext cx="1269054" cy="1605753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DC0BD1C-D670-FE14-44E8-BDDCA509B4C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0864" t="15092" r="10362" b="8523"/>
          <a:stretch/>
        </p:blipFill>
        <p:spPr>
          <a:xfrm>
            <a:off x="7521999" y="1556944"/>
            <a:ext cx="1237829" cy="1593257"/>
          </a:xfrm>
          <a:prstGeom prst="rect">
            <a:avLst/>
          </a:prstGeom>
        </p:spPr>
      </p:pic>
      <p:sp>
        <p:nvSpPr>
          <p:cNvPr id="26" name="object 45">
            <a:extLst>
              <a:ext uri="{FF2B5EF4-FFF2-40B4-BE49-F238E27FC236}">
                <a16:creationId xmlns:a16="http://schemas.microsoft.com/office/drawing/2014/main" id="{1E382752-BEDE-7C1B-D4DC-724BD88E1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681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焼き物の素材美。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7" name="object 45">
            <a:extLst>
              <a:ext uri="{FF2B5EF4-FFF2-40B4-BE49-F238E27FC236}">
                <a16:creationId xmlns:a16="http://schemas.microsoft.com/office/drawing/2014/main" id="{32DA2742-7361-144A-F7EC-21C30C248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017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ガラスの品格と深み。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8" name="object 45">
            <a:extLst>
              <a:ext uri="{FF2B5EF4-FFF2-40B4-BE49-F238E27FC236}">
                <a16:creationId xmlns:a16="http://schemas.microsoft.com/office/drawing/2014/main" id="{0E403B44-835A-487D-6C52-F5FDC1C57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5649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こだわりぬいた木の表情。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9" name="object 45">
            <a:extLst>
              <a:ext uri="{FF2B5EF4-FFF2-40B4-BE49-F238E27FC236}">
                <a16:creationId xmlns:a16="http://schemas.microsoft.com/office/drawing/2014/main" id="{34015F3E-0E54-A8C9-4D18-7973FC1D6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4240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金属の無垢な味わい。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7CC8EF30-D840-B5CA-B4A2-230D5B54D5C7}"/>
              </a:ext>
            </a:extLst>
          </p:cNvPr>
          <p:cNvSpPr txBox="1"/>
          <p:nvPr/>
        </p:nvSpPr>
        <p:spPr>
          <a:xfrm>
            <a:off x="4616511" y="3237668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02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｢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家の顔」としてのハンドル。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4E2EBEA2-B066-D198-CD3D-9DED871EBC80}"/>
              </a:ext>
            </a:extLst>
          </p:cNvPr>
          <p:cNvSpPr/>
          <p:nvPr/>
        </p:nvSpPr>
        <p:spPr>
          <a:xfrm>
            <a:off x="4622122" y="3638490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C59FD0EA-714C-39A0-ADA9-8529A34B108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2771" t="5526"/>
          <a:stretch/>
        </p:blipFill>
        <p:spPr>
          <a:xfrm>
            <a:off x="4539898" y="3663164"/>
            <a:ext cx="2810387" cy="1428353"/>
          </a:xfrm>
          <a:prstGeom prst="rect">
            <a:avLst/>
          </a:prstGeom>
        </p:spPr>
      </p:pic>
      <p:sp>
        <p:nvSpPr>
          <p:cNvPr id="36" name="object 45">
            <a:extLst>
              <a:ext uri="{FF2B5EF4-FFF2-40B4-BE49-F238E27FC236}">
                <a16:creationId xmlns:a16="http://schemas.microsoft.com/office/drawing/2014/main" id="{A45FBC49-C525-74E7-5482-85791EBD6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2830" y="3795639"/>
            <a:ext cx="3072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握りやすさと精緻さを両立</a:t>
            </a: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裏面のラウンド形状が握りやすさを実現し、エッジ部分に施された精緻な面取り加工が、緊張感のある洗練された佇まいをもたらします。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CDA01A6D-0FE6-7932-A111-E5E2C1D53D21}"/>
              </a:ext>
            </a:extLst>
          </p:cNvPr>
          <p:cNvSpPr txBox="1"/>
          <p:nvPr/>
        </p:nvSpPr>
        <p:spPr>
          <a:xfrm>
            <a:off x="4616511" y="5109313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03 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便利と安心を両立する先進機能。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A7DC6818-FBDF-4078-6C49-396401760C61}"/>
              </a:ext>
            </a:extLst>
          </p:cNvPr>
          <p:cNvSpPr/>
          <p:nvPr/>
        </p:nvSpPr>
        <p:spPr>
          <a:xfrm>
            <a:off x="4622122" y="5510135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41" name="object 45">
            <a:extLst>
              <a:ext uri="{FF2B5EF4-FFF2-40B4-BE49-F238E27FC236}">
                <a16:creationId xmlns:a16="http://schemas.microsoft.com/office/drawing/2014/main" id="{A42B082C-35B5-6E7B-8B8F-15B3F7B4B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2830" y="5667284"/>
            <a:ext cx="307240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門扉と玄関を共通のカギで（</a:t>
            </a:r>
            <a:r>
              <a:rPr lang="en-US" altLang="ja-JP" sz="1050" b="1" dirty="0" err="1">
                <a:solidFill>
                  <a:srgbClr val="777777"/>
                </a:solidFill>
                <a:latin typeface="+mn-ea"/>
                <a:ea typeface="+mn-ea"/>
              </a:rPr>
              <a:t>FamiLock</a:t>
            </a: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）</a:t>
            </a: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電気錠タイプは、</a:t>
            </a:r>
            <a:r>
              <a:rPr lang="en-US" altLang="ja-JP" sz="700" dirty="0" err="1">
                <a:solidFill>
                  <a:srgbClr val="777777"/>
                </a:solidFill>
                <a:latin typeface="+mn-ea"/>
                <a:ea typeface="+mn-ea"/>
              </a:rPr>
              <a:t>FamiLock</a:t>
            </a: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に対応した玄関ドアと連動させれば、同一のキーで門扉と玄関ドアを施解錠することが可能です。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1A0EFE17-7E63-736C-CBBC-4C2581E852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4172" y="6013533"/>
            <a:ext cx="2696982" cy="911142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635AAB1C-C426-1516-0A83-9AF162019F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9898" y="5615386"/>
            <a:ext cx="2675290" cy="1485621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DE63C5FC-409B-0BF1-45DC-F0F4397D682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8600" t="15379"/>
          <a:stretch/>
        </p:blipFill>
        <p:spPr>
          <a:xfrm>
            <a:off x="0" y="829171"/>
            <a:ext cx="4253811" cy="3189121"/>
          </a:xfrm>
          <a:prstGeom prst="rect">
            <a:avLst/>
          </a:prstGeom>
        </p:spPr>
      </p:pic>
      <p:sp>
        <p:nvSpPr>
          <p:cNvPr id="19" name="object 45">
            <a:extLst>
              <a:ext uri="{FF2B5EF4-FFF2-40B4-BE49-F238E27FC236}">
                <a16:creationId xmlns:a16="http://schemas.microsoft.com/office/drawing/2014/main" id="{51E40C20-48B7-E40E-4AC0-B2EFD2A92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680" y="1338290"/>
            <a:ext cx="6001595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門扉本体にタイル、ガラスなどの本物素材を採用。他のエクステリア商品・玄関ドアと組み合わせて、より上質なエントランス空間を演出できます。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A874D23E-1775-8624-D247-C2A5AA104C2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66" t="86170" r="90338" b="8312"/>
          <a:stretch/>
        </p:blipFill>
        <p:spPr>
          <a:xfrm>
            <a:off x="121192" y="6744740"/>
            <a:ext cx="340772" cy="179935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FFE5DF04-124D-E607-EC2F-4D241FFD32F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7807" b="17591"/>
          <a:stretch/>
        </p:blipFill>
        <p:spPr>
          <a:xfrm>
            <a:off x="121190" y="6013533"/>
            <a:ext cx="2060035" cy="955676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69BD4CB2-8ED5-50C1-6CD9-16FF2F8C0008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t="3773" b="15258"/>
          <a:stretch/>
        </p:blipFill>
        <p:spPr>
          <a:xfrm>
            <a:off x="2340269" y="6013532"/>
            <a:ext cx="1933581" cy="955677"/>
          </a:xfrm>
          <a:prstGeom prst="rect">
            <a:avLst/>
          </a:prstGeom>
        </p:spPr>
      </p:pic>
      <p:sp>
        <p:nvSpPr>
          <p:cNvPr id="40" name="object 2">
            <a:extLst>
              <a:ext uri="{FF2B5EF4-FFF2-40B4-BE49-F238E27FC236}">
                <a16:creationId xmlns:a16="http://schemas.microsoft.com/office/drawing/2014/main" id="{7F92D758-4963-5C2F-FE64-806A915E6DA2}"/>
              </a:ext>
            </a:extLst>
          </p:cNvPr>
          <p:cNvSpPr txBox="1"/>
          <p:nvPr/>
        </p:nvSpPr>
        <p:spPr>
          <a:xfrm>
            <a:off x="76131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FT1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セラミックタイル</a:t>
            </a: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2F8685EC-D103-1366-0786-F9A9B99DAD97}"/>
              </a:ext>
            </a:extLst>
          </p:cNvPr>
          <p:cNvSpPr txBox="1"/>
          <p:nvPr/>
        </p:nvSpPr>
        <p:spPr>
          <a:xfrm>
            <a:off x="937920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FG1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  <a:endParaRPr lang="en-US" altLang="ja-JP" sz="900" b="1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ガラス</a:t>
            </a: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42C40A5B-91BE-F548-8F3A-06F8073C8519}"/>
              </a:ext>
            </a:extLst>
          </p:cNvPr>
          <p:cNvSpPr txBox="1"/>
          <p:nvPr/>
        </p:nvSpPr>
        <p:spPr>
          <a:xfrm>
            <a:off x="1829198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FM1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金属調</a:t>
            </a:r>
          </a:p>
        </p:txBody>
      </p:sp>
      <p:sp>
        <p:nvSpPr>
          <p:cNvPr id="47" name="object 2">
            <a:extLst>
              <a:ext uri="{FF2B5EF4-FFF2-40B4-BE49-F238E27FC236}">
                <a16:creationId xmlns:a16="http://schemas.microsoft.com/office/drawing/2014/main" id="{6EBBD32A-36F1-756F-04DF-521E5ED9D8D0}"/>
              </a:ext>
            </a:extLst>
          </p:cNvPr>
          <p:cNvSpPr txBox="1"/>
          <p:nvPr/>
        </p:nvSpPr>
        <p:spPr>
          <a:xfrm>
            <a:off x="2707976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FS1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木目調・単色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7C4F36B7-1EC1-4233-D65A-66D50098813A}"/>
              </a:ext>
            </a:extLst>
          </p:cNvPr>
          <p:cNvSpPr txBox="1"/>
          <p:nvPr/>
        </p:nvSpPr>
        <p:spPr>
          <a:xfrm>
            <a:off x="3976688" y="6978935"/>
            <a:ext cx="284214" cy="9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4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単位：</a:t>
            </a:r>
            <a:r>
              <a:rPr lang="en-US" altLang="ja-JP" sz="4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mm</a:t>
            </a:r>
            <a:endParaRPr lang="ja-JP" altLang="en-US" sz="4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49" name="object 2">
            <a:extLst>
              <a:ext uri="{FF2B5EF4-FFF2-40B4-BE49-F238E27FC236}">
                <a16:creationId xmlns:a16="http://schemas.microsoft.com/office/drawing/2014/main" id="{E82B1797-B211-3583-F493-463F94232DCC}"/>
              </a:ext>
            </a:extLst>
          </p:cNvPr>
          <p:cNvSpPr txBox="1"/>
          <p:nvPr/>
        </p:nvSpPr>
        <p:spPr>
          <a:xfrm>
            <a:off x="1453676" y="4809166"/>
            <a:ext cx="621504" cy="13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6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FLAT DESIGN</a:t>
            </a:r>
            <a:endParaRPr lang="ja-JP" altLang="en-US" sz="2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50" name="object 2">
            <a:extLst>
              <a:ext uri="{FF2B5EF4-FFF2-40B4-BE49-F238E27FC236}">
                <a16:creationId xmlns:a16="http://schemas.microsoft.com/office/drawing/2014/main" id="{A26B21DC-7DF9-3ED4-6BEC-FB51C5424ED6}"/>
              </a:ext>
            </a:extLst>
          </p:cNvPr>
          <p:cNvSpPr txBox="1"/>
          <p:nvPr/>
        </p:nvSpPr>
        <p:spPr>
          <a:xfrm>
            <a:off x="3652227" y="4812261"/>
            <a:ext cx="543202" cy="13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6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SLIT DESIGN</a:t>
            </a:r>
            <a:endParaRPr lang="ja-JP" altLang="en-US" sz="2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51" name="object 2">
            <a:extLst>
              <a:ext uri="{FF2B5EF4-FFF2-40B4-BE49-F238E27FC236}">
                <a16:creationId xmlns:a16="http://schemas.microsoft.com/office/drawing/2014/main" id="{2C0D256C-EC90-C3FB-1AB3-C64E305F71C6}"/>
              </a:ext>
            </a:extLst>
          </p:cNvPr>
          <p:cNvSpPr txBox="1"/>
          <p:nvPr/>
        </p:nvSpPr>
        <p:spPr>
          <a:xfrm>
            <a:off x="476924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H1,400mm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80D3267D-8A5E-C5AD-9C2E-CD946550847A}"/>
              </a:ext>
            </a:extLst>
          </p:cNvPr>
          <p:cNvCxnSpPr/>
          <p:nvPr/>
        </p:nvCxnSpPr>
        <p:spPr>
          <a:xfrm>
            <a:off x="249024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5E97C9B2-D64F-23C5-E6D2-E60095C5507F}"/>
              </a:ext>
            </a:extLst>
          </p:cNvPr>
          <p:cNvCxnSpPr/>
          <p:nvPr/>
        </p:nvCxnSpPr>
        <p:spPr>
          <a:xfrm>
            <a:off x="2765283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8B542AD-773A-48C5-46BF-725D1B3A292C}"/>
              </a:ext>
            </a:extLst>
          </p:cNvPr>
          <p:cNvCxnSpPr/>
          <p:nvPr/>
        </p:nvCxnSpPr>
        <p:spPr>
          <a:xfrm>
            <a:off x="302245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CB34715-4F77-BB02-41E7-7C53BB1B31FA}"/>
              </a:ext>
            </a:extLst>
          </p:cNvPr>
          <p:cNvCxnSpPr>
            <a:cxnSpLocks/>
          </p:cNvCxnSpPr>
          <p:nvPr/>
        </p:nvCxnSpPr>
        <p:spPr>
          <a:xfrm>
            <a:off x="2490248" y="6816331"/>
            <a:ext cx="53221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object 2">
            <a:extLst>
              <a:ext uri="{FF2B5EF4-FFF2-40B4-BE49-F238E27FC236}">
                <a16:creationId xmlns:a16="http://schemas.microsoft.com/office/drawing/2014/main" id="{4912EE6B-908A-CD27-B92A-11923A3C9B3C}"/>
              </a:ext>
            </a:extLst>
          </p:cNvPr>
          <p:cNvSpPr txBox="1"/>
          <p:nvPr/>
        </p:nvSpPr>
        <p:spPr>
          <a:xfrm>
            <a:off x="2583295" y="6061120"/>
            <a:ext cx="317067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両開き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71" name="object 2">
            <a:extLst>
              <a:ext uri="{FF2B5EF4-FFF2-40B4-BE49-F238E27FC236}">
                <a16:creationId xmlns:a16="http://schemas.microsoft.com/office/drawing/2014/main" id="{B5F6034C-50B4-6594-EACD-AC5DCB576B90}"/>
              </a:ext>
            </a:extLst>
          </p:cNvPr>
          <p:cNvSpPr txBox="1"/>
          <p:nvPr/>
        </p:nvSpPr>
        <p:spPr>
          <a:xfrm>
            <a:off x="3158080" y="6834235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W500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8757A8B8-A764-F2D0-02DB-2AE8672E905A}"/>
              </a:ext>
            </a:extLst>
          </p:cNvPr>
          <p:cNvCxnSpPr/>
          <p:nvPr/>
        </p:nvCxnSpPr>
        <p:spPr>
          <a:xfrm>
            <a:off x="3206211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15644E41-FC19-8E2A-35B6-948711D0672B}"/>
              </a:ext>
            </a:extLst>
          </p:cNvPr>
          <p:cNvCxnSpPr/>
          <p:nvPr/>
        </p:nvCxnSpPr>
        <p:spPr>
          <a:xfrm>
            <a:off x="3369327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26CBF82D-5758-4D2F-B12E-17EE5B9F56A5}"/>
              </a:ext>
            </a:extLst>
          </p:cNvPr>
          <p:cNvCxnSpPr/>
          <p:nvPr/>
        </p:nvCxnSpPr>
        <p:spPr>
          <a:xfrm>
            <a:off x="3652227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87E13248-1A87-9C7F-5FC1-80B4466219EC}"/>
              </a:ext>
            </a:extLst>
          </p:cNvPr>
          <p:cNvCxnSpPr>
            <a:cxnSpLocks/>
          </p:cNvCxnSpPr>
          <p:nvPr/>
        </p:nvCxnSpPr>
        <p:spPr>
          <a:xfrm>
            <a:off x="3206211" y="6816331"/>
            <a:ext cx="44601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object 2">
            <a:extLst>
              <a:ext uri="{FF2B5EF4-FFF2-40B4-BE49-F238E27FC236}">
                <a16:creationId xmlns:a16="http://schemas.microsoft.com/office/drawing/2014/main" id="{771D07CF-B675-A478-0BEA-61A7B50ED2D2}"/>
              </a:ext>
            </a:extLst>
          </p:cNvPr>
          <p:cNvSpPr txBox="1"/>
          <p:nvPr/>
        </p:nvSpPr>
        <p:spPr>
          <a:xfrm>
            <a:off x="3394523" y="6830191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78" name="object 2">
            <a:extLst>
              <a:ext uri="{FF2B5EF4-FFF2-40B4-BE49-F238E27FC236}">
                <a16:creationId xmlns:a16="http://schemas.microsoft.com/office/drawing/2014/main" id="{56D097ED-9190-F39C-5103-E822032D0080}"/>
              </a:ext>
            </a:extLst>
          </p:cNvPr>
          <p:cNvSpPr txBox="1"/>
          <p:nvPr/>
        </p:nvSpPr>
        <p:spPr>
          <a:xfrm>
            <a:off x="3851502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59C389D8-730A-A7CB-A8DF-B8BC9C1B5261}"/>
              </a:ext>
            </a:extLst>
          </p:cNvPr>
          <p:cNvCxnSpPr/>
          <p:nvPr/>
        </p:nvCxnSpPr>
        <p:spPr>
          <a:xfrm>
            <a:off x="3836541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5DAF5067-1240-3CD4-7AB6-9EF748CB6E5D}"/>
              </a:ext>
            </a:extLst>
          </p:cNvPr>
          <p:cNvCxnSpPr/>
          <p:nvPr/>
        </p:nvCxnSpPr>
        <p:spPr>
          <a:xfrm>
            <a:off x="412908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6DA042F-B299-FBDF-2F2B-6494ABE376BB}"/>
              </a:ext>
            </a:extLst>
          </p:cNvPr>
          <p:cNvCxnSpPr>
            <a:cxnSpLocks/>
          </p:cNvCxnSpPr>
          <p:nvPr/>
        </p:nvCxnSpPr>
        <p:spPr>
          <a:xfrm>
            <a:off x="3836541" y="6816331"/>
            <a:ext cx="292547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object 2">
            <a:extLst>
              <a:ext uri="{FF2B5EF4-FFF2-40B4-BE49-F238E27FC236}">
                <a16:creationId xmlns:a16="http://schemas.microsoft.com/office/drawing/2014/main" id="{09291ABE-D96B-92DA-D123-26824EA20323}"/>
              </a:ext>
            </a:extLst>
          </p:cNvPr>
          <p:cNvSpPr txBox="1"/>
          <p:nvPr/>
        </p:nvSpPr>
        <p:spPr>
          <a:xfrm>
            <a:off x="3247448" y="6061120"/>
            <a:ext cx="339307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親子開き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86" name="object 2">
            <a:extLst>
              <a:ext uri="{FF2B5EF4-FFF2-40B4-BE49-F238E27FC236}">
                <a16:creationId xmlns:a16="http://schemas.microsoft.com/office/drawing/2014/main" id="{B4227DF9-8513-FD00-062F-DC650E970545}"/>
              </a:ext>
            </a:extLst>
          </p:cNvPr>
          <p:cNvSpPr txBox="1"/>
          <p:nvPr/>
        </p:nvSpPr>
        <p:spPr>
          <a:xfrm>
            <a:off x="3858134" y="60611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片開き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87" name="object 2">
            <a:extLst>
              <a:ext uri="{FF2B5EF4-FFF2-40B4-BE49-F238E27FC236}">
                <a16:creationId xmlns:a16="http://schemas.microsoft.com/office/drawing/2014/main" id="{1932F450-8577-40F2-871B-FB76998489D6}"/>
              </a:ext>
            </a:extLst>
          </p:cNvPr>
          <p:cNvSpPr txBox="1"/>
          <p:nvPr/>
        </p:nvSpPr>
        <p:spPr>
          <a:xfrm>
            <a:off x="2769209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0" name="object 2">
            <a:extLst>
              <a:ext uri="{FF2B5EF4-FFF2-40B4-BE49-F238E27FC236}">
                <a16:creationId xmlns:a16="http://schemas.microsoft.com/office/drawing/2014/main" id="{44EC57ED-45BE-7482-A41D-8158FC193700}"/>
              </a:ext>
            </a:extLst>
          </p:cNvPr>
          <p:cNvSpPr txBox="1"/>
          <p:nvPr/>
        </p:nvSpPr>
        <p:spPr>
          <a:xfrm>
            <a:off x="1047065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H1,600mm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1" name="object 2">
            <a:extLst>
              <a:ext uri="{FF2B5EF4-FFF2-40B4-BE49-F238E27FC236}">
                <a16:creationId xmlns:a16="http://schemas.microsoft.com/office/drawing/2014/main" id="{D24AA500-A4C1-72B4-C57F-B1418AD6C2A7}"/>
              </a:ext>
            </a:extLst>
          </p:cNvPr>
          <p:cNvSpPr txBox="1"/>
          <p:nvPr/>
        </p:nvSpPr>
        <p:spPr>
          <a:xfrm>
            <a:off x="1603424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H1,800mm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2" name="object 2">
            <a:extLst>
              <a:ext uri="{FF2B5EF4-FFF2-40B4-BE49-F238E27FC236}">
                <a16:creationId xmlns:a16="http://schemas.microsoft.com/office/drawing/2014/main" id="{811A5226-E859-5114-594A-B4C7A91677C0}"/>
              </a:ext>
            </a:extLst>
          </p:cNvPr>
          <p:cNvSpPr txBox="1"/>
          <p:nvPr/>
        </p:nvSpPr>
        <p:spPr>
          <a:xfrm>
            <a:off x="2494654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3" name="object 2">
            <a:extLst>
              <a:ext uri="{FF2B5EF4-FFF2-40B4-BE49-F238E27FC236}">
                <a16:creationId xmlns:a16="http://schemas.microsoft.com/office/drawing/2014/main" id="{E279AC19-7360-56F9-133A-B3F62A3D7E6B}"/>
              </a:ext>
            </a:extLst>
          </p:cNvPr>
          <p:cNvSpPr txBox="1"/>
          <p:nvPr/>
        </p:nvSpPr>
        <p:spPr>
          <a:xfrm>
            <a:off x="3569765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TS1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木目調・単色</a:t>
            </a:r>
          </a:p>
        </p:txBody>
      </p:sp>
    </p:spTree>
    <p:extLst>
      <p:ext uri="{BB962C8B-B14F-4D97-AF65-F5344CB8AC3E}">
        <p14:creationId xmlns:p14="http://schemas.microsoft.com/office/powerpoint/2010/main" val="221111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27">
            <a:extLst>
              <a:ext uri="{FF2B5EF4-FFF2-40B4-BE49-F238E27FC236}">
                <a16:creationId xmlns:a16="http://schemas.microsoft.com/office/drawing/2014/main" id="{CE24B12F-8D25-4CEE-94EF-7FB155217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68" y="302305"/>
            <a:ext cx="4285478" cy="43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門まわり</a:t>
            </a:r>
            <a:r>
              <a:rPr lang="en-US" altLang="ja-JP" sz="1414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    </a:t>
            </a:r>
            <a:r>
              <a:rPr lang="ja-JP" altLang="en-US" sz="2828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開き門扉</a:t>
            </a:r>
            <a:r>
              <a:rPr lang="en-US" altLang="ja-JP" sz="2828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AX</a:t>
            </a:r>
            <a:endParaRPr lang="ja-JP" altLang="ja-JP" sz="2828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BIZ UDPゴシック" panose="020B0400000000000000" pitchFamily="50" charset="-128"/>
            </a:endParaRP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329393B3-0CE6-4C36-B6E0-6DF989D4BB87}"/>
              </a:ext>
            </a:extLst>
          </p:cNvPr>
          <p:cNvSpPr txBox="1"/>
          <p:nvPr/>
        </p:nvSpPr>
        <p:spPr>
          <a:xfrm>
            <a:off x="4616511" y="861259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01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こだわりの素材美（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FLAT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DESIGN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）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128" name="object 5">
            <a:extLst>
              <a:ext uri="{FF2B5EF4-FFF2-40B4-BE49-F238E27FC236}">
                <a16:creationId xmlns:a16="http://schemas.microsoft.com/office/drawing/2014/main" id="{88BA2013-6538-4A26-91D7-410A7D12436A}"/>
              </a:ext>
            </a:extLst>
          </p:cNvPr>
          <p:cNvSpPr/>
          <p:nvPr/>
        </p:nvSpPr>
        <p:spPr>
          <a:xfrm>
            <a:off x="4622122" y="1262081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138" name="Rectangle 9">
            <a:extLst>
              <a:ext uri="{FF2B5EF4-FFF2-40B4-BE49-F238E27FC236}">
                <a16:creationId xmlns:a16="http://schemas.microsoft.com/office/drawing/2014/main" id="{0CEB5E55-949A-435A-A28C-63A8D0B10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388" y="7230278"/>
            <a:ext cx="905188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開き門扉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AX_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商品提案書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SPD_ext_25_025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2025.05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34" name="object 9">
            <a:extLst>
              <a:ext uri="{FF2B5EF4-FFF2-40B4-BE49-F238E27FC236}">
                <a16:creationId xmlns:a16="http://schemas.microsoft.com/office/drawing/2014/main" id="{59F39521-5A71-CB42-41B2-B6BF1B7A9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75" y="4647010"/>
            <a:ext cx="60820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900" b="1" dirty="0">
                <a:solidFill>
                  <a:srgbClr val="6C6C6C"/>
                </a:solidFill>
                <a:latin typeface="+mj-ea"/>
                <a:ea typeface="+mj-ea"/>
              </a:rPr>
              <a:t>LINE UP </a:t>
            </a:r>
            <a:endParaRPr lang="ja-JP" altLang="ja-JP" sz="900" b="1" dirty="0">
              <a:latin typeface="+mj-ea"/>
              <a:ea typeface="+mj-ea"/>
            </a:endParaRPr>
          </a:p>
        </p:txBody>
      </p:sp>
      <p:sp>
        <p:nvSpPr>
          <p:cNvPr id="113" name="object 2">
            <a:extLst>
              <a:ext uri="{FF2B5EF4-FFF2-40B4-BE49-F238E27FC236}">
                <a16:creationId xmlns:a16="http://schemas.microsoft.com/office/drawing/2014/main" id="{819AC12C-F59D-B46B-D329-96884A9B18D6}"/>
              </a:ext>
            </a:extLst>
          </p:cNvPr>
          <p:cNvSpPr txBox="1"/>
          <p:nvPr/>
        </p:nvSpPr>
        <p:spPr>
          <a:xfrm>
            <a:off x="110078" y="4255641"/>
            <a:ext cx="4557171" cy="222738"/>
          </a:xfrm>
          <a:prstGeom prst="rect">
            <a:avLst/>
          </a:prstGeom>
        </p:spPr>
        <p:txBody>
          <a:bodyPr vert="horz" wrap="square" lIns="0" tIns="37704" rIns="0" bIns="0" rtlCol="0">
            <a:spAutoFit/>
          </a:bodyPr>
          <a:lstStyle/>
          <a:p>
            <a:pPr marL="8978">
              <a:spcBef>
                <a:spcPts val="297"/>
              </a:spcBef>
            </a:pPr>
            <a:r>
              <a:rPr lang="ja-JP" altLang="en-US" sz="12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端正な邸宅に、こだわりの門扉を。</a:t>
            </a:r>
          </a:p>
        </p:txBody>
      </p:sp>
      <p:sp>
        <p:nvSpPr>
          <p:cNvPr id="114" name="object 73">
            <a:extLst>
              <a:ext uri="{FF2B5EF4-FFF2-40B4-BE49-F238E27FC236}">
                <a16:creationId xmlns:a16="http://schemas.microsoft.com/office/drawing/2014/main" id="{A30986F6-13D9-99EE-4F4C-300A3EC93A9A}"/>
              </a:ext>
            </a:extLst>
          </p:cNvPr>
          <p:cNvSpPr/>
          <p:nvPr/>
        </p:nvSpPr>
        <p:spPr>
          <a:xfrm flipV="1">
            <a:off x="121192" y="4551158"/>
            <a:ext cx="4098079" cy="32317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kern="0"/>
          </a:p>
        </p:txBody>
      </p:sp>
      <p:pic>
        <p:nvPicPr>
          <p:cNvPr id="4" name="図 4">
            <a:extLst>
              <a:ext uri="{FF2B5EF4-FFF2-40B4-BE49-F238E27FC236}">
                <a16:creationId xmlns:a16="http://schemas.microsoft.com/office/drawing/2014/main" id="{BD1369FE-017B-6B77-0E1D-DBA7B7438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060" y="454433"/>
            <a:ext cx="480214" cy="23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B0DDB09-FAC7-292B-1781-F6315A16B3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275"/>
          <a:stretch/>
        </p:blipFill>
        <p:spPr>
          <a:xfrm>
            <a:off x="4587032" y="1569122"/>
            <a:ext cx="1269054" cy="158107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DCF167D4-DA6C-7BBD-708D-F0D531EB63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200"/>
          <a:stretch/>
        </p:blipFill>
        <p:spPr>
          <a:xfrm>
            <a:off x="71643" y="4761870"/>
            <a:ext cx="4189259" cy="120713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64A20E5-FC1A-F67B-5EF3-46901EF721B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1275"/>
          <a:stretch/>
        </p:blipFill>
        <p:spPr>
          <a:xfrm>
            <a:off x="6055623" y="1573694"/>
            <a:ext cx="1269054" cy="158107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BF06C31D-A725-9944-AA95-D23D67861EB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9890"/>
          <a:stretch/>
        </p:blipFill>
        <p:spPr>
          <a:xfrm>
            <a:off x="8965261" y="1556943"/>
            <a:ext cx="1269054" cy="1605753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DC0BD1C-D670-FE14-44E8-BDDCA509B4C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0864" t="15092" r="10362" b="8523"/>
          <a:stretch/>
        </p:blipFill>
        <p:spPr>
          <a:xfrm>
            <a:off x="7521999" y="1556944"/>
            <a:ext cx="1237829" cy="1593257"/>
          </a:xfrm>
          <a:prstGeom prst="rect">
            <a:avLst/>
          </a:prstGeom>
        </p:spPr>
      </p:pic>
      <p:sp>
        <p:nvSpPr>
          <p:cNvPr id="26" name="object 45">
            <a:extLst>
              <a:ext uri="{FF2B5EF4-FFF2-40B4-BE49-F238E27FC236}">
                <a16:creationId xmlns:a16="http://schemas.microsoft.com/office/drawing/2014/main" id="{1E382752-BEDE-7C1B-D4DC-724BD88E1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681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焼き物の素材美。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7" name="object 45">
            <a:extLst>
              <a:ext uri="{FF2B5EF4-FFF2-40B4-BE49-F238E27FC236}">
                <a16:creationId xmlns:a16="http://schemas.microsoft.com/office/drawing/2014/main" id="{32DA2742-7361-144A-F7EC-21C30C248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017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ガラスの品格と深み。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8" name="object 45">
            <a:extLst>
              <a:ext uri="{FF2B5EF4-FFF2-40B4-BE49-F238E27FC236}">
                <a16:creationId xmlns:a16="http://schemas.microsoft.com/office/drawing/2014/main" id="{0E403B44-835A-487D-6C52-F5FDC1C57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5649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こだわりぬいた木の表情。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9" name="object 45">
            <a:extLst>
              <a:ext uri="{FF2B5EF4-FFF2-40B4-BE49-F238E27FC236}">
                <a16:creationId xmlns:a16="http://schemas.microsoft.com/office/drawing/2014/main" id="{34015F3E-0E54-A8C9-4D18-7973FC1D6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4240" y="1614934"/>
            <a:ext cx="1271269" cy="11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ja-JP" altLang="en-US" sz="800" dirty="0">
                <a:solidFill>
                  <a:schemeClr val="bg1"/>
                </a:solidFill>
                <a:latin typeface="+mn-ea"/>
                <a:ea typeface="+mn-ea"/>
              </a:rPr>
              <a:t>金属の無垢な味わい。</a:t>
            </a:r>
            <a:endParaRPr lang="en-US" altLang="ja-JP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7CC8EF30-D840-B5CA-B4A2-230D5B54D5C7}"/>
              </a:ext>
            </a:extLst>
          </p:cNvPr>
          <p:cNvSpPr txBox="1"/>
          <p:nvPr/>
        </p:nvSpPr>
        <p:spPr>
          <a:xfrm>
            <a:off x="4616511" y="3237668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02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en-US" altLang="ja-JP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｢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家の顔」としてのハンドル。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4E2EBEA2-B066-D198-CD3D-9DED871EBC80}"/>
              </a:ext>
            </a:extLst>
          </p:cNvPr>
          <p:cNvSpPr/>
          <p:nvPr/>
        </p:nvSpPr>
        <p:spPr>
          <a:xfrm>
            <a:off x="4622122" y="3638490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C59FD0EA-714C-39A0-ADA9-8529A34B108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2771" t="5526"/>
          <a:stretch/>
        </p:blipFill>
        <p:spPr>
          <a:xfrm>
            <a:off x="4539898" y="3663164"/>
            <a:ext cx="2810387" cy="1428353"/>
          </a:xfrm>
          <a:prstGeom prst="rect">
            <a:avLst/>
          </a:prstGeom>
        </p:spPr>
      </p:pic>
      <p:sp>
        <p:nvSpPr>
          <p:cNvPr id="36" name="object 45">
            <a:extLst>
              <a:ext uri="{FF2B5EF4-FFF2-40B4-BE49-F238E27FC236}">
                <a16:creationId xmlns:a16="http://schemas.microsoft.com/office/drawing/2014/main" id="{A45FBC49-C525-74E7-5482-85791EBD6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2830" y="3795639"/>
            <a:ext cx="3072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握りやすさと精緻さを両立</a:t>
            </a: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裏面のラウンド形状が握りやすさを実現し、エッジ部分に施された精緻な面取り加工が、緊張感のある洗練された佇まいをもたらします。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CDA01A6D-0FE6-7932-A111-E5E2C1D53D21}"/>
              </a:ext>
            </a:extLst>
          </p:cNvPr>
          <p:cNvSpPr txBox="1"/>
          <p:nvPr/>
        </p:nvSpPr>
        <p:spPr>
          <a:xfrm>
            <a:off x="4616511" y="5109313"/>
            <a:ext cx="4785955" cy="41331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03 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ja-JP" altLang="en-US" sz="28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便利と安心を両立する先進機能。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A7DC6818-FBDF-4078-6C49-396401760C61}"/>
              </a:ext>
            </a:extLst>
          </p:cNvPr>
          <p:cNvSpPr/>
          <p:nvPr/>
        </p:nvSpPr>
        <p:spPr>
          <a:xfrm>
            <a:off x="4622122" y="5510135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41" name="object 45">
            <a:extLst>
              <a:ext uri="{FF2B5EF4-FFF2-40B4-BE49-F238E27FC236}">
                <a16:creationId xmlns:a16="http://schemas.microsoft.com/office/drawing/2014/main" id="{A42B082C-35B5-6E7B-8B8F-15B3F7B4B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2830" y="5667284"/>
            <a:ext cx="307240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門扉と玄関を共通のカギで（</a:t>
            </a:r>
            <a:r>
              <a:rPr lang="en-US" altLang="ja-JP" sz="1050" b="1" dirty="0" err="1">
                <a:solidFill>
                  <a:srgbClr val="777777"/>
                </a:solidFill>
                <a:latin typeface="+mn-ea"/>
                <a:ea typeface="+mn-ea"/>
              </a:rPr>
              <a:t>FamiLock</a:t>
            </a:r>
            <a:r>
              <a:rPr lang="ja-JP" altLang="en-US" sz="1050" b="1" dirty="0">
                <a:solidFill>
                  <a:srgbClr val="777777"/>
                </a:solidFill>
                <a:latin typeface="+mn-ea"/>
                <a:ea typeface="+mn-ea"/>
              </a:rPr>
              <a:t>）</a:t>
            </a:r>
            <a:endParaRPr lang="en-US" altLang="ja-JP" sz="1050" b="1" dirty="0">
              <a:solidFill>
                <a:srgbClr val="777777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電気錠タイプは、</a:t>
            </a:r>
            <a:r>
              <a:rPr lang="en-US" altLang="ja-JP" sz="700" dirty="0" err="1">
                <a:solidFill>
                  <a:srgbClr val="777777"/>
                </a:solidFill>
                <a:latin typeface="+mn-ea"/>
                <a:ea typeface="+mn-ea"/>
              </a:rPr>
              <a:t>FamiLock</a:t>
            </a: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に対応した玄関ドアと連動させれば、同一のキーで門扉と玄関ドアを施解錠することが可能です。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1A0EFE17-7E63-736C-CBBC-4C2581E852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4172" y="6013533"/>
            <a:ext cx="2696982" cy="911142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635AAB1C-C426-1516-0A83-9AF162019F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9898" y="5615386"/>
            <a:ext cx="2675290" cy="1485621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DE63C5FC-409B-0BF1-45DC-F0F4397D682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8600" t="15379"/>
          <a:stretch/>
        </p:blipFill>
        <p:spPr>
          <a:xfrm>
            <a:off x="0" y="829171"/>
            <a:ext cx="4253811" cy="3189121"/>
          </a:xfrm>
          <a:prstGeom prst="rect">
            <a:avLst/>
          </a:prstGeom>
        </p:spPr>
      </p:pic>
      <p:sp>
        <p:nvSpPr>
          <p:cNvPr id="19" name="object 45">
            <a:extLst>
              <a:ext uri="{FF2B5EF4-FFF2-40B4-BE49-F238E27FC236}">
                <a16:creationId xmlns:a16="http://schemas.microsoft.com/office/drawing/2014/main" id="{51E40C20-48B7-E40E-4AC0-B2EFD2A92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680" y="1338290"/>
            <a:ext cx="6001595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門扉本体にタイル、ガラスなどの本物素材を採用。他のエクステリア商品・玄関ドアと組み合わせて、より上質なエントランス空間を演出できます。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A874D23E-1775-8624-D247-C2A5AA104C2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66" t="86170" r="90338" b="8312"/>
          <a:stretch/>
        </p:blipFill>
        <p:spPr>
          <a:xfrm>
            <a:off x="121192" y="6744740"/>
            <a:ext cx="340772" cy="179935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FFE5DF04-124D-E607-EC2F-4D241FFD32F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7807" b="17591"/>
          <a:stretch/>
        </p:blipFill>
        <p:spPr>
          <a:xfrm>
            <a:off x="121190" y="6013533"/>
            <a:ext cx="2060035" cy="955676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69BD4CB2-8ED5-50C1-6CD9-16FF2F8C0008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t="3773" b="15258"/>
          <a:stretch/>
        </p:blipFill>
        <p:spPr>
          <a:xfrm>
            <a:off x="2340269" y="6013532"/>
            <a:ext cx="1933581" cy="955677"/>
          </a:xfrm>
          <a:prstGeom prst="rect">
            <a:avLst/>
          </a:prstGeom>
        </p:spPr>
      </p:pic>
      <p:sp>
        <p:nvSpPr>
          <p:cNvPr id="40" name="object 2">
            <a:extLst>
              <a:ext uri="{FF2B5EF4-FFF2-40B4-BE49-F238E27FC236}">
                <a16:creationId xmlns:a16="http://schemas.microsoft.com/office/drawing/2014/main" id="{7F92D758-4963-5C2F-FE64-806A915E6DA2}"/>
              </a:ext>
            </a:extLst>
          </p:cNvPr>
          <p:cNvSpPr txBox="1"/>
          <p:nvPr/>
        </p:nvSpPr>
        <p:spPr>
          <a:xfrm>
            <a:off x="76131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FT1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セラミックタイル</a:t>
            </a: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2F8685EC-D103-1366-0786-F9A9B99DAD97}"/>
              </a:ext>
            </a:extLst>
          </p:cNvPr>
          <p:cNvSpPr txBox="1"/>
          <p:nvPr/>
        </p:nvSpPr>
        <p:spPr>
          <a:xfrm>
            <a:off x="937920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FG1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  <a:endParaRPr lang="en-US" altLang="ja-JP" sz="900" b="1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ガラス</a:t>
            </a: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42C40A5B-91BE-F548-8F3A-06F8073C8519}"/>
              </a:ext>
            </a:extLst>
          </p:cNvPr>
          <p:cNvSpPr txBox="1"/>
          <p:nvPr/>
        </p:nvSpPr>
        <p:spPr>
          <a:xfrm>
            <a:off x="1829198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FM1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金属調</a:t>
            </a:r>
          </a:p>
        </p:txBody>
      </p:sp>
      <p:sp>
        <p:nvSpPr>
          <p:cNvPr id="47" name="object 2">
            <a:extLst>
              <a:ext uri="{FF2B5EF4-FFF2-40B4-BE49-F238E27FC236}">
                <a16:creationId xmlns:a16="http://schemas.microsoft.com/office/drawing/2014/main" id="{6EBBD32A-36F1-756F-04DF-521E5ED9D8D0}"/>
              </a:ext>
            </a:extLst>
          </p:cNvPr>
          <p:cNvSpPr txBox="1"/>
          <p:nvPr/>
        </p:nvSpPr>
        <p:spPr>
          <a:xfrm>
            <a:off x="2707976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FS1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木目調・単色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7C4F36B7-1EC1-4233-D65A-66D50098813A}"/>
              </a:ext>
            </a:extLst>
          </p:cNvPr>
          <p:cNvSpPr txBox="1"/>
          <p:nvPr/>
        </p:nvSpPr>
        <p:spPr>
          <a:xfrm>
            <a:off x="3976688" y="6978935"/>
            <a:ext cx="284214" cy="9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4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単位：</a:t>
            </a:r>
            <a:r>
              <a:rPr lang="en-US" altLang="ja-JP" sz="4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mm</a:t>
            </a:r>
            <a:endParaRPr lang="ja-JP" altLang="en-US" sz="4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49" name="object 2">
            <a:extLst>
              <a:ext uri="{FF2B5EF4-FFF2-40B4-BE49-F238E27FC236}">
                <a16:creationId xmlns:a16="http://schemas.microsoft.com/office/drawing/2014/main" id="{E82B1797-B211-3583-F493-463F94232DCC}"/>
              </a:ext>
            </a:extLst>
          </p:cNvPr>
          <p:cNvSpPr txBox="1"/>
          <p:nvPr/>
        </p:nvSpPr>
        <p:spPr>
          <a:xfrm>
            <a:off x="1453676" y="4809166"/>
            <a:ext cx="621504" cy="13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6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FLAT DESIGN</a:t>
            </a:r>
            <a:endParaRPr lang="ja-JP" altLang="en-US" sz="2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50" name="object 2">
            <a:extLst>
              <a:ext uri="{FF2B5EF4-FFF2-40B4-BE49-F238E27FC236}">
                <a16:creationId xmlns:a16="http://schemas.microsoft.com/office/drawing/2014/main" id="{A26B21DC-7DF9-3ED4-6BEC-FB51C5424ED6}"/>
              </a:ext>
            </a:extLst>
          </p:cNvPr>
          <p:cNvSpPr txBox="1"/>
          <p:nvPr/>
        </p:nvSpPr>
        <p:spPr>
          <a:xfrm>
            <a:off x="3652227" y="4812261"/>
            <a:ext cx="543202" cy="13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6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SLIT DESIGN</a:t>
            </a:r>
            <a:endParaRPr lang="ja-JP" altLang="en-US" sz="2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51" name="object 2">
            <a:extLst>
              <a:ext uri="{FF2B5EF4-FFF2-40B4-BE49-F238E27FC236}">
                <a16:creationId xmlns:a16="http://schemas.microsoft.com/office/drawing/2014/main" id="{2C0D256C-EC90-C3FB-1AB3-C64E305F71C6}"/>
              </a:ext>
            </a:extLst>
          </p:cNvPr>
          <p:cNvSpPr txBox="1"/>
          <p:nvPr/>
        </p:nvSpPr>
        <p:spPr>
          <a:xfrm>
            <a:off x="476924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H1,400mm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80D3267D-8A5E-C5AD-9C2E-CD946550847A}"/>
              </a:ext>
            </a:extLst>
          </p:cNvPr>
          <p:cNvCxnSpPr/>
          <p:nvPr/>
        </p:nvCxnSpPr>
        <p:spPr>
          <a:xfrm>
            <a:off x="249024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5E97C9B2-D64F-23C5-E6D2-E60095C5507F}"/>
              </a:ext>
            </a:extLst>
          </p:cNvPr>
          <p:cNvCxnSpPr/>
          <p:nvPr/>
        </p:nvCxnSpPr>
        <p:spPr>
          <a:xfrm>
            <a:off x="2765283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8B542AD-773A-48C5-46BF-725D1B3A292C}"/>
              </a:ext>
            </a:extLst>
          </p:cNvPr>
          <p:cNvCxnSpPr/>
          <p:nvPr/>
        </p:nvCxnSpPr>
        <p:spPr>
          <a:xfrm>
            <a:off x="302245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CB34715-4F77-BB02-41E7-7C53BB1B31FA}"/>
              </a:ext>
            </a:extLst>
          </p:cNvPr>
          <p:cNvCxnSpPr>
            <a:cxnSpLocks/>
          </p:cNvCxnSpPr>
          <p:nvPr/>
        </p:nvCxnSpPr>
        <p:spPr>
          <a:xfrm>
            <a:off x="2490248" y="6816331"/>
            <a:ext cx="53221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object 2">
            <a:extLst>
              <a:ext uri="{FF2B5EF4-FFF2-40B4-BE49-F238E27FC236}">
                <a16:creationId xmlns:a16="http://schemas.microsoft.com/office/drawing/2014/main" id="{4912EE6B-908A-CD27-B92A-11923A3C9B3C}"/>
              </a:ext>
            </a:extLst>
          </p:cNvPr>
          <p:cNvSpPr txBox="1"/>
          <p:nvPr/>
        </p:nvSpPr>
        <p:spPr>
          <a:xfrm>
            <a:off x="2583295" y="6061120"/>
            <a:ext cx="317067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両開き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71" name="object 2">
            <a:extLst>
              <a:ext uri="{FF2B5EF4-FFF2-40B4-BE49-F238E27FC236}">
                <a16:creationId xmlns:a16="http://schemas.microsoft.com/office/drawing/2014/main" id="{B5F6034C-50B4-6594-EACD-AC5DCB576B90}"/>
              </a:ext>
            </a:extLst>
          </p:cNvPr>
          <p:cNvSpPr txBox="1"/>
          <p:nvPr/>
        </p:nvSpPr>
        <p:spPr>
          <a:xfrm>
            <a:off x="3158080" y="6834235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W500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8757A8B8-A764-F2D0-02DB-2AE8672E905A}"/>
              </a:ext>
            </a:extLst>
          </p:cNvPr>
          <p:cNvCxnSpPr/>
          <p:nvPr/>
        </p:nvCxnSpPr>
        <p:spPr>
          <a:xfrm>
            <a:off x="3206211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15644E41-FC19-8E2A-35B6-948711D0672B}"/>
              </a:ext>
            </a:extLst>
          </p:cNvPr>
          <p:cNvCxnSpPr/>
          <p:nvPr/>
        </p:nvCxnSpPr>
        <p:spPr>
          <a:xfrm>
            <a:off x="3369327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26CBF82D-5758-4D2F-B12E-17EE5B9F56A5}"/>
              </a:ext>
            </a:extLst>
          </p:cNvPr>
          <p:cNvCxnSpPr/>
          <p:nvPr/>
        </p:nvCxnSpPr>
        <p:spPr>
          <a:xfrm>
            <a:off x="3652227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87E13248-1A87-9C7F-5FC1-80B4466219EC}"/>
              </a:ext>
            </a:extLst>
          </p:cNvPr>
          <p:cNvCxnSpPr>
            <a:cxnSpLocks/>
          </p:cNvCxnSpPr>
          <p:nvPr/>
        </p:nvCxnSpPr>
        <p:spPr>
          <a:xfrm>
            <a:off x="3206211" y="6816331"/>
            <a:ext cx="44601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object 2">
            <a:extLst>
              <a:ext uri="{FF2B5EF4-FFF2-40B4-BE49-F238E27FC236}">
                <a16:creationId xmlns:a16="http://schemas.microsoft.com/office/drawing/2014/main" id="{771D07CF-B675-A478-0BEA-61A7B50ED2D2}"/>
              </a:ext>
            </a:extLst>
          </p:cNvPr>
          <p:cNvSpPr txBox="1"/>
          <p:nvPr/>
        </p:nvSpPr>
        <p:spPr>
          <a:xfrm>
            <a:off x="3394523" y="6830191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78" name="object 2">
            <a:extLst>
              <a:ext uri="{FF2B5EF4-FFF2-40B4-BE49-F238E27FC236}">
                <a16:creationId xmlns:a16="http://schemas.microsoft.com/office/drawing/2014/main" id="{56D097ED-9190-F39C-5103-E822032D0080}"/>
              </a:ext>
            </a:extLst>
          </p:cNvPr>
          <p:cNvSpPr txBox="1"/>
          <p:nvPr/>
        </p:nvSpPr>
        <p:spPr>
          <a:xfrm>
            <a:off x="3851502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59C389D8-730A-A7CB-A8DF-B8BC9C1B5261}"/>
              </a:ext>
            </a:extLst>
          </p:cNvPr>
          <p:cNvCxnSpPr/>
          <p:nvPr/>
        </p:nvCxnSpPr>
        <p:spPr>
          <a:xfrm>
            <a:off x="3836541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5DAF5067-1240-3CD4-7AB6-9EF748CB6E5D}"/>
              </a:ext>
            </a:extLst>
          </p:cNvPr>
          <p:cNvCxnSpPr/>
          <p:nvPr/>
        </p:nvCxnSpPr>
        <p:spPr>
          <a:xfrm>
            <a:off x="4129088" y="6782991"/>
            <a:ext cx="0" cy="6905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6DA042F-B299-FBDF-2F2B-6494ABE376BB}"/>
              </a:ext>
            </a:extLst>
          </p:cNvPr>
          <p:cNvCxnSpPr>
            <a:cxnSpLocks/>
          </p:cNvCxnSpPr>
          <p:nvPr/>
        </p:nvCxnSpPr>
        <p:spPr>
          <a:xfrm>
            <a:off x="3836541" y="6816331"/>
            <a:ext cx="292547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object 2">
            <a:extLst>
              <a:ext uri="{FF2B5EF4-FFF2-40B4-BE49-F238E27FC236}">
                <a16:creationId xmlns:a16="http://schemas.microsoft.com/office/drawing/2014/main" id="{09291ABE-D96B-92DA-D123-26824EA20323}"/>
              </a:ext>
            </a:extLst>
          </p:cNvPr>
          <p:cNvSpPr txBox="1"/>
          <p:nvPr/>
        </p:nvSpPr>
        <p:spPr>
          <a:xfrm>
            <a:off x="3247448" y="6061120"/>
            <a:ext cx="339307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親子開き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86" name="object 2">
            <a:extLst>
              <a:ext uri="{FF2B5EF4-FFF2-40B4-BE49-F238E27FC236}">
                <a16:creationId xmlns:a16="http://schemas.microsoft.com/office/drawing/2014/main" id="{B4227DF9-8513-FD00-062F-DC650E970545}"/>
              </a:ext>
            </a:extLst>
          </p:cNvPr>
          <p:cNvSpPr txBox="1"/>
          <p:nvPr/>
        </p:nvSpPr>
        <p:spPr>
          <a:xfrm>
            <a:off x="3858134" y="60611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ja-JP" altLang="en-US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片開き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87" name="object 2">
            <a:extLst>
              <a:ext uri="{FF2B5EF4-FFF2-40B4-BE49-F238E27FC236}">
                <a16:creationId xmlns:a16="http://schemas.microsoft.com/office/drawing/2014/main" id="{1932F450-8577-40F2-871B-FB76998489D6}"/>
              </a:ext>
            </a:extLst>
          </p:cNvPr>
          <p:cNvSpPr txBox="1"/>
          <p:nvPr/>
        </p:nvSpPr>
        <p:spPr>
          <a:xfrm>
            <a:off x="2769209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0" name="object 2">
            <a:extLst>
              <a:ext uri="{FF2B5EF4-FFF2-40B4-BE49-F238E27FC236}">
                <a16:creationId xmlns:a16="http://schemas.microsoft.com/office/drawing/2014/main" id="{44EC57ED-45BE-7482-A41D-8158FC193700}"/>
              </a:ext>
            </a:extLst>
          </p:cNvPr>
          <p:cNvSpPr txBox="1"/>
          <p:nvPr/>
        </p:nvSpPr>
        <p:spPr>
          <a:xfrm>
            <a:off x="1047065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H1,600mm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1" name="object 2">
            <a:extLst>
              <a:ext uri="{FF2B5EF4-FFF2-40B4-BE49-F238E27FC236}">
                <a16:creationId xmlns:a16="http://schemas.microsoft.com/office/drawing/2014/main" id="{D24AA500-A4C1-72B4-C57F-B1418AD6C2A7}"/>
              </a:ext>
            </a:extLst>
          </p:cNvPr>
          <p:cNvSpPr txBox="1"/>
          <p:nvPr/>
        </p:nvSpPr>
        <p:spPr>
          <a:xfrm>
            <a:off x="1603424" y="6794539"/>
            <a:ext cx="52201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H1,800mm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2" name="object 2">
            <a:extLst>
              <a:ext uri="{FF2B5EF4-FFF2-40B4-BE49-F238E27FC236}">
                <a16:creationId xmlns:a16="http://schemas.microsoft.com/office/drawing/2014/main" id="{811A5226-E859-5114-594A-B4C7A91677C0}"/>
              </a:ext>
            </a:extLst>
          </p:cNvPr>
          <p:cNvSpPr txBox="1"/>
          <p:nvPr/>
        </p:nvSpPr>
        <p:spPr>
          <a:xfrm>
            <a:off x="2494654" y="6830620"/>
            <a:ext cx="249360" cy="1150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5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W800 </a:t>
            </a:r>
            <a:endParaRPr lang="ja-JP" altLang="en-US" sz="1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93" name="object 2">
            <a:extLst>
              <a:ext uri="{FF2B5EF4-FFF2-40B4-BE49-F238E27FC236}">
                <a16:creationId xmlns:a16="http://schemas.microsoft.com/office/drawing/2014/main" id="{E279AC19-7360-56F9-133A-B3F62A3D7E6B}"/>
              </a:ext>
            </a:extLst>
          </p:cNvPr>
          <p:cNvSpPr txBox="1"/>
          <p:nvPr/>
        </p:nvSpPr>
        <p:spPr>
          <a:xfrm>
            <a:off x="3569765" y="5615386"/>
            <a:ext cx="674147" cy="2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37704" rIns="0" bIns="0" rtlCol="0">
            <a:spAutoFit/>
          </a:bodyPr>
          <a:lstStyle/>
          <a:p>
            <a:pPr marL="8978" algn="ctr">
              <a:spcBef>
                <a:spcPts val="297"/>
              </a:spcBef>
            </a:pPr>
            <a:r>
              <a:rPr lang="en-US" altLang="ja-JP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TS1</a:t>
            </a:r>
            <a:r>
              <a:rPr lang="ja-JP" altLang="en-US" sz="900" b="1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型</a:t>
            </a:r>
          </a:p>
          <a:p>
            <a:pPr marL="8978" algn="ctr">
              <a:spcBef>
                <a:spcPts val="297"/>
              </a:spcBef>
            </a:pPr>
            <a:r>
              <a:rPr lang="ja-JP" altLang="en-US" sz="5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木目調・単色</a:t>
            </a:r>
          </a:p>
        </p:txBody>
      </p:sp>
    </p:spTree>
    <p:extLst>
      <p:ext uri="{BB962C8B-B14F-4D97-AF65-F5344CB8AC3E}">
        <p14:creationId xmlns:p14="http://schemas.microsoft.com/office/powerpoint/2010/main" val="2639967560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92a7e0-0bcd-45c6-b1df-dddf7dd2040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931B76E19057499C0C281943FB6E6B" ma:contentTypeVersion="15" ma:contentTypeDescription="新しいドキュメントを作成します。" ma:contentTypeScope="" ma:versionID="c2667862c6abd5a637a58373142231da">
  <xsd:schema xmlns:xsd="http://www.w3.org/2001/XMLSchema" xmlns:xs="http://www.w3.org/2001/XMLSchema" xmlns:p="http://schemas.microsoft.com/office/2006/metadata/properties" xmlns:ns3="fa3dd620-e29d-4a29-b2f0-5acec3d060ee" xmlns:ns4="a992a7e0-0bcd-45c6-b1df-dddf7dd20409" targetNamespace="http://schemas.microsoft.com/office/2006/metadata/properties" ma:root="true" ma:fieldsID="af1f058e306c839acb2843ce8f7e8cdc" ns3:_="" ns4:_="">
    <xsd:import namespace="fa3dd620-e29d-4a29-b2f0-5acec3d060ee"/>
    <xsd:import namespace="a992a7e0-0bcd-45c6-b1df-dddf7dd2040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LengthInSeconds" minOccurs="0"/>
                <xsd:element ref="ns4:MediaServiceObjectDetectorVersions" minOccurs="0"/>
                <xsd:element ref="ns4:_activity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3dd620-e29d-4a29-b2f0-5acec3d060e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92a7e0-0bcd-45c6-b1df-dddf7dd204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228C45-D0D4-4A61-A9CF-6FA630E9A05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992a7e0-0bcd-45c6-b1df-dddf7dd20409"/>
    <ds:schemaRef ds:uri="fa3dd620-e29d-4a29-b2f0-5acec3d060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E2FC8F3-0DD3-4582-A9DF-FF26DE717C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3dd620-e29d-4a29-b2f0-5acec3d060ee"/>
    <ds:schemaRef ds:uri="a992a7e0-0bcd-45c6-b1df-dddf7dd204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618A53-4434-42E0-8BCA-51F7DEF55C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14788</TotalTime>
  <Words>476</Words>
  <Application>Microsoft Office PowerPoint</Application>
  <PresentationFormat>ユーザー設定</PresentationFormat>
  <Paragraphs>88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HGS創英角ｺﾞｼｯｸUB</vt:lpstr>
      <vt:lpstr>Yu Gothic</vt:lpstr>
      <vt:lpstr>Arial</vt:lpstr>
      <vt:lpstr>Calibri</vt:lpstr>
      <vt:lpstr>Century Gothic</vt:lpstr>
      <vt:lpstr>Times New Roman</vt:lpstr>
      <vt:lpstr>LIXILテーマ</vt:lpstr>
      <vt:lpstr>PowerPoint プレゼンテーション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顕志 高橋</cp:lastModifiedBy>
  <cp:revision>634</cp:revision>
  <cp:lastPrinted>2023-02-01T02:49:07Z</cp:lastPrinted>
  <dcterms:created xsi:type="dcterms:W3CDTF">2010-09-29T12:55:25Z</dcterms:created>
  <dcterms:modified xsi:type="dcterms:W3CDTF">2025-05-08T08:25:36Z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0x01010049931B76E19057499C0C281943FB6E6B</vt:lpwstr>
  </property>
</Properties>
</file>