
<file path=[Content_Types].xml><?xml version="1.0" encoding="utf-8"?>
<Types xmlns="http://schemas.openxmlformats.org/package/2006/content-types">
  <Default Extension="emf" ContentType="image/x-emf"/>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8" r:id="rId4"/>
  </p:sldMasterIdLst>
  <p:notesMasterIdLst>
    <p:notesMasterId r:id="rId7"/>
  </p:notesMasterIdLst>
  <p:handoutMasterIdLst>
    <p:handoutMasterId r:id="rId8"/>
  </p:handoutMasterIdLst>
  <p:sldIdLst>
    <p:sldId id="320" r:id="rId5"/>
    <p:sldId id="321" r:id="rId6"/>
  </p:sldIdLst>
  <p:sldSz cx="10691813" cy="7559675"/>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1C3777F5-3244-4603-991A-AFC0F9A008F5}">
          <p14:sldIdLst>
            <p14:sldId id="320"/>
            <p14:sldId id="32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川上 真由美(Mayumi Kawakami)" initials="川上" lastIdx="1" clrIdx="0">
    <p:extLst>
      <p:ext uri="{19B8F6BF-5375-455C-9EA6-DF929625EA0E}">
        <p15:presenceInfo xmlns:p15="http://schemas.microsoft.com/office/powerpoint/2012/main" userId="S::mayumi.kawakami@lixil.com::94168538-b9a5-43d1-99b1-2733b19758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E75400"/>
    <a:srgbClr val="D95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071CD1-6740-42D6-A9AE-D4D3B0D8A687}" v="5" dt="2025-04-08T06:05:53.97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383" autoAdjust="0"/>
    <p:restoredTop sz="96190" autoAdjust="0"/>
  </p:normalViewPr>
  <p:slideViewPr>
    <p:cSldViewPr snapToGrid="0" showGuides="1">
      <p:cViewPr varScale="1">
        <p:scale>
          <a:sx n="54" d="100"/>
          <a:sy n="54" d="100"/>
        </p:scale>
        <p:origin x="2013" y="25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9" d="100"/>
          <a:sy n="89" d="100"/>
        </p:scale>
        <p:origin x="449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 Id="rId14"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527FA63-4B13-B34D-93B9-14AABE0F8A94}"/>
              </a:ext>
            </a:extLst>
          </p:cNvPr>
          <p:cNvSpPr>
            <a:spLocks noGrp="1" noChangeArrowheads="1"/>
          </p:cNvSpPr>
          <p:nvPr>
            <p:ph type="hdr" sz="quarter"/>
          </p:nvPr>
        </p:nvSpPr>
        <p:spPr bwMode="auto">
          <a:xfrm>
            <a:off x="1" y="0"/>
            <a:ext cx="2918621" cy="493237"/>
          </a:xfrm>
          <a:prstGeom prst="rect">
            <a:avLst/>
          </a:prstGeom>
          <a:noFill/>
          <a:ln w="9525">
            <a:noFill/>
            <a:miter lim="800000"/>
            <a:headEnd/>
            <a:tailEnd/>
          </a:ln>
          <a:effectLst/>
        </p:spPr>
        <p:txBody>
          <a:bodyPr vert="horz" wrap="square" lIns="90644" tIns="45322" rIns="90644" bIns="45322"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5" name="Rectangle 3">
            <a:extLst>
              <a:ext uri="{FF2B5EF4-FFF2-40B4-BE49-F238E27FC236}">
                <a16:creationId xmlns:a16="http://schemas.microsoft.com/office/drawing/2014/main" id="{0E433488-13E7-984D-8394-9A9C8DB5A0B3}"/>
              </a:ext>
            </a:extLst>
          </p:cNvPr>
          <p:cNvSpPr>
            <a:spLocks noGrp="1" noChangeArrowheads="1"/>
          </p:cNvSpPr>
          <p:nvPr>
            <p:ph type="dt" sz="quarter" idx="1"/>
          </p:nvPr>
        </p:nvSpPr>
        <p:spPr bwMode="auto">
          <a:xfrm>
            <a:off x="3817142" y="0"/>
            <a:ext cx="2918621" cy="493237"/>
          </a:xfrm>
          <a:prstGeom prst="rect">
            <a:avLst/>
          </a:prstGeom>
          <a:noFill/>
          <a:ln w="9525">
            <a:noFill/>
            <a:miter lim="800000"/>
            <a:headEnd/>
            <a:tailEnd/>
          </a:ln>
          <a:effectLst/>
        </p:spPr>
        <p:txBody>
          <a:bodyPr vert="horz" wrap="square" lIns="90644" tIns="45322" rIns="90644" bIns="45322"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6" name="Rectangle 4">
            <a:extLst>
              <a:ext uri="{FF2B5EF4-FFF2-40B4-BE49-F238E27FC236}">
                <a16:creationId xmlns:a16="http://schemas.microsoft.com/office/drawing/2014/main" id="{7DAC4611-FA7F-C24A-9866-C8A1DB41C949}"/>
              </a:ext>
            </a:extLst>
          </p:cNvPr>
          <p:cNvSpPr>
            <a:spLocks noGrp="1" noChangeArrowheads="1"/>
          </p:cNvSpPr>
          <p:nvPr>
            <p:ph type="ftr" sz="quarter" idx="2"/>
          </p:nvPr>
        </p:nvSpPr>
        <p:spPr bwMode="auto">
          <a:xfrm>
            <a:off x="1" y="9373076"/>
            <a:ext cx="2918621" cy="493237"/>
          </a:xfrm>
          <a:prstGeom prst="rect">
            <a:avLst/>
          </a:prstGeom>
          <a:noFill/>
          <a:ln w="9525">
            <a:noFill/>
            <a:miter lim="800000"/>
            <a:headEnd/>
            <a:tailEnd/>
          </a:ln>
          <a:effectLst/>
        </p:spPr>
        <p:txBody>
          <a:bodyPr vert="horz" wrap="square" lIns="90644" tIns="45322" rIns="90644" bIns="45322"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8197" name="Rectangle 5">
            <a:extLst>
              <a:ext uri="{FF2B5EF4-FFF2-40B4-BE49-F238E27FC236}">
                <a16:creationId xmlns:a16="http://schemas.microsoft.com/office/drawing/2014/main" id="{380119EA-072F-F048-AEBD-BA4635BC360A}"/>
              </a:ext>
            </a:extLst>
          </p:cNvPr>
          <p:cNvSpPr>
            <a:spLocks noGrp="1" noChangeArrowheads="1"/>
          </p:cNvSpPr>
          <p:nvPr>
            <p:ph type="sldNum" sz="quarter" idx="3"/>
          </p:nvPr>
        </p:nvSpPr>
        <p:spPr bwMode="auto">
          <a:xfrm>
            <a:off x="3817142" y="9373076"/>
            <a:ext cx="2918621" cy="493237"/>
          </a:xfrm>
          <a:prstGeom prst="rect">
            <a:avLst/>
          </a:prstGeom>
          <a:noFill/>
          <a:ln w="9525">
            <a:noFill/>
            <a:miter lim="800000"/>
            <a:headEnd/>
            <a:tailEnd/>
          </a:ln>
          <a:effectLst/>
        </p:spPr>
        <p:txBody>
          <a:bodyPr vert="horz" wrap="square" lIns="90644" tIns="45322" rIns="90644" bIns="45322" numCol="1" anchor="b" anchorCtr="0" compatLnSpc="1">
            <a:prstTxWarp prst="textNoShape">
              <a:avLst/>
            </a:prstTxWarp>
          </a:bodyPr>
          <a:lstStyle>
            <a:lvl1pPr algn="r" eaLnBrk="1" hangingPunct="1">
              <a:defRPr sz="1200">
                <a:solidFill>
                  <a:schemeClr val="tx1"/>
                </a:solidFill>
              </a:defRPr>
            </a:lvl1pPr>
          </a:lstStyle>
          <a:p>
            <a:pPr>
              <a:defRPr/>
            </a:pPr>
            <a:fld id="{99FB9110-0438-FF42-A562-5D64BC07EAC3}"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DC5D5908-F075-8140-8207-8CB94DD95782}"/>
              </a:ext>
            </a:extLst>
          </p:cNvPr>
          <p:cNvSpPr>
            <a:spLocks noGrp="1" noChangeArrowheads="1"/>
          </p:cNvSpPr>
          <p:nvPr>
            <p:ph type="hdr" sz="quarter"/>
          </p:nvPr>
        </p:nvSpPr>
        <p:spPr bwMode="auto">
          <a:xfrm>
            <a:off x="1" y="0"/>
            <a:ext cx="2918621" cy="493237"/>
          </a:xfrm>
          <a:prstGeom prst="rect">
            <a:avLst/>
          </a:prstGeom>
          <a:noFill/>
          <a:ln w="9525">
            <a:noFill/>
            <a:miter lim="800000"/>
            <a:headEnd/>
            <a:tailEnd/>
          </a:ln>
          <a:effectLst/>
        </p:spPr>
        <p:txBody>
          <a:bodyPr vert="horz" wrap="square" lIns="90644" tIns="45322" rIns="90644" bIns="45322" numCol="1" anchor="t"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3" name="Rectangle 3">
            <a:extLst>
              <a:ext uri="{FF2B5EF4-FFF2-40B4-BE49-F238E27FC236}">
                <a16:creationId xmlns:a16="http://schemas.microsoft.com/office/drawing/2014/main" id="{565B388D-5063-7145-84EE-AF6DC03A6369}"/>
              </a:ext>
            </a:extLst>
          </p:cNvPr>
          <p:cNvSpPr>
            <a:spLocks noGrp="1" noChangeArrowheads="1"/>
          </p:cNvSpPr>
          <p:nvPr>
            <p:ph type="dt" idx="1"/>
          </p:nvPr>
        </p:nvSpPr>
        <p:spPr bwMode="auto">
          <a:xfrm>
            <a:off x="3817142" y="0"/>
            <a:ext cx="2918621" cy="493237"/>
          </a:xfrm>
          <a:prstGeom prst="rect">
            <a:avLst/>
          </a:prstGeom>
          <a:noFill/>
          <a:ln w="9525">
            <a:noFill/>
            <a:miter lim="800000"/>
            <a:headEnd/>
            <a:tailEnd/>
          </a:ln>
          <a:effectLst/>
        </p:spPr>
        <p:txBody>
          <a:bodyPr vert="horz" wrap="square" lIns="90644" tIns="45322" rIns="90644" bIns="45322" numCol="1" anchor="t" anchorCtr="0" compatLnSpc="1">
            <a:prstTxWarp prst="textNoShape">
              <a:avLst/>
            </a:prstTxWarp>
          </a:bodyPr>
          <a:lstStyle>
            <a:lvl1pPr algn="r" eaLnBrk="1" hangingPunct="1">
              <a:lnSpc>
                <a:spcPct val="100000"/>
              </a:lnSpc>
              <a:defRPr sz="1200">
                <a:solidFill>
                  <a:schemeClr val="tx1"/>
                </a:solidFill>
                <a:latin typeface="Times New Roman" pitchFamily="84" charset="0"/>
                <a:ea typeface="ＭＳ Ｐゴシック" pitchFamily="84" charset="-128"/>
              </a:defRPr>
            </a:lvl1pPr>
          </a:lstStyle>
          <a:p>
            <a:pPr>
              <a:defRPr/>
            </a:pPr>
            <a:fld id="{8C9A6778-A3FA-C74E-9E18-9BCB36330D97}" type="datetime1">
              <a:rPr lang="en-US" altLang="ja-JP"/>
              <a:pPr>
                <a:defRPr/>
              </a:pPr>
              <a:t>5/8/2025</a:t>
            </a:fld>
            <a:endParaRPr lang="en-US" altLang="ja-JP"/>
          </a:p>
        </p:txBody>
      </p:sp>
      <p:sp>
        <p:nvSpPr>
          <p:cNvPr id="13316" name="Rectangle 4">
            <a:extLst>
              <a:ext uri="{FF2B5EF4-FFF2-40B4-BE49-F238E27FC236}">
                <a16:creationId xmlns:a16="http://schemas.microsoft.com/office/drawing/2014/main" id="{D129AAF4-F51F-094D-B476-A0606DFF606D}"/>
              </a:ext>
            </a:extLst>
          </p:cNvPr>
          <p:cNvSpPr>
            <a:spLocks noGrp="1" noRot="1" noChangeAspect="1" noChangeArrowheads="1" noTextEdit="1"/>
          </p:cNvSpPr>
          <p:nvPr>
            <p:ph type="sldImg" idx="2"/>
          </p:nvPr>
        </p:nvSpPr>
        <p:spPr bwMode="auto">
          <a:xfrm>
            <a:off x="754063" y="741363"/>
            <a:ext cx="5227637" cy="36972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a:extLst>
              <a:ext uri="{FF2B5EF4-FFF2-40B4-BE49-F238E27FC236}">
                <a16:creationId xmlns:a16="http://schemas.microsoft.com/office/drawing/2014/main" id="{A51AEF80-23CE-5443-90A3-A33684C82575}"/>
              </a:ext>
            </a:extLst>
          </p:cNvPr>
          <p:cNvSpPr>
            <a:spLocks noGrp="1" noChangeArrowheads="1"/>
          </p:cNvSpPr>
          <p:nvPr>
            <p:ph type="body" sz="quarter" idx="3"/>
          </p:nvPr>
        </p:nvSpPr>
        <p:spPr bwMode="auto">
          <a:xfrm>
            <a:off x="898521" y="4686538"/>
            <a:ext cx="4938722" cy="4439132"/>
          </a:xfrm>
          <a:prstGeom prst="rect">
            <a:avLst/>
          </a:prstGeom>
          <a:noFill/>
          <a:ln w="9525">
            <a:noFill/>
            <a:miter lim="800000"/>
            <a:headEnd/>
            <a:tailEnd/>
          </a:ln>
          <a:effectLst/>
        </p:spPr>
        <p:txBody>
          <a:bodyPr vert="horz" wrap="square" lIns="90644" tIns="45322" rIns="90644" bIns="45322" numCol="1" anchor="t" anchorCtr="0" compatLnSpc="1">
            <a:prstTxWarp prst="textNoShape">
              <a:avLst/>
            </a:prstTxWarp>
          </a:bodyPr>
          <a:lstStyle/>
          <a:p>
            <a:pPr lvl="0"/>
            <a:r>
              <a:rPr lang="ja-JP" altLang="en-US" noProof="0"/>
              <a:t>マスタ</a:t>
            </a:r>
            <a:r>
              <a:rPr lang="en-US" altLang="ja-JP" noProof="0"/>
              <a:t> </a:t>
            </a:r>
            <a:r>
              <a:rPr lang="ja-JP" altLang="en-US" noProof="0"/>
              <a:t>テキストの書式設定</a:t>
            </a:r>
            <a:endParaRPr lang="en-US" altLang="ja-JP" noProof="0"/>
          </a:p>
          <a:p>
            <a:pPr lvl="1"/>
            <a:r>
              <a:rPr lang="ja-JP" altLang="en-US" noProof="0"/>
              <a:t>第</a:t>
            </a:r>
            <a:r>
              <a:rPr lang="en-US" altLang="ja-JP" noProof="0"/>
              <a:t> 2 </a:t>
            </a:r>
            <a:r>
              <a:rPr lang="ja-JP" altLang="en-US" noProof="0"/>
              <a:t>レベル</a:t>
            </a:r>
            <a:endParaRPr lang="en-US" altLang="ja-JP" noProof="0"/>
          </a:p>
          <a:p>
            <a:pPr lvl="2"/>
            <a:r>
              <a:rPr lang="ja-JP" altLang="en-US" noProof="0"/>
              <a:t>第</a:t>
            </a:r>
            <a:r>
              <a:rPr lang="en-US" altLang="ja-JP" noProof="0"/>
              <a:t> 3 </a:t>
            </a:r>
            <a:r>
              <a:rPr lang="ja-JP" altLang="en-US" noProof="0"/>
              <a:t>レベル</a:t>
            </a:r>
            <a:endParaRPr lang="en-US" altLang="ja-JP" noProof="0"/>
          </a:p>
          <a:p>
            <a:pPr lvl="3"/>
            <a:r>
              <a:rPr lang="ja-JP" altLang="en-US" noProof="0"/>
              <a:t>第</a:t>
            </a:r>
            <a:r>
              <a:rPr lang="en-US" altLang="ja-JP" noProof="0"/>
              <a:t> 4 </a:t>
            </a:r>
            <a:r>
              <a:rPr lang="ja-JP" altLang="en-US" noProof="0"/>
              <a:t>レベル</a:t>
            </a:r>
            <a:endParaRPr lang="en-US" altLang="ja-JP" noProof="0"/>
          </a:p>
          <a:p>
            <a:pPr lvl="4"/>
            <a:r>
              <a:rPr lang="ja-JP" altLang="en-US" noProof="0"/>
              <a:t>第</a:t>
            </a:r>
            <a:r>
              <a:rPr lang="en-US" altLang="ja-JP" noProof="0"/>
              <a:t> 5 </a:t>
            </a:r>
            <a:r>
              <a:rPr lang="ja-JP" altLang="en-US" noProof="0"/>
              <a:t>レベル</a:t>
            </a:r>
          </a:p>
        </p:txBody>
      </p:sp>
      <p:sp>
        <p:nvSpPr>
          <p:cNvPr id="15366" name="Rectangle 6">
            <a:extLst>
              <a:ext uri="{FF2B5EF4-FFF2-40B4-BE49-F238E27FC236}">
                <a16:creationId xmlns:a16="http://schemas.microsoft.com/office/drawing/2014/main" id="{F46E546D-1915-FA41-BC33-F77A70B5F64E}"/>
              </a:ext>
            </a:extLst>
          </p:cNvPr>
          <p:cNvSpPr>
            <a:spLocks noGrp="1" noChangeArrowheads="1"/>
          </p:cNvSpPr>
          <p:nvPr>
            <p:ph type="ftr" sz="quarter" idx="4"/>
          </p:nvPr>
        </p:nvSpPr>
        <p:spPr bwMode="auto">
          <a:xfrm>
            <a:off x="1" y="9373076"/>
            <a:ext cx="2918621" cy="493237"/>
          </a:xfrm>
          <a:prstGeom prst="rect">
            <a:avLst/>
          </a:prstGeom>
          <a:noFill/>
          <a:ln w="9525">
            <a:noFill/>
            <a:miter lim="800000"/>
            <a:headEnd/>
            <a:tailEnd/>
          </a:ln>
          <a:effectLst/>
        </p:spPr>
        <p:txBody>
          <a:bodyPr vert="horz" wrap="square" lIns="90644" tIns="45322" rIns="90644" bIns="45322" numCol="1" anchor="b" anchorCtr="0" compatLnSpc="1">
            <a:prstTxWarp prst="textNoShape">
              <a:avLst/>
            </a:prstTxWarp>
          </a:bodyPr>
          <a:lstStyle>
            <a:lvl1pPr eaLnBrk="1" hangingPunct="1">
              <a:lnSpc>
                <a:spcPct val="100000"/>
              </a:lnSpc>
              <a:defRPr sz="1200">
                <a:solidFill>
                  <a:schemeClr val="tx1"/>
                </a:solidFill>
                <a:latin typeface="Times New Roman" pitchFamily="84" charset="0"/>
                <a:ea typeface="ＭＳ Ｐゴシック" pitchFamily="84" charset="-128"/>
              </a:defRPr>
            </a:lvl1pPr>
          </a:lstStyle>
          <a:p>
            <a:pPr>
              <a:defRPr/>
            </a:pPr>
            <a:endParaRPr lang="en-US" altLang="ja-JP"/>
          </a:p>
        </p:txBody>
      </p:sp>
      <p:sp>
        <p:nvSpPr>
          <p:cNvPr id="15367" name="Rectangle 7">
            <a:extLst>
              <a:ext uri="{FF2B5EF4-FFF2-40B4-BE49-F238E27FC236}">
                <a16:creationId xmlns:a16="http://schemas.microsoft.com/office/drawing/2014/main" id="{3E2F109F-F240-4743-B681-E0AAF356F19A}"/>
              </a:ext>
            </a:extLst>
          </p:cNvPr>
          <p:cNvSpPr>
            <a:spLocks noGrp="1" noChangeArrowheads="1"/>
          </p:cNvSpPr>
          <p:nvPr>
            <p:ph type="sldNum" sz="quarter" idx="5"/>
          </p:nvPr>
        </p:nvSpPr>
        <p:spPr bwMode="auto">
          <a:xfrm>
            <a:off x="3817142" y="9373076"/>
            <a:ext cx="2918621" cy="493237"/>
          </a:xfrm>
          <a:prstGeom prst="rect">
            <a:avLst/>
          </a:prstGeom>
          <a:noFill/>
          <a:ln w="9525">
            <a:noFill/>
            <a:miter lim="800000"/>
            <a:headEnd/>
            <a:tailEnd/>
          </a:ln>
          <a:effectLst/>
        </p:spPr>
        <p:txBody>
          <a:bodyPr vert="horz" wrap="square" lIns="90644" tIns="45322" rIns="90644" bIns="45322" numCol="1" anchor="b" anchorCtr="0" compatLnSpc="1">
            <a:prstTxWarp prst="textNoShape">
              <a:avLst/>
            </a:prstTxWarp>
          </a:bodyPr>
          <a:lstStyle>
            <a:lvl1pPr algn="r" eaLnBrk="1" hangingPunct="1">
              <a:defRPr sz="1200">
                <a:solidFill>
                  <a:schemeClr val="tx1"/>
                </a:solidFill>
              </a:defRPr>
            </a:lvl1pPr>
          </a:lstStyle>
          <a:p>
            <a:pPr>
              <a:defRPr/>
            </a:pPr>
            <a:fld id="{C6D617CA-1017-2047-8EF2-B3F641E5A6BD}"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ＭＳ Ｐゴシック" pitchFamily="114" charset="-128"/>
      </a:defRPr>
    </a:lvl1pPr>
    <a:lvl2pPr marL="495300"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2pPr>
    <a:lvl3pPr marL="99218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3pPr>
    <a:lvl4pPr marL="1490663"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4pPr>
    <a:lvl5pPr marL="1989138" algn="l" defTabSz="495300" rtl="0" eaLnBrk="0" fontAlgn="base" hangingPunct="0">
      <a:spcBef>
        <a:spcPct val="30000"/>
      </a:spcBef>
      <a:spcAft>
        <a:spcPct val="0"/>
      </a:spcAft>
      <a:defRPr kumimoji="1" sz="1300" kern="1200">
        <a:solidFill>
          <a:schemeClr val="tx1"/>
        </a:solidFill>
        <a:latin typeface="Calibri" pitchFamily="84" charset="0"/>
        <a:ea typeface="ＭＳ Ｐゴシック" pitchFamily="84" charset="-128"/>
        <a:cs typeface="+mn-cs"/>
      </a:defRPr>
    </a:lvl5pPr>
    <a:lvl6pPr marL="2488622" algn="l" defTabSz="995450" rtl="0" eaLnBrk="1" latinLnBrk="0" hangingPunct="1">
      <a:defRPr kumimoji="1" sz="1306" kern="1200">
        <a:solidFill>
          <a:schemeClr val="tx1"/>
        </a:solidFill>
        <a:latin typeface="+mn-lt"/>
        <a:ea typeface="+mn-ea"/>
        <a:cs typeface="+mn-cs"/>
      </a:defRPr>
    </a:lvl6pPr>
    <a:lvl7pPr marL="2986349" algn="l" defTabSz="995450" rtl="0" eaLnBrk="1" latinLnBrk="0" hangingPunct="1">
      <a:defRPr kumimoji="1" sz="1306" kern="1200">
        <a:solidFill>
          <a:schemeClr val="tx1"/>
        </a:solidFill>
        <a:latin typeface="+mn-lt"/>
        <a:ea typeface="+mn-ea"/>
        <a:cs typeface="+mn-cs"/>
      </a:defRPr>
    </a:lvl7pPr>
    <a:lvl8pPr marL="3484073" algn="l" defTabSz="995450" rtl="0" eaLnBrk="1" latinLnBrk="0" hangingPunct="1">
      <a:defRPr kumimoji="1" sz="1306" kern="1200">
        <a:solidFill>
          <a:schemeClr val="tx1"/>
        </a:solidFill>
        <a:latin typeface="+mn-lt"/>
        <a:ea typeface="+mn-ea"/>
        <a:cs typeface="+mn-cs"/>
      </a:defRPr>
    </a:lvl8pPr>
    <a:lvl9pPr marL="3981798" algn="l" defTabSz="995450" rtl="0" eaLnBrk="1" latinLnBrk="0" hangingPunct="1">
      <a:defRPr kumimoji="1" sz="1306"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3:EXSIOR">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4EA6704-86EF-E54D-BEB2-BD32BD3802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ine 288">
            <a:extLst>
              <a:ext uri="{FF2B5EF4-FFF2-40B4-BE49-F238E27FC236}">
                <a16:creationId xmlns:a16="http://schemas.microsoft.com/office/drawing/2014/main" id="{12FCDB43-EEFD-4444-AEE2-736D21FBE2FE}"/>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10" name="Rectangle 9">
            <a:extLst>
              <a:ext uri="{FF2B5EF4-FFF2-40B4-BE49-F238E27FC236}">
                <a16:creationId xmlns:a16="http://schemas.microsoft.com/office/drawing/2014/main" id="{D4E2CD2F-9B90-404C-BB32-DE58955605AF}"/>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1" name="図 70">
            <a:extLst>
              <a:ext uri="{FF2B5EF4-FFF2-40B4-BE49-F238E27FC236}">
                <a16:creationId xmlns:a16="http://schemas.microsoft.com/office/drawing/2014/main" id="{2056DFBE-4E35-FC42-A056-133AD871A7E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4797D0CA-9200-994B-86E1-562A84C39B25}"/>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1680406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A-1:LIXIL">
    <p:spTree>
      <p:nvGrpSpPr>
        <p:cNvPr id="1" name=""/>
        <p:cNvGrpSpPr/>
        <p:nvPr/>
      </p:nvGrpSpPr>
      <p:grpSpPr>
        <a:xfrm>
          <a:off x="0" y="0"/>
          <a:ext cx="0" cy="0"/>
          <a:chOff x="0" y="0"/>
          <a:chExt cx="0" cy="0"/>
        </a:xfrm>
      </p:grpSpPr>
      <p:pic>
        <p:nvPicPr>
          <p:cNvPr id="7" name="図 28">
            <a:extLst>
              <a:ext uri="{FF2B5EF4-FFF2-40B4-BE49-F238E27FC236}">
                <a16:creationId xmlns:a16="http://schemas.microsoft.com/office/drawing/2014/main" id="{0BEF197A-7849-B142-A95B-DC1C1266894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069181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288">
            <a:extLst>
              <a:ext uri="{FF2B5EF4-FFF2-40B4-BE49-F238E27FC236}">
                <a16:creationId xmlns:a16="http://schemas.microsoft.com/office/drawing/2014/main" id="{0BC21D27-3C6F-D340-8BBB-E8690000D055}"/>
              </a:ext>
            </a:extLst>
          </p:cNvPr>
          <p:cNvSpPr>
            <a:spLocks noChangeShapeType="1"/>
          </p:cNvSpPr>
          <p:nvPr userDrawn="1"/>
        </p:nvSpPr>
        <p:spPr bwMode="auto">
          <a:xfrm>
            <a:off x="0" y="7145675"/>
            <a:ext cx="10691813" cy="0"/>
          </a:xfrm>
          <a:prstGeom prst="line">
            <a:avLst/>
          </a:prstGeom>
          <a:noFill/>
          <a:ln w="3175">
            <a:solidFill>
              <a:schemeClr val="tx1"/>
            </a:solidFill>
            <a:round/>
            <a:headEnd/>
            <a:tailEnd/>
          </a:ln>
          <a:effectLst/>
        </p:spPr>
        <p:txBody>
          <a:bodyPr wrap="none" anchor="ctr"/>
          <a:lstStyle/>
          <a:p>
            <a:pPr>
              <a:defRPr/>
            </a:pPr>
            <a:endParaRPr lang="ja-JP" altLang="en-US" sz="1175"/>
          </a:p>
        </p:txBody>
      </p:sp>
      <p:sp>
        <p:nvSpPr>
          <p:cNvPr id="9" name="Rectangle 9">
            <a:extLst>
              <a:ext uri="{FF2B5EF4-FFF2-40B4-BE49-F238E27FC236}">
                <a16:creationId xmlns:a16="http://schemas.microsoft.com/office/drawing/2014/main" id="{25C66788-D7E4-9E44-90E6-B1AD47FD27C1}"/>
              </a:ext>
            </a:extLst>
          </p:cNvPr>
          <p:cNvSpPr>
            <a:spLocks noChangeArrowheads="1"/>
          </p:cNvSpPr>
          <p:nvPr userDrawn="1"/>
        </p:nvSpPr>
        <p:spPr bwMode="auto">
          <a:xfrm>
            <a:off x="5346700" y="7203495"/>
            <a:ext cx="3798888" cy="307975"/>
          </a:xfrm>
          <a:prstGeom prst="rect">
            <a:avLst/>
          </a:prstGeom>
          <a:noFill/>
          <a:ln>
            <a:noFill/>
          </a:ln>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記載の商品写真は印刷のため実際の色とは多少の差があります。現物またはサンプルなどにてご確認ください。</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表示価格は、商品代のみのメーカー希望小売価格で、消費税、取付費・工事費など別途ご負担をお願いいたします。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掲載内容及び写真・図版の無断転載はかたくお断りします。（許可なく転載・流用した場合、損害賠償が発生します。）</a:t>
            </a:r>
          </a:p>
          <a:p>
            <a:pPr eaLnBrk="1" hangingPunct="1">
              <a:spcBef>
                <a:spcPct val="0"/>
              </a:spcBef>
              <a:buFontTx/>
              <a:buNone/>
              <a:defRPr/>
            </a:pPr>
            <a:r>
              <a:rPr lang="en-US" altLang="ja-JP" sz="500">
                <a:solidFill>
                  <a:schemeClr val="tx2"/>
                </a:solidFill>
                <a:latin typeface="Yu Gothic" panose="020B0400000000000000" pitchFamily="34" charset="-128"/>
                <a:ea typeface="Yu Gothic" panose="020B0400000000000000" pitchFamily="34" charset="-128"/>
              </a:rPr>
              <a:t>※</a:t>
            </a:r>
            <a:r>
              <a:rPr lang="ja-JP" altLang="en-US" sz="500">
                <a:solidFill>
                  <a:schemeClr val="tx2"/>
                </a:solidFill>
                <a:latin typeface="Yu Gothic" panose="020B0400000000000000" pitchFamily="34" charset="-128"/>
                <a:ea typeface="Yu Gothic" panose="020B0400000000000000" pitchFamily="34" charset="-128"/>
              </a:rPr>
              <a:t>仕様・価格は予告なく変更する場合がありますので、ご了承ください。</a:t>
            </a:r>
          </a:p>
        </p:txBody>
      </p:sp>
      <p:pic>
        <p:nvPicPr>
          <p:cNvPr id="10" name="図 70">
            <a:extLst>
              <a:ext uri="{FF2B5EF4-FFF2-40B4-BE49-F238E27FC236}">
                <a16:creationId xmlns:a16="http://schemas.microsoft.com/office/drawing/2014/main" id="{169AAB34-F82F-7A45-BBB9-B249E553EB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258300" y="7275060"/>
            <a:ext cx="12604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2">
            <a:extLst>
              <a:ext uri="{FF2B5EF4-FFF2-40B4-BE49-F238E27FC236}">
                <a16:creationId xmlns:a16="http://schemas.microsoft.com/office/drawing/2014/main" id="{4A5ADDE7-A8CA-3F43-B42D-3BB5B6F76D33}"/>
              </a:ext>
            </a:extLst>
          </p:cNvPr>
          <p:cNvPicPr>
            <a:picLocks noChangeAspect="1"/>
          </p:cNvPicPr>
          <p:nvPr userDrawn="1"/>
        </p:nvPicPr>
        <p:blipFill>
          <a:blip r:embed="rId4"/>
          <a:stretch>
            <a:fillRect/>
          </a:stretch>
        </p:blipFill>
        <p:spPr>
          <a:xfrm>
            <a:off x="175419" y="7208385"/>
            <a:ext cx="1079500" cy="292100"/>
          </a:xfrm>
          <a:prstGeom prst="rect">
            <a:avLst/>
          </a:prstGeom>
        </p:spPr>
      </p:pic>
    </p:spTree>
    <p:extLst>
      <p:ext uri="{BB962C8B-B14F-4D97-AF65-F5344CB8AC3E}">
        <p14:creationId xmlns:p14="http://schemas.microsoft.com/office/powerpoint/2010/main" val="38606468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914512"/>
      </p:ext>
    </p:extLst>
  </p:cSld>
  <p:clrMap bg1="lt1" tx1="dk1" bg2="lt2" tx2="dk2" accent1="accent1" accent2="accent2" accent3="accent3" accent4="accent4" accent5="accent5" accent6="accent6" hlink="hlink" folHlink="folHlink"/>
  <p:sldLayoutIdLst>
    <p:sldLayoutId id="2147483783" r:id="rId1"/>
    <p:sldLayoutId id="2147483781" r:id="rId2"/>
  </p:sldLayoutIdLst>
  <p:hf sldNum="0" hdr="0" ftr="0" dt="0"/>
  <p:txStyles>
    <p:titleStyle>
      <a:lvl1pPr algn="l" defTabSz="493456" rtl="0" eaLnBrk="1" latinLnBrk="0" hangingPunct="1">
        <a:spcBef>
          <a:spcPct val="0"/>
        </a:spcBef>
        <a:buNone/>
        <a:defRPr kumimoji="1" sz="2159" b="1" kern="1200" cap="all">
          <a:solidFill>
            <a:schemeClr val="tx2"/>
          </a:solidFill>
          <a:latin typeface="+mj-lt"/>
          <a:ea typeface="メイリオ"/>
          <a:cs typeface="メイリオ"/>
        </a:defRPr>
      </a:lvl1pPr>
    </p:titleStyle>
    <p:bodyStyle>
      <a:lvl1pPr marL="0" indent="-163190" algn="l" defTabSz="493456" rtl="0" eaLnBrk="1" latinLnBrk="0" hangingPunct="1">
        <a:spcBef>
          <a:spcPts val="378"/>
        </a:spcBef>
        <a:buSzPct val="100000"/>
        <a:buFontTx/>
        <a:buBlip>
          <a:blip r:embed="rId4"/>
        </a:buBlip>
        <a:defRPr kumimoji="1" sz="1943" b="1" kern="1200">
          <a:solidFill>
            <a:schemeClr val="tx1"/>
          </a:solidFill>
          <a:latin typeface="+mn-lt"/>
          <a:ea typeface="+mn-ea"/>
          <a:cs typeface="メイリオ"/>
        </a:defRPr>
      </a:lvl1pPr>
      <a:lvl2pPr marL="191900" indent="0" algn="l" defTabSz="493456" rtl="0" eaLnBrk="1" latinLnBrk="0" hangingPunct="1">
        <a:spcBef>
          <a:spcPts val="351"/>
        </a:spcBef>
        <a:buFontTx/>
        <a:buNone/>
        <a:defRPr kumimoji="1" sz="1943" kern="1200">
          <a:solidFill>
            <a:schemeClr val="tx1"/>
          </a:solidFill>
          <a:latin typeface="+mn-lt"/>
          <a:ea typeface="+mn-ea"/>
          <a:cs typeface="メイリオ"/>
        </a:defRPr>
      </a:lvl2pPr>
      <a:lvl3pPr marL="191900" indent="0" algn="l" defTabSz="493456" rtl="0" eaLnBrk="1" latinLnBrk="0" hangingPunct="1">
        <a:spcBef>
          <a:spcPts val="324"/>
        </a:spcBef>
        <a:buFontTx/>
        <a:buNone/>
        <a:defRPr kumimoji="1" sz="1295" kern="1200">
          <a:solidFill>
            <a:schemeClr val="tx1"/>
          </a:solidFill>
          <a:latin typeface="+mn-ea"/>
          <a:ea typeface="+mn-ea"/>
          <a:cs typeface="メイリオ"/>
        </a:defRPr>
      </a:lvl3pPr>
      <a:lvl4pPr marL="678502" indent="-94237" algn="l" defTabSz="493456" rtl="0" eaLnBrk="1" latinLnBrk="0" hangingPunct="1">
        <a:spcBef>
          <a:spcPts val="297"/>
        </a:spcBef>
        <a:buFontTx/>
        <a:buNone/>
        <a:tabLst/>
        <a:defRPr kumimoji="1" sz="1187" kern="1200">
          <a:solidFill>
            <a:schemeClr val="tx1"/>
          </a:solidFill>
          <a:latin typeface="+mn-ea"/>
          <a:ea typeface="+mn-ea"/>
          <a:cs typeface="メイリオ"/>
        </a:defRPr>
      </a:lvl4pPr>
      <a:lvl5pPr marL="1554044" marR="0" indent="-20218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メイリオ"/>
        </a:defRPr>
      </a:lvl5pPr>
      <a:lvl6pPr marL="2714008" marR="0" indent="-292990"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6pPr>
      <a:lvl7pPr marL="3776309" marR="0" indent="0" algn="l" defTabSz="493456" rtl="0" eaLnBrk="1" fontAlgn="auto" latinLnBrk="0" hangingPunct="1">
        <a:lnSpc>
          <a:spcPct val="100000"/>
        </a:lnSpc>
        <a:spcBef>
          <a:spcPts val="297"/>
        </a:spcBef>
        <a:spcAft>
          <a:spcPts val="0"/>
        </a:spcAft>
        <a:buClrTx/>
        <a:buSzTx/>
        <a:buFont typeface="Arial"/>
        <a:buNone/>
        <a:tabLst/>
        <a:defRPr kumimoji="1" sz="1187" kern="1200">
          <a:solidFill>
            <a:schemeClr val="tx1"/>
          </a:solidFill>
          <a:latin typeface="+mn-ea"/>
          <a:ea typeface="+mn-ea"/>
          <a:cs typeface="+mn-cs"/>
        </a:defRPr>
      </a:lvl7pPr>
      <a:lvl8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8pPr>
      <a:lvl9pPr marL="4304033" marR="0" indent="-527724" algn="l" defTabSz="493456" rtl="0" eaLnBrk="1" fontAlgn="auto" latinLnBrk="0" hangingPunct="1">
        <a:lnSpc>
          <a:spcPct val="100000"/>
        </a:lnSpc>
        <a:spcBef>
          <a:spcPts val="297"/>
        </a:spcBef>
        <a:spcAft>
          <a:spcPts val="0"/>
        </a:spcAft>
        <a:buClrTx/>
        <a:buSzTx/>
        <a:buFont typeface="Arial"/>
        <a:buChar char="•"/>
        <a:tabLst/>
        <a:defRPr kumimoji="1" sz="1187" kern="1200">
          <a:solidFill>
            <a:schemeClr val="tx1"/>
          </a:solidFill>
          <a:latin typeface="+mn-ea"/>
          <a:ea typeface="+mn-ea"/>
          <a:cs typeface="+mn-cs"/>
        </a:defRPr>
      </a:lvl9pPr>
    </p:bodyStyle>
    <p:otherStyle>
      <a:defPPr>
        <a:defRPr lang="ja-JP"/>
      </a:defPPr>
      <a:lvl1pPr marL="0" algn="l" defTabSz="493456" rtl="0" eaLnBrk="1" latinLnBrk="0" hangingPunct="1">
        <a:defRPr kumimoji="1" sz="1943" kern="1200">
          <a:solidFill>
            <a:schemeClr val="tx1"/>
          </a:solidFill>
          <a:latin typeface="+mn-lt"/>
          <a:ea typeface="+mn-ea"/>
          <a:cs typeface="+mn-cs"/>
        </a:defRPr>
      </a:lvl1pPr>
      <a:lvl2pPr marL="493456" algn="l" defTabSz="493456" rtl="0" eaLnBrk="1" latinLnBrk="0" hangingPunct="1">
        <a:defRPr kumimoji="1" sz="1943" kern="1200">
          <a:solidFill>
            <a:schemeClr val="tx1"/>
          </a:solidFill>
          <a:latin typeface="+mn-lt"/>
          <a:ea typeface="+mn-ea"/>
          <a:cs typeface="+mn-cs"/>
        </a:defRPr>
      </a:lvl2pPr>
      <a:lvl3pPr marL="986912" algn="l" defTabSz="493456" rtl="0" eaLnBrk="1" latinLnBrk="0" hangingPunct="1">
        <a:defRPr kumimoji="1" sz="1943" kern="1200">
          <a:solidFill>
            <a:schemeClr val="tx1"/>
          </a:solidFill>
          <a:latin typeface="+mn-lt"/>
          <a:ea typeface="+mn-ea"/>
          <a:cs typeface="+mn-cs"/>
        </a:defRPr>
      </a:lvl3pPr>
      <a:lvl4pPr marL="1480368" algn="l" defTabSz="493456" rtl="0" eaLnBrk="1" latinLnBrk="0" hangingPunct="1">
        <a:defRPr kumimoji="1" sz="1943" kern="1200">
          <a:solidFill>
            <a:schemeClr val="tx1"/>
          </a:solidFill>
          <a:latin typeface="+mn-lt"/>
          <a:ea typeface="+mn-ea"/>
          <a:cs typeface="+mn-cs"/>
        </a:defRPr>
      </a:lvl4pPr>
      <a:lvl5pPr marL="1973824" algn="l" defTabSz="493456" rtl="0" eaLnBrk="1" latinLnBrk="0" hangingPunct="1">
        <a:defRPr kumimoji="1" sz="1943" kern="1200">
          <a:solidFill>
            <a:schemeClr val="tx1"/>
          </a:solidFill>
          <a:latin typeface="+mn-lt"/>
          <a:ea typeface="+mn-ea"/>
          <a:cs typeface="+mn-cs"/>
        </a:defRPr>
      </a:lvl5pPr>
      <a:lvl6pPr marL="2467280" algn="l" defTabSz="493456" rtl="0" eaLnBrk="1" latinLnBrk="0" hangingPunct="1">
        <a:defRPr kumimoji="1" sz="1943" kern="1200">
          <a:solidFill>
            <a:schemeClr val="tx1"/>
          </a:solidFill>
          <a:latin typeface="+mn-lt"/>
          <a:ea typeface="+mn-ea"/>
          <a:cs typeface="+mn-cs"/>
        </a:defRPr>
      </a:lvl6pPr>
      <a:lvl7pPr marL="2960736" algn="l" defTabSz="493456" rtl="0" eaLnBrk="1" latinLnBrk="0" hangingPunct="1">
        <a:defRPr kumimoji="1" sz="1943" kern="1200">
          <a:solidFill>
            <a:schemeClr val="tx1"/>
          </a:solidFill>
          <a:latin typeface="+mn-lt"/>
          <a:ea typeface="+mn-ea"/>
          <a:cs typeface="+mn-cs"/>
        </a:defRPr>
      </a:lvl7pPr>
      <a:lvl8pPr marL="3454192" algn="l" defTabSz="493456" rtl="0" eaLnBrk="1" latinLnBrk="0" hangingPunct="1">
        <a:defRPr kumimoji="1" sz="1943" kern="1200">
          <a:solidFill>
            <a:schemeClr val="tx1"/>
          </a:solidFill>
          <a:latin typeface="+mn-lt"/>
          <a:ea typeface="+mn-ea"/>
          <a:cs typeface="+mn-cs"/>
        </a:defRPr>
      </a:lvl8pPr>
      <a:lvl9pPr marL="3947648" algn="l" defTabSz="493456" rtl="0" eaLnBrk="1" latinLnBrk="0" hangingPunct="1">
        <a:defRPr kumimoji="1" sz="194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emf"/><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emf"/><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emf"/><Relationship Id="rId11" Type="http://schemas.openxmlformats.org/officeDocument/2006/relationships/image" Target="../media/image15.emf"/><Relationship Id="rId5" Type="http://schemas.openxmlformats.org/officeDocument/2006/relationships/image" Target="../media/image9.emf"/><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emf"/><Relationship Id="rId1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12.emf"/><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emf"/><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emf"/><Relationship Id="rId11" Type="http://schemas.openxmlformats.org/officeDocument/2006/relationships/image" Target="../media/image15.emf"/><Relationship Id="rId5" Type="http://schemas.openxmlformats.org/officeDocument/2006/relationships/image" Target="../media/image9.emf"/><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emf"/><Relationship Id="rId1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39">
            <a:extLst>
              <a:ext uri="{FF2B5EF4-FFF2-40B4-BE49-F238E27FC236}">
                <a16:creationId xmlns:a16="http://schemas.microsoft.com/office/drawing/2014/main" id="{25AF489D-90DA-458F-9239-527239B6E434}"/>
              </a:ext>
            </a:extLst>
          </p:cNvPr>
          <p:cNvSpPr txBox="1">
            <a:spLocks noChangeArrowheads="1"/>
          </p:cNvSpPr>
          <p:nvPr/>
        </p:nvSpPr>
        <p:spPr bwMode="auto">
          <a:xfrm>
            <a:off x="7956550" y="128588"/>
            <a:ext cx="1154113"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lgn="r" eaLnBrk="1" hangingPunct="1">
              <a:spcBef>
                <a:spcPct val="0"/>
              </a:spcBef>
              <a:buFontTx/>
              <a:buNone/>
            </a:pPr>
            <a:r>
              <a:rPr lang="ja-JP" altLang="en-US" sz="900" b="1">
                <a:solidFill>
                  <a:schemeClr val="bg1"/>
                </a:solidFill>
                <a:latin typeface="Yu Gothic" panose="020B0400000000000000" pitchFamily="34" charset="-128"/>
                <a:ea typeface="Yu Gothic" panose="020B0400000000000000" pitchFamily="34" charset="-128"/>
              </a:rPr>
              <a:t>□□□□□■■■■■</a:t>
            </a:r>
          </a:p>
        </p:txBody>
      </p:sp>
      <p:sp>
        <p:nvSpPr>
          <p:cNvPr id="3" name="Text Box 1039">
            <a:extLst>
              <a:ext uri="{FF2B5EF4-FFF2-40B4-BE49-F238E27FC236}">
                <a16:creationId xmlns:a16="http://schemas.microsoft.com/office/drawing/2014/main" id="{22FA5CB1-8F6C-43C1-B38A-2A748B91033C}"/>
              </a:ext>
            </a:extLst>
          </p:cNvPr>
          <p:cNvSpPr txBox="1">
            <a:spLocks noChangeArrowheads="1"/>
          </p:cNvSpPr>
          <p:nvPr/>
        </p:nvSpPr>
        <p:spPr bwMode="auto">
          <a:xfrm>
            <a:off x="174625" y="100013"/>
            <a:ext cx="14112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0"/>
              </a:spcBef>
              <a:buFontTx/>
              <a:buNone/>
            </a:pPr>
            <a:r>
              <a:rPr lang="ja-JP" altLang="en-US" sz="1100" b="1" dirty="0">
                <a:solidFill>
                  <a:schemeClr val="bg1"/>
                </a:solidFill>
                <a:latin typeface="Yu Gothic" panose="020B0400000000000000" pitchFamily="34" charset="-128"/>
                <a:ea typeface="Yu Gothic" panose="020B0400000000000000" pitchFamily="34" charset="-128"/>
              </a:rPr>
              <a:t>□□□□□■■■■■</a:t>
            </a:r>
          </a:p>
        </p:txBody>
      </p:sp>
      <p:sp>
        <p:nvSpPr>
          <p:cNvPr id="6" name="object 127">
            <a:extLst>
              <a:ext uri="{FF2B5EF4-FFF2-40B4-BE49-F238E27FC236}">
                <a16:creationId xmlns:a16="http://schemas.microsoft.com/office/drawing/2014/main" id="{CE24B12F-8D25-4CEE-94EF-7FB1552178E8}"/>
              </a:ext>
            </a:extLst>
          </p:cNvPr>
          <p:cNvSpPr txBox="1">
            <a:spLocks noChangeArrowheads="1"/>
          </p:cNvSpPr>
          <p:nvPr/>
        </p:nvSpPr>
        <p:spPr bwMode="auto">
          <a:xfrm>
            <a:off x="150368" y="302305"/>
            <a:ext cx="8028432" cy="43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a:tabLst>
                <a:tab pos="1698625" algn="l"/>
              </a:tabLst>
              <a:defRPr kumimoji="1">
                <a:solidFill>
                  <a:schemeClr val="tx1"/>
                </a:solidFill>
                <a:latin typeface="Calibri" panose="020F0502020204030204" pitchFamily="34" charset="0"/>
                <a:ea typeface="ＭＳ Ｐゴシック" panose="020B0600070205080204" pitchFamily="50" charset="-128"/>
              </a:defRPr>
            </a:lvl1pPr>
            <a:lvl2pPr marL="742950" indent="-285750">
              <a:tabLst>
                <a:tab pos="1698625" algn="l"/>
              </a:tabLst>
              <a:defRPr kumimoji="1">
                <a:solidFill>
                  <a:schemeClr val="tx1"/>
                </a:solidFill>
                <a:latin typeface="Calibri" panose="020F0502020204030204" pitchFamily="34" charset="0"/>
                <a:ea typeface="ＭＳ Ｐゴシック" panose="020B0600070205080204" pitchFamily="50" charset="-128"/>
              </a:defRPr>
            </a:lvl2pPr>
            <a:lvl3pPr marL="1143000" indent="-228600">
              <a:tabLst>
                <a:tab pos="1698625" algn="l"/>
              </a:tabLst>
              <a:defRPr kumimoji="1">
                <a:solidFill>
                  <a:schemeClr val="tx1"/>
                </a:solidFill>
                <a:latin typeface="Calibri" panose="020F0502020204030204" pitchFamily="34" charset="0"/>
                <a:ea typeface="ＭＳ Ｐゴシック" panose="020B0600070205080204" pitchFamily="50" charset="-128"/>
              </a:defRPr>
            </a:lvl3pPr>
            <a:lvl4pPr marL="1600200" indent="-228600">
              <a:tabLst>
                <a:tab pos="1698625" algn="l"/>
              </a:tabLst>
              <a:defRPr kumimoji="1">
                <a:solidFill>
                  <a:schemeClr val="tx1"/>
                </a:solidFill>
                <a:latin typeface="Calibri" panose="020F0502020204030204" pitchFamily="34" charset="0"/>
                <a:ea typeface="ＭＳ Ｐゴシック" panose="020B0600070205080204" pitchFamily="50" charset="-128"/>
              </a:defRPr>
            </a:lvl4pPr>
            <a:lvl5pPr marL="2057400" indent="-228600">
              <a:tabLst>
                <a:tab pos="1698625" algn="l"/>
              </a:tabLst>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tabLst>
                <a:tab pos="1698625" algn="l"/>
              </a:tabLs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tabLst>
                <a:tab pos="1698625" algn="l"/>
              </a:tabLs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tabLst>
                <a:tab pos="1698625" algn="l"/>
              </a:tabLs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tabLst>
                <a:tab pos="1698625" algn="l"/>
              </a:tabLs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en-US" dirty="0">
                <a:solidFill>
                  <a:srgbClr val="FFFFFF"/>
                </a:solidFill>
                <a:latin typeface="HGS創英角ｺﾞｼｯｸUB" panose="020B0900000000000000" pitchFamily="50" charset="-128"/>
                <a:ea typeface="HGS創英角ｺﾞｼｯｸUB" panose="020B0900000000000000" pitchFamily="50" charset="-128"/>
                <a:cs typeface="Microsoft JhengHei" panose="020B0604030504040204" pitchFamily="34" charset="-120"/>
              </a:rPr>
              <a:t>門まわり</a:t>
            </a:r>
            <a:r>
              <a:rPr lang="en-US" altLang="ja-JP" sz="1414" dirty="0">
                <a:solidFill>
                  <a:srgbClr val="FFFFFF"/>
                </a:solidFill>
                <a:latin typeface="HGS創英角ｺﾞｼｯｸUB" panose="020B0900000000000000" pitchFamily="50" charset="-128"/>
                <a:ea typeface="HGS創英角ｺﾞｼｯｸUB" panose="020B0900000000000000" pitchFamily="50" charset="-128"/>
                <a:cs typeface="Microsoft JhengHei" panose="020B0604030504040204" pitchFamily="34" charset="-120"/>
              </a:rPr>
              <a:t>    </a:t>
            </a:r>
            <a:r>
              <a:rPr lang="ja-JP" altLang="en-US" sz="2828" dirty="0">
                <a:solidFill>
                  <a:srgbClr val="FFFFFF"/>
                </a:solidFill>
                <a:latin typeface="HGS創英角ｺﾞｼｯｸUB" panose="020B0900000000000000" pitchFamily="50" charset="-128"/>
                <a:ea typeface="HGS創英角ｺﾞｼｯｸUB" panose="020B0900000000000000" pitchFamily="50" charset="-128"/>
                <a:cs typeface="BIZ UDPゴシック" panose="020B0400000000000000" pitchFamily="50" charset="-128"/>
              </a:rPr>
              <a:t>プラス</a:t>
            </a:r>
            <a:r>
              <a:rPr lang="en-US" altLang="ja-JP" sz="2828" dirty="0">
                <a:solidFill>
                  <a:srgbClr val="FFFFFF"/>
                </a:solidFill>
                <a:latin typeface="HGS創英角ｺﾞｼｯｸUB" panose="020B0900000000000000" pitchFamily="50" charset="-128"/>
                <a:ea typeface="HGS創英角ｺﾞｼｯｸUB" panose="020B0900000000000000" pitchFamily="50" charset="-128"/>
                <a:cs typeface="BIZ UDPゴシック" panose="020B0400000000000000" pitchFamily="50" charset="-128"/>
              </a:rPr>
              <a:t>G</a:t>
            </a:r>
            <a:r>
              <a:rPr lang="ja-JP" altLang="en-US" sz="2828" dirty="0">
                <a:solidFill>
                  <a:srgbClr val="FFFFFF"/>
                </a:solidFill>
                <a:latin typeface="HGS創英角ｺﾞｼｯｸUB" panose="020B0900000000000000" pitchFamily="50" charset="-128"/>
                <a:ea typeface="HGS創英角ｺﾞｼｯｸUB" panose="020B0900000000000000" pitchFamily="50" charset="-128"/>
                <a:cs typeface="BIZ UDPゴシック" panose="020B0400000000000000" pitchFamily="50" charset="-128"/>
              </a:rPr>
              <a:t>エントランス 開き門扉</a:t>
            </a:r>
            <a:r>
              <a:rPr lang="en-US" altLang="ja-JP" sz="2828" dirty="0">
                <a:solidFill>
                  <a:srgbClr val="FFFFFF"/>
                </a:solidFill>
                <a:latin typeface="HGS創英角ｺﾞｼｯｸUB" panose="020B0900000000000000" pitchFamily="50" charset="-128"/>
                <a:ea typeface="HGS創英角ｺﾞｼｯｸUB" panose="020B0900000000000000" pitchFamily="50" charset="-128"/>
                <a:cs typeface="BIZ UDPゴシック" panose="020B0400000000000000" pitchFamily="50" charset="-128"/>
              </a:rPr>
              <a:t>AH</a:t>
            </a:r>
            <a:endParaRPr lang="ja-JP" altLang="ja-JP" sz="2828" dirty="0">
              <a:latin typeface="HGS創英角ｺﾞｼｯｸUB" panose="020B0900000000000000" pitchFamily="50" charset="-128"/>
              <a:ea typeface="HGS創英角ｺﾞｼｯｸUB" panose="020B0900000000000000" pitchFamily="50" charset="-128"/>
              <a:cs typeface="BIZ UDPゴシック" panose="020B0400000000000000" pitchFamily="50" charset="-128"/>
            </a:endParaRPr>
          </a:p>
        </p:txBody>
      </p:sp>
      <p:sp>
        <p:nvSpPr>
          <p:cNvPr id="24" name="object 2">
            <a:extLst>
              <a:ext uri="{FF2B5EF4-FFF2-40B4-BE49-F238E27FC236}">
                <a16:creationId xmlns:a16="http://schemas.microsoft.com/office/drawing/2014/main" id="{329393B3-0CE6-4C36-B6E0-6DF989D4BB87}"/>
              </a:ext>
            </a:extLst>
          </p:cNvPr>
          <p:cNvSpPr txBox="1"/>
          <p:nvPr/>
        </p:nvSpPr>
        <p:spPr>
          <a:xfrm>
            <a:off x="4537933" y="861259"/>
            <a:ext cx="4785955" cy="413318"/>
          </a:xfrm>
          <a:prstGeom prst="rect">
            <a:avLst/>
          </a:prstGeom>
        </p:spPr>
        <p:txBody>
          <a:bodyPr lIns="0" tIns="0" rIns="0" bIns="0">
            <a:spAutoFit/>
          </a:bodyPr>
          <a:lstStyle/>
          <a:p>
            <a:pPr marL="8978">
              <a:defRPr/>
            </a:pPr>
            <a:r>
              <a:rPr lang="en-US" altLang="ja-JP" sz="4029" baseline="-2923" dirty="0">
                <a:solidFill>
                  <a:srgbClr val="818282"/>
                </a:solidFill>
                <a:latin typeface="Century Gothic"/>
                <a:cs typeface="Century Gothic"/>
              </a:rPr>
              <a:t>01</a:t>
            </a:r>
            <a:r>
              <a:rPr lang="ja-JP" altLang="en-US" sz="1697" baseline="-2923" dirty="0">
                <a:solidFill>
                  <a:srgbClr val="6C6C6C"/>
                </a:solidFill>
                <a:latin typeface="+mj-ea"/>
                <a:ea typeface="+mj-ea"/>
                <a:cs typeface="Century Gothic"/>
              </a:rPr>
              <a:t>　</a:t>
            </a:r>
            <a:r>
              <a:rPr lang="en-US" altLang="ja-JP" sz="2800" baseline="-2923" dirty="0">
                <a:solidFill>
                  <a:srgbClr val="6C6C6C"/>
                </a:solidFill>
                <a:latin typeface="+mj-ea"/>
                <a:ea typeface="+mj-ea"/>
                <a:cs typeface="Century Gothic"/>
              </a:rPr>
              <a:t>Design</a:t>
            </a:r>
            <a:endParaRPr sz="1484" baseline="31746" dirty="0">
              <a:latin typeface="+mj-ea"/>
              <a:ea typeface="+mj-ea"/>
              <a:cs typeface="Microsoft JhengHei"/>
            </a:endParaRPr>
          </a:p>
        </p:txBody>
      </p:sp>
      <p:sp>
        <p:nvSpPr>
          <p:cNvPr id="128" name="object 5">
            <a:extLst>
              <a:ext uri="{FF2B5EF4-FFF2-40B4-BE49-F238E27FC236}">
                <a16:creationId xmlns:a16="http://schemas.microsoft.com/office/drawing/2014/main" id="{88BA2013-6538-4A26-91D7-410A7D12436A}"/>
              </a:ext>
            </a:extLst>
          </p:cNvPr>
          <p:cNvSpPr/>
          <p:nvPr/>
        </p:nvSpPr>
        <p:spPr>
          <a:xfrm>
            <a:off x="4543543" y="1262080"/>
            <a:ext cx="5991107" cy="45719"/>
          </a:xfrm>
          <a:custGeom>
            <a:avLst/>
            <a:gdLst/>
            <a:ahLst/>
            <a:cxnLst/>
            <a:rect l="l" t="t" r="r" b="b"/>
            <a:pathLst>
              <a:path w="8280400">
                <a:moveTo>
                  <a:pt x="0" y="0"/>
                </a:moveTo>
                <a:lnTo>
                  <a:pt x="8280006" y="0"/>
                </a:lnTo>
              </a:path>
            </a:pathLst>
          </a:custGeom>
          <a:ln w="12700">
            <a:solidFill>
              <a:srgbClr val="818282"/>
            </a:solidFill>
            <a:prstDash val="dot"/>
          </a:ln>
        </p:spPr>
        <p:txBody>
          <a:bodyPr lIns="0" tIns="0" rIns="0" bIns="0"/>
          <a:lstStyle/>
          <a:p>
            <a:pPr>
              <a:defRPr/>
            </a:pPr>
            <a:endParaRPr sz="1272">
              <a:latin typeface="+mn-ea"/>
            </a:endParaRPr>
          </a:p>
        </p:txBody>
      </p:sp>
      <p:sp>
        <p:nvSpPr>
          <p:cNvPr id="130" name="object 45">
            <a:extLst>
              <a:ext uri="{FF2B5EF4-FFF2-40B4-BE49-F238E27FC236}">
                <a16:creationId xmlns:a16="http://schemas.microsoft.com/office/drawing/2014/main" id="{7C9107DB-E6F5-4CCF-9517-F699E0639827}"/>
              </a:ext>
            </a:extLst>
          </p:cNvPr>
          <p:cNvSpPr txBox="1">
            <a:spLocks noChangeArrowheads="1"/>
          </p:cNvSpPr>
          <p:nvPr/>
        </p:nvSpPr>
        <p:spPr bwMode="auto">
          <a:xfrm>
            <a:off x="5805839" y="2347658"/>
            <a:ext cx="1625284"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dirty="0">
                <a:solidFill>
                  <a:srgbClr val="777777"/>
                </a:solidFill>
                <a:latin typeface="+mn-ea"/>
                <a:ea typeface="+mn-ea"/>
              </a:rPr>
              <a:t>開き門扉</a:t>
            </a:r>
            <a:r>
              <a:rPr lang="en-US" altLang="ja-JP" sz="700" dirty="0">
                <a:solidFill>
                  <a:srgbClr val="777777"/>
                </a:solidFill>
                <a:latin typeface="+mn-ea"/>
                <a:ea typeface="+mn-ea"/>
              </a:rPr>
              <a:t>AH</a:t>
            </a:r>
            <a:r>
              <a:rPr lang="ja-JP" altLang="en-US" sz="700" dirty="0">
                <a:solidFill>
                  <a:srgbClr val="777777"/>
                </a:solidFill>
                <a:latin typeface="+mn-ea"/>
                <a:ea typeface="+mn-ea"/>
              </a:rPr>
              <a:t>は、圧巻の佇まいと調和した</a:t>
            </a:r>
            <a:r>
              <a:rPr lang="en-US" altLang="ja-JP" sz="700" dirty="0">
                <a:solidFill>
                  <a:srgbClr val="777777"/>
                </a:solidFill>
                <a:latin typeface="+mn-ea"/>
                <a:ea typeface="+mn-ea"/>
              </a:rPr>
              <a:t>H23</a:t>
            </a:r>
            <a:r>
              <a:rPr lang="ja-JP" altLang="en-US" sz="700" dirty="0">
                <a:solidFill>
                  <a:srgbClr val="777777"/>
                </a:solidFill>
                <a:latin typeface="+mn-ea"/>
                <a:ea typeface="+mn-ea"/>
              </a:rPr>
              <a:t>の高尺サイズ。洗練されたフォルムが印象的なロングバーハンドルが高尺門扉の存在感を引き立てます。重厚感がありながら、ストレスなく開け閉めできる握りやすさにも配慮したデザインです。</a:t>
            </a:r>
            <a:endParaRPr lang="en-US" altLang="ja-JP" sz="700" dirty="0">
              <a:solidFill>
                <a:srgbClr val="777777"/>
              </a:solidFill>
              <a:latin typeface="+mn-ea"/>
              <a:ea typeface="+mn-ea"/>
            </a:endParaRPr>
          </a:p>
        </p:txBody>
      </p:sp>
      <p:sp>
        <p:nvSpPr>
          <p:cNvPr id="138" name="Rectangle 9">
            <a:extLst>
              <a:ext uri="{FF2B5EF4-FFF2-40B4-BE49-F238E27FC236}">
                <a16:creationId xmlns:a16="http://schemas.microsoft.com/office/drawing/2014/main" id="{0CEB5E55-949A-435A-A28C-63A8D0B10F14}"/>
              </a:ext>
            </a:extLst>
          </p:cNvPr>
          <p:cNvSpPr>
            <a:spLocks noChangeArrowheads="1"/>
          </p:cNvSpPr>
          <p:nvPr/>
        </p:nvSpPr>
        <p:spPr bwMode="auto">
          <a:xfrm>
            <a:off x="1409387" y="7230278"/>
            <a:ext cx="3177645" cy="276999"/>
          </a:xfrm>
          <a:prstGeom prst="rect">
            <a:avLst/>
          </a:prstGeom>
          <a:noFill/>
          <a:ln>
            <a:noFill/>
          </a:ln>
        </p:spPr>
        <p:txBody>
          <a:bodyPr wrap="squar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defRPr/>
            </a:pPr>
            <a:r>
              <a:rPr lang="ja-JP" altLang="en-US" sz="600" dirty="0">
                <a:solidFill>
                  <a:schemeClr val="tx2"/>
                </a:solidFill>
                <a:latin typeface="Yu Gothic" panose="020B0400000000000000" pitchFamily="34" charset="-128"/>
                <a:ea typeface="Yu Gothic" panose="020B0400000000000000" pitchFamily="34" charset="-128"/>
              </a:rPr>
              <a:t>プラス</a:t>
            </a:r>
            <a:r>
              <a:rPr lang="en-US" altLang="ja-JP" sz="600" dirty="0">
                <a:solidFill>
                  <a:schemeClr val="tx2"/>
                </a:solidFill>
                <a:latin typeface="Yu Gothic" panose="020B0400000000000000" pitchFamily="34" charset="-128"/>
                <a:ea typeface="Yu Gothic" panose="020B0400000000000000" pitchFamily="34" charset="-128"/>
              </a:rPr>
              <a:t>G</a:t>
            </a:r>
            <a:r>
              <a:rPr lang="ja-JP" altLang="en-US" sz="600" dirty="0">
                <a:solidFill>
                  <a:schemeClr val="tx2"/>
                </a:solidFill>
                <a:latin typeface="Yu Gothic" panose="020B0400000000000000" pitchFamily="34" charset="-128"/>
                <a:ea typeface="Yu Gothic" panose="020B0400000000000000" pitchFamily="34" charset="-128"/>
              </a:rPr>
              <a:t>エントランス 開き門扉</a:t>
            </a:r>
            <a:r>
              <a:rPr lang="en-US" altLang="ja-JP" sz="600" dirty="0">
                <a:solidFill>
                  <a:schemeClr val="tx2"/>
                </a:solidFill>
                <a:latin typeface="Yu Gothic" panose="020B0400000000000000" pitchFamily="34" charset="-128"/>
                <a:ea typeface="Yu Gothic" panose="020B0400000000000000" pitchFamily="34" charset="-128"/>
              </a:rPr>
              <a:t>AH_</a:t>
            </a:r>
            <a:r>
              <a:rPr lang="ja-JP" altLang="en-US" sz="600" dirty="0">
                <a:solidFill>
                  <a:schemeClr val="tx2"/>
                </a:solidFill>
                <a:latin typeface="Yu Gothic" panose="020B0400000000000000" pitchFamily="34" charset="-128"/>
                <a:ea typeface="Yu Gothic" panose="020B0400000000000000" pitchFamily="34" charset="-128"/>
              </a:rPr>
              <a:t>商品提案書</a:t>
            </a:r>
          </a:p>
          <a:p>
            <a:pPr>
              <a:spcBef>
                <a:spcPct val="0"/>
              </a:spcBef>
              <a:buNone/>
              <a:defRPr/>
            </a:pPr>
            <a:r>
              <a:rPr lang="en-US" altLang="ja-JP" sz="600" dirty="0">
                <a:solidFill>
                  <a:schemeClr val="tx2"/>
                </a:solidFill>
                <a:latin typeface="Yu Gothic" panose="020B0400000000000000" pitchFamily="34" charset="-128"/>
                <a:ea typeface="Yu Gothic" panose="020B0400000000000000" pitchFamily="34" charset="-128"/>
              </a:rPr>
              <a:t>SPD_ext_25_026</a:t>
            </a:r>
          </a:p>
          <a:p>
            <a:pPr>
              <a:spcBef>
                <a:spcPct val="0"/>
              </a:spcBef>
              <a:buNone/>
              <a:defRPr/>
            </a:pPr>
            <a:r>
              <a:rPr lang="en-US" altLang="ja-JP" sz="600" dirty="0">
                <a:solidFill>
                  <a:schemeClr val="tx2"/>
                </a:solidFill>
                <a:latin typeface="Yu Gothic" panose="020B0400000000000000" pitchFamily="34" charset="-128"/>
                <a:ea typeface="Yu Gothic" panose="020B0400000000000000" pitchFamily="34" charset="-128"/>
              </a:rPr>
              <a:t>2025.05</a:t>
            </a:r>
            <a:r>
              <a:rPr lang="ja-JP" altLang="en-US" sz="600" dirty="0">
                <a:solidFill>
                  <a:schemeClr val="tx2"/>
                </a:solidFill>
                <a:latin typeface="Yu Gothic" panose="020B0400000000000000" pitchFamily="34" charset="-128"/>
                <a:ea typeface="Yu Gothic" panose="020B0400000000000000" pitchFamily="34" charset="-128"/>
              </a:rPr>
              <a:t>発行</a:t>
            </a:r>
          </a:p>
        </p:txBody>
      </p:sp>
      <p:pic>
        <p:nvPicPr>
          <p:cNvPr id="33" name="図 32">
            <a:extLst>
              <a:ext uri="{FF2B5EF4-FFF2-40B4-BE49-F238E27FC236}">
                <a16:creationId xmlns:a16="http://schemas.microsoft.com/office/drawing/2014/main" id="{83B7B278-E967-5B06-6ED7-7C1CB8124E0E}"/>
              </a:ext>
            </a:extLst>
          </p:cNvPr>
          <p:cNvPicPr>
            <a:picLocks noChangeAspect="1"/>
          </p:cNvPicPr>
          <p:nvPr/>
        </p:nvPicPr>
        <p:blipFill>
          <a:blip r:embed="rId2"/>
          <a:srcRect t="25490" r="71135"/>
          <a:stretch/>
        </p:blipFill>
        <p:spPr>
          <a:xfrm>
            <a:off x="157162" y="5208387"/>
            <a:ext cx="988202" cy="878857"/>
          </a:xfrm>
          <a:prstGeom prst="rect">
            <a:avLst/>
          </a:prstGeom>
        </p:spPr>
      </p:pic>
      <p:sp>
        <p:nvSpPr>
          <p:cNvPr id="34" name="object 9">
            <a:extLst>
              <a:ext uri="{FF2B5EF4-FFF2-40B4-BE49-F238E27FC236}">
                <a16:creationId xmlns:a16="http://schemas.microsoft.com/office/drawing/2014/main" id="{59F39521-5A71-CB42-41B2-B6BF1B7A971B}"/>
              </a:ext>
            </a:extLst>
          </p:cNvPr>
          <p:cNvSpPr txBox="1">
            <a:spLocks noChangeArrowheads="1"/>
          </p:cNvSpPr>
          <p:nvPr/>
        </p:nvSpPr>
        <p:spPr bwMode="auto">
          <a:xfrm>
            <a:off x="110078" y="4634333"/>
            <a:ext cx="60820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2700">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ja-JP" sz="900" b="1" dirty="0">
                <a:solidFill>
                  <a:srgbClr val="6C6C6C"/>
                </a:solidFill>
                <a:latin typeface="+mj-ea"/>
                <a:ea typeface="+mj-ea"/>
              </a:rPr>
              <a:t>LINE UP </a:t>
            </a:r>
            <a:endParaRPr lang="ja-JP" altLang="ja-JP" sz="900" b="1" dirty="0">
              <a:latin typeface="+mj-ea"/>
              <a:ea typeface="+mj-ea"/>
            </a:endParaRPr>
          </a:p>
        </p:txBody>
      </p:sp>
      <p:sp>
        <p:nvSpPr>
          <p:cNvPr id="113" name="object 2">
            <a:extLst>
              <a:ext uri="{FF2B5EF4-FFF2-40B4-BE49-F238E27FC236}">
                <a16:creationId xmlns:a16="http://schemas.microsoft.com/office/drawing/2014/main" id="{819AC12C-F59D-B46B-D329-96884A9B18D6}"/>
              </a:ext>
            </a:extLst>
          </p:cNvPr>
          <p:cNvSpPr txBox="1"/>
          <p:nvPr/>
        </p:nvSpPr>
        <p:spPr>
          <a:xfrm>
            <a:off x="110078" y="4111847"/>
            <a:ext cx="4557171" cy="445876"/>
          </a:xfrm>
          <a:prstGeom prst="rect">
            <a:avLst/>
          </a:prstGeom>
        </p:spPr>
        <p:txBody>
          <a:bodyPr vert="horz" wrap="square" lIns="0" tIns="37704" rIns="0" bIns="0" rtlCol="0">
            <a:spAutoFit/>
          </a:bodyPr>
          <a:lstStyle/>
          <a:p>
            <a:pPr marL="8978">
              <a:spcBef>
                <a:spcPts val="297"/>
              </a:spcBef>
            </a:pPr>
            <a:r>
              <a:rPr lang="ja-JP" altLang="en-US" sz="1200" dirty="0">
                <a:solidFill>
                  <a:srgbClr val="6C6C6C"/>
                </a:solidFill>
                <a:latin typeface="+mj-ea"/>
                <a:ea typeface="+mj-ea"/>
                <a:cs typeface="BIZ UDP明朝 Medium"/>
              </a:rPr>
              <a:t>邸宅との調和、洗練の意匠。</a:t>
            </a:r>
          </a:p>
          <a:p>
            <a:pPr marL="8978">
              <a:spcBef>
                <a:spcPts val="297"/>
              </a:spcBef>
            </a:pPr>
            <a:r>
              <a:rPr lang="ja-JP" altLang="en-US" sz="1200" dirty="0">
                <a:solidFill>
                  <a:srgbClr val="6C6C6C"/>
                </a:solidFill>
                <a:latin typeface="+mj-ea"/>
                <a:ea typeface="+mj-ea"/>
                <a:cs typeface="BIZ UDP明朝 Medium"/>
              </a:rPr>
              <a:t>エントランス空間に風格と気品をもたらす揺るぎない存在感。</a:t>
            </a:r>
          </a:p>
        </p:txBody>
      </p:sp>
      <p:sp>
        <p:nvSpPr>
          <p:cNvPr id="114" name="object 73">
            <a:extLst>
              <a:ext uri="{FF2B5EF4-FFF2-40B4-BE49-F238E27FC236}">
                <a16:creationId xmlns:a16="http://schemas.microsoft.com/office/drawing/2014/main" id="{A30986F6-13D9-99EE-4F4C-300A3EC93A9A}"/>
              </a:ext>
            </a:extLst>
          </p:cNvPr>
          <p:cNvSpPr/>
          <p:nvPr/>
        </p:nvSpPr>
        <p:spPr>
          <a:xfrm flipV="1">
            <a:off x="121192" y="4551158"/>
            <a:ext cx="4098079" cy="32317"/>
          </a:xfrm>
          <a:custGeom>
            <a:avLst/>
            <a:gdLst/>
            <a:ahLst/>
            <a:cxnLst/>
            <a:rect l="l" t="t" r="r" b="b"/>
            <a:pathLst>
              <a:path w="8280400">
                <a:moveTo>
                  <a:pt x="0" y="0"/>
                </a:moveTo>
                <a:lnTo>
                  <a:pt x="8280006" y="0"/>
                </a:lnTo>
              </a:path>
            </a:pathLst>
          </a:custGeom>
          <a:ln w="12700">
            <a:solidFill>
              <a:srgbClr val="818282"/>
            </a:solidFill>
            <a:prstDash val="dot"/>
          </a:ln>
        </p:spPr>
        <p:txBody>
          <a:bodyPr wrap="square" lIns="0" tIns="0" rIns="0" bIns="0" rtlCol="0"/>
          <a:lstStyle/>
          <a:p>
            <a:endParaRPr sz="1272" kern="0"/>
          </a:p>
        </p:txBody>
      </p:sp>
      <p:pic>
        <p:nvPicPr>
          <p:cNvPr id="116" name="図 115">
            <a:extLst>
              <a:ext uri="{FF2B5EF4-FFF2-40B4-BE49-F238E27FC236}">
                <a16:creationId xmlns:a16="http://schemas.microsoft.com/office/drawing/2014/main" id="{F1C2886C-E8DD-A41D-5BFC-E8AF3EDF77E3}"/>
              </a:ext>
            </a:extLst>
          </p:cNvPr>
          <p:cNvPicPr>
            <a:picLocks noChangeAspect="1"/>
          </p:cNvPicPr>
          <p:nvPr/>
        </p:nvPicPr>
        <p:blipFill>
          <a:blip r:embed="rId3"/>
          <a:srcRect t="11487"/>
          <a:stretch/>
        </p:blipFill>
        <p:spPr>
          <a:xfrm>
            <a:off x="80379" y="6377296"/>
            <a:ext cx="2212728" cy="650381"/>
          </a:xfrm>
          <a:prstGeom prst="rect">
            <a:avLst/>
          </a:prstGeom>
        </p:spPr>
      </p:pic>
      <p:pic>
        <p:nvPicPr>
          <p:cNvPr id="118" name="図 117">
            <a:extLst>
              <a:ext uri="{FF2B5EF4-FFF2-40B4-BE49-F238E27FC236}">
                <a16:creationId xmlns:a16="http://schemas.microsoft.com/office/drawing/2014/main" id="{14A2CC25-0050-29E1-0BB1-1036452D010C}"/>
              </a:ext>
            </a:extLst>
          </p:cNvPr>
          <p:cNvPicPr>
            <a:picLocks noChangeAspect="1"/>
          </p:cNvPicPr>
          <p:nvPr/>
        </p:nvPicPr>
        <p:blipFill>
          <a:blip r:embed="rId4"/>
          <a:srcRect t="12706"/>
          <a:stretch/>
        </p:blipFill>
        <p:spPr>
          <a:xfrm>
            <a:off x="2465475" y="6398755"/>
            <a:ext cx="1781355" cy="658903"/>
          </a:xfrm>
          <a:prstGeom prst="rect">
            <a:avLst/>
          </a:prstGeom>
        </p:spPr>
      </p:pic>
      <p:pic>
        <p:nvPicPr>
          <p:cNvPr id="120" name="図 119">
            <a:extLst>
              <a:ext uri="{FF2B5EF4-FFF2-40B4-BE49-F238E27FC236}">
                <a16:creationId xmlns:a16="http://schemas.microsoft.com/office/drawing/2014/main" id="{5AA99233-9379-1A6F-2114-EB316DCAC276}"/>
              </a:ext>
            </a:extLst>
          </p:cNvPr>
          <p:cNvPicPr>
            <a:picLocks noChangeAspect="1"/>
          </p:cNvPicPr>
          <p:nvPr/>
        </p:nvPicPr>
        <p:blipFill>
          <a:blip r:embed="rId5"/>
          <a:stretch>
            <a:fillRect/>
          </a:stretch>
        </p:blipFill>
        <p:spPr>
          <a:xfrm>
            <a:off x="4537933" y="1349150"/>
            <a:ext cx="1226964" cy="1722898"/>
          </a:xfrm>
          <a:prstGeom prst="rect">
            <a:avLst/>
          </a:prstGeom>
        </p:spPr>
      </p:pic>
      <p:pic>
        <p:nvPicPr>
          <p:cNvPr id="135" name="図 134">
            <a:extLst>
              <a:ext uri="{FF2B5EF4-FFF2-40B4-BE49-F238E27FC236}">
                <a16:creationId xmlns:a16="http://schemas.microsoft.com/office/drawing/2014/main" id="{EE1A05D0-DBFB-CA68-2038-7F1753AD1F74}"/>
              </a:ext>
            </a:extLst>
          </p:cNvPr>
          <p:cNvPicPr>
            <a:picLocks noChangeAspect="1"/>
          </p:cNvPicPr>
          <p:nvPr/>
        </p:nvPicPr>
        <p:blipFill>
          <a:blip r:embed="rId6"/>
          <a:srcRect b="17904"/>
          <a:stretch/>
        </p:blipFill>
        <p:spPr>
          <a:xfrm>
            <a:off x="5855402" y="1361194"/>
            <a:ext cx="1598566" cy="936601"/>
          </a:xfrm>
          <a:prstGeom prst="rect">
            <a:avLst/>
          </a:prstGeom>
        </p:spPr>
      </p:pic>
      <p:pic>
        <p:nvPicPr>
          <p:cNvPr id="150" name="図 149">
            <a:extLst>
              <a:ext uri="{FF2B5EF4-FFF2-40B4-BE49-F238E27FC236}">
                <a16:creationId xmlns:a16="http://schemas.microsoft.com/office/drawing/2014/main" id="{F9D8A7F3-6BD3-2EC7-F663-EC33E5C73126}"/>
              </a:ext>
            </a:extLst>
          </p:cNvPr>
          <p:cNvPicPr>
            <a:picLocks noChangeAspect="1"/>
          </p:cNvPicPr>
          <p:nvPr/>
        </p:nvPicPr>
        <p:blipFill>
          <a:blip r:embed="rId7"/>
          <a:stretch>
            <a:fillRect/>
          </a:stretch>
        </p:blipFill>
        <p:spPr>
          <a:xfrm>
            <a:off x="7639250" y="1350257"/>
            <a:ext cx="1231798" cy="1735248"/>
          </a:xfrm>
          <a:prstGeom prst="rect">
            <a:avLst/>
          </a:prstGeom>
        </p:spPr>
      </p:pic>
      <p:pic>
        <p:nvPicPr>
          <p:cNvPr id="153" name="図 152">
            <a:extLst>
              <a:ext uri="{FF2B5EF4-FFF2-40B4-BE49-F238E27FC236}">
                <a16:creationId xmlns:a16="http://schemas.microsoft.com/office/drawing/2014/main" id="{CF3C5428-1893-FC84-D664-4A46C9B6DF5A}"/>
              </a:ext>
            </a:extLst>
          </p:cNvPr>
          <p:cNvPicPr>
            <a:picLocks noChangeAspect="1"/>
          </p:cNvPicPr>
          <p:nvPr/>
        </p:nvPicPr>
        <p:blipFill>
          <a:blip r:embed="rId8"/>
          <a:srcRect b="15071"/>
          <a:stretch/>
        </p:blipFill>
        <p:spPr>
          <a:xfrm>
            <a:off x="8974117" y="1345850"/>
            <a:ext cx="1598566" cy="967287"/>
          </a:xfrm>
          <a:prstGeom prst="rect">
            <a:avLst/>
          </a:prstGeom>
        </p:spPr>
      </p:pic>
      <p:sp>
        <p:nvSpPr>
          <p:cNvPr id="154" name="object 45">
            <a:extLst>
              <a:ext uri="{FF2B5EF4-FFF2-40B4-BE49-F238E27FC236}">
                <a16:creationId xmlns:a16="http://schemas.microsoft.com/office/drawing/2014/main" id="{A216E252-4192-A48A-DEC9-DA577EC4726C}"/>
              </a:ext>
            </a:extLst>
          </p:cNvPr>
          <p:cNvSpPr txBox="1">
            <a:spLocks noChangeArrowheads="1"/>
          </p:cNvSpPr>
          <p:nvPr/>
        </p:nvSpPr>
        <p:spPr bwMode="auto">
          <a:xfrm>
            <a:off x="8974117" y="2370160"/>
            <a:ext cx="159856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dirty="0">
                <a:solidFill>
                  <a:srgbClr val="777777"/>
                </a:solidFill>
                <a:latin typeface="+mn-ea"/>
                <a:ea typeface="+mn-ea"/>
              </a:rPr>
              <a:t>凹凸を抑えることで門扉、門袖パネル、ウォールがシームレスにつながった「住まいの顔」。圧倒的な存在感とともに、一体感のある佇まいを叶えるため、門扉には柱を必要としない卓越したデザインに。細部までこだわりぬいたディテールが唯一無二のファサードを創り出します。</a:t>
            </a:r>
            <a:endParaRPr lang="en-US" altLang="ja-JP" sz="700" dirty="0">
              <a:solidFill>
                <a:srgbClr val="777777"/>
              </a:solidFill>
              <a:latin typeface="+mn-ea"/>
              <a:ea typeface="+mn-ea"/>
            </a:endParaRPr>
          </a:p>
        </p:txBody>
      </p:sp>
      <p:sp>
        <p:nvSpPr>
          <p:cNvPr id="155" name="object 2">
            <a:extLst>
              <a:ext uri="{FF2B5EF4-FFF2-40B4-BE49-F238E27FC236}">
                <a16:creationId xmlns:a16="http://schemas.microsoft.com/office/drawing/2014/main" id="{196D6590-9CA0-B65E-850E-3AD28B2768D4}"/>
              </a:ext>
            </a:extLst>
          </p:cNvPr>
          <p:cNvSpPr txBox="1"/>
          <p:nvPr/>
        </p:nvSpPr>
        <p:spPr>
          <a:xfrm>
            <a:off x="4537933" y="3087899"/>
            <a:ext cx="4785955" cy="413318"/>
          </a:xfrm>
          <a:prstGeom prst="rect">
            <a:avLst/>
          </a:prstGeom>
        </p:spPr>
        <p:txBody>
          <a:bodyPr lIns="0" tIns="0" rIns="0" bIns="0">
            <a:spAutoFit/>
          </a:bodyPr>
          <a:lstStyle/>
          <a:p>
            <a:pPr marL="8978">
              <a:defRPr/>
            </a:pPr>
            <a:r>
              <a:rPr lang="en-US" altLang="ja-JP" sz="4029" baseline="-2923" dirty="0">
                <a:solidFill>
                  <a:srgbClr val="818282"/>
                </a:solidFill>
                <a:latin typeface="Century Gothic"/>
                <a:cs typeface="Century Gothic"/>
              </a:rPr>
              <a:t>02</a:t>
            </a:r>
            <a:r>
              <a:rPr lang="ja-JP" altLang="en-US" sz="1697" baseline="-2923" dirty="0">
                <a:solidFill>
                  <a:srgbClr val="6C6C6C"/>
                </a:solidFill>
                <a:latin typeface="+mj-ea"/>
                <a:ea typeface="+mj-ea"/>
                <a:cs typeface="Century Gothic"/>
              </a:rPr>
              <a:t>　</a:t>
            </a:r>
            <a:r>
              <a:rPr lang="en-US" altLang="ja-JP" sz="2800" baseline="-2923" dirty="0">
                <a:solidFill>
                  <a:srgbClr val="6C6C6C"/>
                </a:solidFill>
                <a:latin typeface="+mj-ea"/>
                <a:ea typeface="+mj-ea"/>
                <a:cs typeface="Century Gothic"/>
              </a:rPr>
              <a:t>High Quality Materials</a:t>
            </a:r>
            <a:endParaRPr sz="1484" baseline="31746" dirty="0">
              <a:latin typeface="+mj-ea"/>
              <a:ea typeface="+mj-ea"/>
              <a:cs typeface="Microsoft JhengHei"/>
            </a:endParaRPr>
          </a:p>
        </p:txBody>
      </p:sp>
      <p:sp>
        <p:nvSpPr>
          <p:cNvPr id="156" name="object 5">
            <a:extLst>
              <a:ext uri="{FF2B5EF4-FFF2-40B4-BE49-F238E27FC236}">
                <a16:creationId xmlns:a16="http://schemas.microsoft.com/office/drawing/2014/main" id="{0D0F8DFF-AA05-17FE-510E-37ED6B044C58}"/>
              </a:ext>
            </a:extLst>
          </p:cNvPr>
          <p:cNvSpPr/>
          <p:nvPr/>
        </p:nvSpPr>
        <p:spPr>
          <a:xfrm flipV="1">
            <a:off x="4543543" y="3443002"/>
            <a:ext cx="5991107" cy="45719"/>
          </a:xfrm>
          <a:custGeom>
            <a:avLst/>
            <a:gdLst/>
            <a:ahLst/>
            <a:cxnLst/>
            <a:rect l="l" t="t" r="r" b="b"/>
            <a:pathLst>
              <a:path w="8280400">
                <a:moveTo>
                  <a:pt x="0" y="0"/>
                </a:moveTo>
                <a:lnTo>
                  <a:pt x="8280006" y="0"/>
                </a:lnTo>
              </a:path>
            </a:pathLst>
          </a:custGeom>
          <a:ln w="12700">
            <a:solidFill>
              <a:srgbClr val="818282"/>
            </a:solidFill>
            <a:prstDash val="dot"/>
          </a:ln>
        </p:spPr>
        <p:txBody>
          <a:bodyPr lIns="0" tIns="0" rIns="0" bIns="0"/>
          <a:lstStyle/>
          <a:p>
            <a:pPr>
              <a:defRPr/>
            </a:pPr>
            <a:endParaRPr sz="1272">
              <a:latin typeface="+mn-ea"/>
            </a:endParaRPr>
          </a:p>
        </p:txBody>
      </p:sp>
      <p:pic>
        <p:nvPicPr>
          <p:cNvPr id="172" name="図 171">
            <a:extLst>
              <a:ext uri="{FF2B5EF4-FFF2-40B4-BE49-F238E27FC236}">
                <a16:creationId xmlns:a16="http://schemas.microsoft.com/office/drawing/2014/main" id="{FE568F85-428F-C90B-6679-ED5C667F13DA}"/>
              </a:ext>
            </a:extLst>
          </p:cNvPr>
          <p:cNvPicPr>
            <a:picLocks noChangeAspect="1"/>
          </p:cNvPicPr>
          <p:nvPr/>
        </p:nvPicPr>
        <p:blipFill>
          <a:blip r:embed="rId9"/>
          <a:stretch>
            <a:fillRect/>
          </a:stretch>
        </p:blipFill>
        <p:spPr>
          <a:xfrm>
            <a:off x="4525369" y="3586706"/>
            <a:ext cx="1882098" cy="1340949"/>
          </a:xfrm>
          <a:prstGeom prst="rect">
            <a:avLst/>
          </a:prstGeom>
        </p:spPr>
      </p:pic>
      <p:sp>
        <p:nvSpPr>
          <p:cNvPr id="175" name="object 45">
            <a:extLst>
              <a:ext uri="{FF2B5EF4-FFF2-40B4-BE49-F238E27FC236}">
                <a16:creationId xmlns:a16="http://schemas.microsoft.com/office/drawing/2014/main" id="{1E382752-BEDE-7C1B-D4DC-724BD88E1424}"/>
              </a:ext>
            </a:extLst>
          </p:cNvPr>
          <p:cNvSpPr txBox="1">
            <a:spLocks noChangeArrowheads="1"/>
          </p:cNvSpPr>
          <p:nvPr/>
        </p:nvSpPr>
        <p:spPr bwMode="auto">
          <a:xfrm>
            <a:off x="6406460" y="3592786"/>
            <a:ext cx="132580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dirty="0">
                <a:solidFill>
                  <a:srgbClr val="777777"/>
                </a:solidFill>
                <a:latin typeface="+mn-ea"/>
                <a:ea typeface="+mn-ea"/>
              </a:rPr>
              <a:t>門扉には天然木の風合いを再現した「木調」、エイジングした鉄の質感が感じられる「メタル調」、縦格子を基調にした「鋳物」の</a:t>
            </a:r>
            <a:r>
              <a:rPr lang="en-US" altLang="ja-JP" sz="700" dirty="0">
                <a:solidFill>
                  <a:srgbClr val="777777"/>
                </a:solidFill>
                <a:latin typeface="+mn-ea"/>
                <a:ea typeface="+mn-ea"/>
              </a:rPr>
              <a:t>3</a:t>
            </a:r>
            <a:r>
              <a:rPr lang="ja-JP" altLang="en-US" sz="700" dirty="0">
                <a:solidFill>
                  <a:srgbClr val="777777"/>
                </a:solidFill>
                <a:latin typeface="+mn-ea"/>
                <a:ea typeface="+mn-ea"/>
              </a:rPr>
              <a:t>種類のマテリアルを用意。趣のある素材感がエントランス空間にさらなる風格と気品をもたらします。</a:t>
            </a:r>
            <a:endParaRPr lang="en-US" altLang="ja-JP" sz="700" dirty="0">
              <a:solidFill>
                <a:srgbClr val="777777"/>
              </a:solidFill>
              <a:latin typeface="+mn-ea"/>
              <a:ea typeface="+mn-ea"/>
            </a:endParaRPr>
          </a:p>
        </p:txBody>
      </p:sp>
      <p:pic>
        <p:nvPicPr>
          <p:cNvPr id="177" name="図 176">
            <a:extLst>
              <a:ext uri="{FF2B5EF4-FFF2-40B4-BE49-F238E27FC236}">
                <a16:creationId xmlns:a16="http://schemas.microsoft.com/office/drawing/2014/main" id="{24CAA7B1-98BF-05B4-8A0C-E0C3420C3688}"/>
              </a:ext>
            </a:extLst>
          </p:cNvPr>
          <p:cNvPicPr>
            <a:picLocks noChangeAspect="1"/>
          </p:cNvPicPr>
          <p:nvPr/>
        </p:nvPicPr>
        <p:blipFill>
          <a:blip r:embed="rId10"/>
          <a:stretch>
            <a:fillRect/>
          </a:stretch>
        </p:blipFill>
        <p:spPr>
          <a:xfrm>
            <a:off x="7784657" y="3955565"/>
            <a:ext cx="2797078" cy="1179512"/>
          </a:xfrm>
          <a:prstGeom prst="rect">
            <a:avLst/>
          </a:prstGeom>
        </p:spPr>
      </p:pic>
      <p:sp>
        <p:nvSpPr>
          <p:cNvPr id="178" name="object 2">
            <a:extLst>
              <a:ext uri="{FF2B5EF4-FFF2-40B4-BE49-F238E27FC236}">
                <a16:creationId xmlns:a16="http://schemas.microsoft.com/office/drawing/2014/main" id="{1C19C42C-2895-5F9D-205E-BEE54731DFE6}"/>
              </a:ext>
            </a:extLst>
          </p:cNvPr>
          <p:cNvSpPr txBox="1"/>
          <p:nvPr/>
        </p:nvSpPr>
        <p:spPr>
          <a:xfrm>
            <a:off x="4537933" y="5086137"/>
            <a:ext cx="4785955" cy="413318"/>
          </a:xfrm>
          <a:prstGeom prst="rect">
            <a:avLst/>
          </a:prstGeom>
        </p:spPr>
        <p:txBody>
          <a:bodyPr lIns="0" tIns="0" rIns="0" bIns="0">
            <a:spAutoFit/>
          </a:bodyPr>
          <a:lstStyle/>
          <a:p>
            <a:pPr marL="8978">
              <a:defRPr/>
            </a:pPr>
            <a:r>
              <a:rPr lang="en-US" altLang="ja-JP" sz="4029" baseline="-2923" dirty="0">
                <a:solidFill>
                  <a:srgbClr val="818282"/>
                </a:solidFill>
                <a:latin typeface="Century Gothic"/>
                <a:cs typeface="Century Gothic"/>
              </a:rPr>
              <a:t>03</a:t>
            </a:r>
            <a:r>
              <a:rPr lang="ja-JP" altLang="en-US" sz="1697" baseline="-2923" dirty="0">
                <a:solidFill>
                  <a:srgbClr val="6C6C6C"/>
                </a:solidFill>
                <a:latin typeface="+mj-ea"/>
                <a:ea typeface="+mj-ea"/>
                <a:cs typeface="Century Gothic"/>
              </a:rPr>
              <a:t>　</a:t>
            </a:r>
            <a:r>
              <a:rPr lang="en-US" altLang="ja-JP" sz="2800" baseline="-2923" dirty="0">
                <a:solidFill>
                  <a:srgbClr val="6C6C6C"/>
                </a:solidFill>
                <a:latin typeface="+mj-ea"/>
                <a:ea typeface="+mj-ea"/>
                <a:cs typeface="Century Gothic"/>
              </a:rPr>
              <a:t>Integrated Side Panels</a:t>
            </a:r>
          </a:p>
        </p:txBody>
      </p:sp>
      <p:sp>
        <p:nvSpPr>
          <p:cNvPr id="179" name="object 5">
            <a:extLst>
              <a:ext uri="{FF2B5EF4-FFF2-40B4-BE49-F238E27FC236}">
                <a16:creationId xmlns:a16="http://schemas.microsoft.com/office/drawing/2014/main" id="{AF06892D-28ED-1823-7DC8-530F52BE52DE}"/>
              </a:ext>
            </a:extLst>
          </p:cNvPr>
          <p:cNvSpPr/>
          <p:nvPr/>
        </p:nvSpPr>
        <p:spPr>
          <a:xfrm>
            <a:off x="4543543" y="5486958"/>
            <a:ext cx="5991107" cy="45719"/>
          </a:xfrm>
          <a:custGeom>
            <a:avLst/>
            <a:gdLst/>
            <a:ahLst/>
            <a:cxnLst/>
            <a:rect l="l" t="t" r="r" b="b"/>
            <a:pathLst>
              <a:path w="8280400">
                <a:moveTo>
                  <a:pt x="0" y="0"/>
                </a:moveTo>
                <a:lnTo>
                  <a:pt x="8280006" y="0"/>
                </a:lnTo>
              </a:path>
            </a:pathLst>
          </a:custGeom>
          <a:ln w="12700">
            <a:solidFill>
              <a:srgbClr val="818282"/>
            </a:solidFill>
            <a:prstDash val="dot"/>
          </a:ln>
        </p:spPr>
        <p:txBody>
          <a:bodyPr lIns="0" tIns="0" rIns="0" bIns="0"/>
          <a:lstStyle/>
          <a:p>
            <a:pPr>
              <a:defRPr/>
            </a:pPr>
            <a:endParaRPr sz="1272">
              <a:latin typeface="+mn-ea"/>
            </a:endParaRPr>
          </a:p>
        </p:txBody>
      </p:sp>
      <p:sp>
        <p:nvSpPr>
          <p:cNvPr id="181" name="object 45">
            <a:extLst>
              <a:ext uri="{FF2B5EF4-FFF2-40B4-BE49-F238E27FC236}">
                <a16:creationId xmlns:a16="http://schemas.microsoft.com/office/drawing/2014/main" id="{E0330FAE-4C6B-B41E-D327-2324498874C6}"/>
              </a:ext>
            </a:extLst>
          </p:cNvPr>
          <p:cNvSpPr txBox="1">
            <a:spLocks noChangeArrowheads="1"/>
          </p:cNvSpPr>
          <p:nvPr/>
        </p:nvSpPr>
        <p:spPr bwMode="auto">
          <a:xfrm>
            <a:off x="6366678" y="5600225"/>
            <a:ext cx="1436935"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dirty="0">
                <a:solidFill>
                  <a:srgbClr val="777777"/>
                </a:solidFill>
                <a:latin typeface="+mn-ea"/>
                <a:ea typeface="+mn-ea"/>
              </a:rPr>
              <a:t>門袖パネルには自然光が取り込めるガラス、高級感漂う鋳物製のパネルのほか、ポストと宅配ボックスが内蔵された袖パネル</a:t>
            </a:r>
            <a:r>
              <a:rPr lang="en-US" altLang="ja-JP" sz="700" dirty="0">
                <a:solidFill>
                  <a:srgbClr val="777777"/>
                </a:solidFill>
                <a:latin typeface="+mn-ea"/>
                <a:ea typeface="+mn-ea"/>
              </a:rPr>
              <a:t>KN</a:t>
            </a:r>
            <a:r>
              <a:rPr lang="ja-JP" altLang="en-US" sz="700" dirty="0">
                <a:solidFill>
                  <a:srgbClr val="777777"/>
                </a:solidFill>
                <a:latin typeface="+mn-ea"/>
                <a:ea typeface="+mn-ea"/>
              </a:rPr>
              <a:t>意匠タイプなど多彩な仕様がラインアップ。門扉とのシームレスなつながりも一体感を高めています。</a:t>
            </a:r>
            <a:endParaRPr lang="en-US" altLang="ja-JP" sz="700" dirty="0">
              <a:solidFill>
                <a:srgbClr val="777777"/>
              </a:solidFill>
              <a:latin typeface="+mn-ea"/>
              <a:ea typeface="+mn-ea"/>
            </a:endParaRPr>
          </a:p>
        </p:txBody>
      </p:sp>
      <p:pic>
        <p:nvPicPr>
          <p:cNvPr id="185" name="図 184">
            <a:extLst>
              <a:ext uri="{FF2B5EF4-FFF2-40B4-BE49-F238E27FC236}">
                <a16:creationId xmlns:a16="http://schemas.microsoft.com/office/drawing/2014/main" id="{AE5B27DF-C634-31E0-BF58-55C56207A8B9}"/>
              </a:ext>
            </a:extLst>
          </p:cNvPr>
          <p:cNvPicPr>
            <a:picLocks noChangeAspect="1"/>
          </p:cNvPicPr>
          <p:nvPr/>
        </p:nvPicPr>
        <p:blipFill>
          <a:blip r:embed="rId11"/>
          <a:stretch>
            <a:fillRect/>
          </a:stretch>
        </p:blipFill>
        <p:spPr>
          <a:xfrm>
            <a:off x="4525369" y="5600225"/>
            <a:ext cx="1860650" cy="1325668"/>
          </a:xfrm>
          <a:prstGeom prst="rect">
            <a:avLst/>
          </a:prstGeom>
        </p:spPr>
      </p:pic>
      <p:pic>
        <p:nvPicPr>
          <p:cNvPr id="188" name="図 187">
            <a:extLst>
              <a:ext uri="{FF2B5EF4-FFF2-40B4-BE49-F238E27FC236}">
                <a16:creationId xmlns:a16="http://schemas.microsoft.com/office/drawing/2014/main" id="{95A950FC-6FD7-E4FC-D7B4-2FB6495804F4}"/>
              </a:ext>
            </a:extLst>
          </p:cNvPr>
          <p:cNvPicPr>
            <a:picLocks noChangeAspect="1"/>
          </p:cNvPicPr>
          <p:nvPr/>
        </p:nvPicPr>
        <p:blipFill>
          <a:blip r:embed="rId12"/>
          <a:srcRect r="81379" b="291"/>
          <a:stretch/>
        </p:blipFill>
        <p:spPr>
          <a:xfrm>
            <a:off x="7826009" y="5778629"/>
            <a:ext cx="629810" cy="1254785"/>
          </a:xfrm>
          <a:prstGeom prst="rect">
            <a:avLst/>
          </a:prstGeom>
        </p:spPr>
      </p:pic>
      <p:pic>
        <p:nvPicPr>
          <p:cNvPr id="189" name="図 188">
            <a:extLst>
              <a:ext uri="{FF2B5EF4-FFF2-40B4-BE49-F238E27FC236}">
                <a16:creationId xmlns:a16="http://schemas.microsoft.com/office/drawing/2014/main" id="{AEF3064C-FB7D-3A9F-BA6F-970852C86C5B}"/>
              </a:ext>
            </a:extLst>
          </p:cNvPr>
          <p:cNvPicPr>
            <a:picLocks noChangeAspect="1"/>
          </p:cNvPicPr>
          <p:nvPr/>
        </p:nvPicPr>
        <p:blipFill>
          <a:blip r:embed="rId12"/>
          <a:srcRect l="29621" r="48906" b="291"/>
          <a:stretch/>
        </p:blipFill>
        <p:spPr>
          <a:xfrm>
            <a:off x="8455818" y="5778629"/>
            <a:ext cx="726281" cy="1254785"/>
          </a:xfrm>
          <a:prstGeom prst="rect">
            <a:avLst/>
          </a:prstGeom>
        </p:spPr>
      </p:pic>
      <p:pic>
        <p:nvPicPr>
          <p:cNvPr id="190" name="図 189">
            <a:extLst>
              <a:ext uri="{FF2B5EF4-FFF2-40B4-BE49-F238E27FC236}">
                <a16:creationId xmlns:a16="http://schemas.microsoft.com/office/drawing/2014/main" id="{BE0C4CB3-C21D-574A-4660-A0F92DB66D18}"/>
              </a:ext>
            </a:extLst>
          </p:cNvPr>
          <p:cNvPicPr>
            <a:picLocks noChangeAspect="1"/>
          </p:cNvPicPr>
          <p:nvPr/>
        </p:nvPicPr>
        <p:blipFill>
          <a:blip r:embed="rId12"/>
          <a:srcRect l="54614" r="26307" b="291"/>
          <a:stretch/>
        </p:blipFill>
        <p:spPr>
          <a:xfrm>
            <a:off x="9213056" y="5778629"/>
            <a:ext cx="645319" cy="1254785"/>
          </a:xfrm>
          <a:prstGeom prst="rect">
            <a:avLst/>
          </a:prstGeom>
        </p:spPr>
      </p:pic>
      <p:pic>
        <p:nvPicPr>
          <p:cNvPr id="191" name="図 190">
            <a:extLst>
              <a:ext uri="{FF2B5EF4-FFF2-40B4-BE49-F238E27FC236}">
                <a16:creationId xmlns:a16="http://schemas.microsoft.com/office/drawing/2014/main" id="{866A3D3B-1C93-B362-63A5-06E1CF572D53}"/>
              </a:ext>
            </a:extLst>
          </p:cNvPr>
          <p:cNvPicPr>
            <a:picLocks noChangeAspect="1"/>
          </p:cNvPicPr>
          <p:nvPr/>
        </p:nvPicPr>
        <p:blipFill>
          <a:blip r:embed="rId12"/>
          <a:srcRect l="82952" r="-2031" b="291"/>
          <a:stretch/>
        </p:blipFill>
        <p:spPr>
          <a:xfrm>
            <a:off x="9889332" y="5778629"/>
            <a:ext cx="645319" cy="1254785"/>
          </a:xfrm>
          <a:prstGeom prst="rect">
            <a:avLst/>
          </a:prstGeom>
        </p:spPr>
      </p:pic>
      <p:pic>
        <p:nvPicPr>
          <p:cNvPr id="4" name="図 4">
            <a:extLst>
              <a:ext uri="{FF2B5EF4-FFF2-40B4-BE49-F238E27FC236}">
                <a16:creationId xmlns:a16="http://schemas.microsoft.com/office/drawing/2014/main" id="{0A65561E-A6F7-A024-C80D-E96ED6062D1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96062" y="454433"/>
            <a:ext cx="480214" cy="23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7">
            <a:extLst>
              <a:ext uri="{FF2B5EF4-FFF2-40B4-BE49-F238E27FC236}">
                <a16:creationId xmlns:a16="http://schemas.microsoft.com/office/drawing/2014/main" id="{0C371CFB-46F5-1320-5CEB-2EC98DFC48F0}"/>
              </a:ext>
            </a:extLst>
          </p:cNvPr>
          <p:cNvPicPr>
            <a:picLocks noChangeAspect="1"/>
          </p:cNvPicPr>
          <p:nvPr/>
        </p:nvPicPr>
        <p:blipFill>
          <a:blip r:embed="rId14"/>
          <a:srcRect l="41983" t="34876" r="-1"/>
          <a:stretch/>
        </p:blipFill>
        <p:spPr>
          <a:xfrm>
            <a:off x="-1" y="809657"/>
            <a:ext cx="4329807" cy="3302189"/>
          </a:xfrm>
          <a:prstGeom prst="rect">
            <a:avLst/>
          </a:prstGeom>
        </p:spPr>
      </p:pic>
      <p:sp>
        <p:nvSpPr>
          <p:cNvPr id="9" name="object 45">
            <a:extLst>
              <a:ext uri="{FF2B5EF4-FFF2-40B4-BE49-F238E27FC236}">
                <a16:creationId xmlns:a16="http://schemas.microsoft.com/office/drawing/2014/main" id="{D96DE078-1DF7-EF5C-71D2-A8EE8F0E5641}"/>
              </a:ext>
            </a:extLst>
          </p:cNvPr>
          <p:cNvSpPr txBox="1">
            <a:spLocks noChangeArrowheads="1"/>
          </p:cNvSpPr>
          <p:nvPr/>
        </p:nvSpPr>
        <p:spPr bwMode="auto">
          <a:xfrm>
            <a:off x="43542" y="4817485"/>
            <a:ext cx="124603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ファブオーク</a:t>
            </a:r>
          </a:p>
          <a:p>
            <a:pPr eaLnBrk="1" hangingPunct="1"/>
            <a:r>
              <a:rPr lang="ja-JP" altLang="en-US" sz="500" dirty="0">
                <a:solidFill>
                  <a:srgbClr val="777777"/>
                </a:solidFill>
                <a:latin typeface="+mn-ea"/>
                <a:ea typeface="+mn-ea"/>
              </a:rPr>
              <a:t>光の加減によって変化する木肌や光沢といった、天然木さながらの風合いを表現しています。</a:t>
            </a:r>
            <a:endParaRPr lang="en-US" altLang="ja-JP" sz="500" dirty="0">
              <a:solidFill>
                <a:srgbClr val="777777"/>
              </a:solidFill>
              <a:latin typeface="+mn-ea"/>
              <a:ea typeface="+mn-ea"/>
            </a:endParaRPr>
          </a:p>
        </p:txBody>
      </p:sp>
      <p:sp>
        <p:nvSpPr>
          <p:cNvPr id="10" name="object 45">
            <a:extLst>
              <a:ext uri="{FF2B5EF4-FFF2-40B4-BE49-F238E27FC236}">
                <a16:creationId xmlns:a16="http://schemas.microsoft.com/office/drawing/2014/main" id="{348BD78A-580D-259D-59A1-FC9EFB10446A}"/>
              </a:ext>
            </a:extLst>
          </p:cNvPr>
          <p:cNvSpPr txBox="1">
            <a:spLocks noChangeArrowheads="1"/>
          </p:cNvSpPr>
          <p:nvPr/>
        </p:nvSpPr>
        <p:spPr bwMode="auto">
          <a:xfrm>
            <a:off x="1426034" y="4817485"/>
            <a:ext cx="116838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ブリュームメタルグレー</a:t>
            </a:r>
          </a:p>
          <a:p>
            <a:pPr eaLnBrk="1" hangingPunct="1"/>
            <a:r>
              <a:rPr lang="ja-JP" altLang="en-US" sz="500" dirty="0">
                <a:solidFill>
                  <a:srgbClr val="777777"/>
                </a:solidFill>
                <a:latin typeface="+mn-ea"/>
                <a:ea typeface="+mn-ea"/>
              </a:rPr>
              <a:t>鉄ならではの味わい深い表情を巧みに表現。経年変化したような質感と風合いが特徴です。</a:t>
            </a:r>
          </a:p>
        </p:txBody>
      </p:sp>
      <p:sp>
        <p:nvSpPr>
          <p:cNvPr id="11" name="object 45">
            <a:extLst>
              <a:ext uri="{FF2B5EF4-FFF2-40B4-BE49-F238E27FC236}">
                <a16:creationId xmlns:a16="http://schemas.microsoft.com/office/drawing/2014/main" id="{8BF676C6-6F59-545F-5036-3F7E7FE52716}"/>
              </a:ext>
            </a:extLst>
          </p:cNvPr>
          <p:cNvSpPr txBox="1">
            <a:spLocks noChangeArrowheads="1"/>
          </p:cNvSpPr>
          <p:nvPr/>
        </p:nvSpPr>
        <p:spPr bwMode="auto">
          <a:xfrm>
            <a:off x="2729244" y="4817485"/>
            <a:ext cx="1168386" cy="4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鋳物（ローストブラック）</a:t>
            </a:r>
            <a:endParaRPr lang="en-US" altLang="ja-JP" sz="700" b="1" dirty="0">
              <a:solidFill>
                <a:srgbClr val="777777"/>
              </a:solidFill>
              <a:latin typeface="+mn-ea"/>
              <a:ea typeface="+mn-ea"/>
            </a:endParaRPr>
          </a:p>
          <a:p>
            <a:pPr eaLnBrk="1" hangingPunct="1"/>
            <a:r>
              <a:rPr lang="ja-JP" altLang="en-US" sz="500" dirty="0">
                <a:solidFill>
                  <a:srgbClr val="777777"/>
                </a:solidFill>
                <a:latin typeface="+mn-ea"/>
                <a:ea typeface="+mn-ea"/>
              </a:rPr>
              <a:t>鋳造ならではの風格と重厚感。縦格子を基調とした意匠が門まわりに格式をもたらします。</a:t>
            </a:r>
          </a:p>
          <a:p>
            <a:pPr eaLnBrk="1" hangingPunct="1">
              <a:lnSpc>
                <a:spcPts val="900"/>
              </a:lnSpc>
            </a:pPr>
            <a:endParaRPr lang="en-US" altLang="ja-JP" sz="500" dirty="0">
              <a:solidFill>
                <a:srgbClr val="777777"/>
              </a:solidFill>
              <a:latin typeface="+mn-ea"/>
              <a:ea typeface="+mn-ea"/>
            </a:endParaRPr>
          </a:p>
        </p:txBody>
      </p:sp>
      <p:sp>
        <p:nvSpPr>
          <p:cNvPr id="12" name="object 45">
            <a:extLst>
              <a:ext uri="{FF2B5EF4-FFF2-40B4-BE49-F238E27FC236}">
                <a16:creationId xmlns:a16="http://schemas.microsoft.com/office/drawing/2014/main" id="{971C3165-1F55-3CBF-FD2F-364E292AE2CD}"/>
              </a:ext>
            </a:extLst>
          </p:cNvPr>
          <p:cNvSpPr txBox="1">
            <a:spLocks noChangeArrowheads="1"/>
          </p:cNvSpPr>
          <p:nvPr/>
        </p:nvSpPr>
        <p:spPr bwMode="auto">
          <a:xfrm>
            <a:off x="43542" y="6251589"/>
            <a:ext cx="988202" cy="1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シンメトリー納まり</a:t>
            </a:r>
            <a:endParaRPr lang="en-US" altLang="ja-JP" sz="500" dirty="0">
              <a:solidFill>
                <a:srgbClr val="777777"/>
              </a:solidFill>
              <a:latin typeface="+mn-ea"/>
              <a:ea typeface="+mn-ea"/>
            </a:endParaRPr>
          </a:p>
        </p:txBody>
      </p:sp>
      <p:sp>
        <p:nvSpPr>
          <p:cNvPr id="15" name="object 45">
            <a:extLst>
              <a:ext uri="{FF2B5EF4-FFF2-40B4-BE49-F238E27FC236}">
                <a16:creationId xmlns:a16="http://schemas.microsoft.com/office/drawing/2014/main" id="{D0FCE206-704E-325B-0A03-5E101F67F921}"/>
              </a:ext>
            </a:extLst>
          </p:cNvPr>
          <p:cNvSpPr txBox="1">
            <a:spLocks noChangeArrowheads="1"/>
          </p:cNvSpPr>
          <p:nvPr/>
        </p:nvSpPr>
        <p:spPr bwMode="auto">
          <a:xfrm>
            <a:off x="1330041" y="6251589"/>
            <a:ext cx="988202" cy="1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アシンメトリー納まり</a:t>
            </a:r>
            <a:endParaRPr lang="en-US" altLang="ja-JP" sz="500" dirty="0">
              <a:solidFill>
                <a:srgbClr val="777777"/>
              </a:solidFill>
              <a:latin typeface="+mn-ea"/>
              <a:ea typeface="+mn-ea"/>
            </a:endParaRPr>
          </a:p>
        </p:txBody>
      </p:sp>
      <p:sp>
        <p:nvSpPr>
          <p:cNvPr id="16" name="object 45">
            <a:extLst>
              <a:ext uri="{FF2B5EF4-FFF2-40B4-BE49-F238E27FC236}">
                <a16:creationId xmlns:a16="http://schemas.microsoft.com/office/drawing/2014/main" id="{A4ACB871-FB80-2C94-EAAA-3580428B417A}"/>
              </a:ext>
            </a:extLst>
          </p:cNvPr>
          <p:cNvSpPr txBox="1">
            <a:spLocks noChangeArrowheads="1"/>
          </p:cNvSpPr>
          <p:nvPr/>
        </p:nvSpPr>
        <p:spPr bwMode="auto">
          <a:xfrm>
            <a:off x="2520521" y="6251589"/>
            <a:ext cx="988202" cy="1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クランクイン納まり</a:t>
            </a:r>
            <a:endParaRPr lang="en-US" altLang="ja-JP" sz="500" dirty="0">
              <a:solidFill>
                <a:srgbClr val="777777"/>
              </a:solidFill>
              <a:latin typeface="+mn-ea"/>
              <a:ea typeface="+mn-ea"/>
            </a:endParaRPr>
          </a:p>
        </p:txBody>
      </p:sp>
      <p:sp>
        <p:nvSpPr>
          <p:cNvPr id="18" name="object 45">
            <a:extLst>
              <a:ext uri="{FF2B5EF4-FFF2-40B4-BE49-F238E27FC236}">
                <a16:creationId xmlns:a16="http://schemas.microsoft.com/office/drawing/2014/main" id="{1222F877-5B0B-B8F7-8FA2-7A94EACF0933}"/>
              </a:ext>
            </a:extLst>
          </p:cNvPr>
          <p:cNvSpPr txBox="1">
            <a:spLocks noChangeArrowheads="1"/>
          </p:cNvSpPr>
          <p:nvPr/>
        </p:nvSpPr>
        <p:spPr bwMode="auto">
          <a:xfrm>
            <a:off x="7804347" y="5010174"/>
            <a:ext cx="707018" cy="109645"/>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600" dirty="0">
                <a:solidFill>
                  <a:srgbClr val="777777"/>
                </a:solidFill>
                <a:latin typeface="+mn-ea"/>
                <a:ea typeface="+mn-ea"/>
              </a:rPr>
              <a:t>ファブオーク</a:t>
            </a:r>
            <a:endParaRPr lang="en-US" altLang="ja-JP" sz="600" dirty="0">
              <a:solidFill>
                <a:srgbClr val="777777"/>
              </a:solidFill>
              <a:latin typeface="+mn-ea"/>
              <a:ea typeface="+mn-ea"/>
            </a:endParaRPr>
          </a:p>
        </p:txBody>
      </p:sp>
      <p:sp>
        <p:nvSpPr>
          <p:cNvPr id="19" name="object 45">
            <a:extLst>
              <a:ext uri="{FF2B5EF4-FFF2-40B4-BE49-F238E27FC236}">
                <a16:creationId xmlns:a16="http://schemas.microsoft.com/office/drawing/2014/main" id="{6A1981D0-56B2-89A1-7F73-29EF4EB5652B}"/>
              </a:ext>
            </a:extLst>
          </p:cNvPr>
          <p:cNvSpPr txBox="1">
            <a:spLocks noChangeArrowheads="1"/>
          </p:cNvSpPr>
          <p:nvPr/>
        </p:nvSpPr>
        <p:spPr bwMode="auto">
          <a:xfrm>
            <a:off x="8734112" y="5010174"/>
            <a:ext cx="824226" cy="230832"/>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600" dirty="0">
                <a:solidFill>
                  <a:srgbClr val="777777"/>
                </a:solidFill>
                <a:latin typeface="+mn-ea"/>
                <a:ea typeface="+mn-ea"/>
              </a:rPr>
              <a:t>ブリュームメタル</a:t>
            </a:r>
            <a:endParaRPr lang="en-US" altLang="ja-JP" sz="600" dirty="0">
              <a:solidFill>
                <a:srgbClr val="777777"/>
              </a:solidFill>
              <a:latin typeface="+mn-ea"/>
              <a:ea typeface="+mn-ea"/>
            </a:endParaRPr>
          </a:p>
          <a:p>
            <a:pPr eaLnBrk="1" hangingPunct="1">
              <a:lnSpc>
                <a:spcPts val="900"/>
              </a:lnSpc>
            </a:pPr>
            <a:r>
              <a:rPr lang="ja-JP" altLang="en-US" sz="600" dirty="0">
                <a:solidFill>
                  <a:srgbClr val="777777"/>
                </a:solidFill>
                <a:latin typeface="+mn-ea"/>
                <a:ea typeface="+mn-ea"/>
              </a:rPr>
              <a:t>グレー</a:t>
            </a:r>
            <a:endParaRPr lang="en-US" altLang="ja-JP" sz="600" dirty="0">
              <a:solidFill>
                <a:srgbClr val="777777"/>
              </a:solidFill>
              <a:latin typeface="+mn-ea"/>
              <a:ea typeface="+mn-ea"/>
            </a:endParaRPr>
          </a:p>
        </p:txBody>
      </p:sp>
      <p:sp>
        <p:nvSpPr>
          <p:cNvPr id="20" name="object 45">
            <a:extLst>
              <a:ext uri="{FF2B5EF4-FFF2-40B4-BE49-F238E27FC236}">
                <a16:creationId xmlns:a16="http://schemas.microsoft.com/office/drawing/2014/main" id="{4D6EDDCE-5793-D0EE-3CB0-C68336A7432A}"/>
              </a:ext>
            </a:extLst>
          </p:cNvPr>
          <p:cNvSpPr txBox="1">
            <a:spLocks noChangeArrowheads="1"/>
          </p:cNvSpPr>
          <p:nvPr/>
        </p:nvSpPr>
        <p:spPr bwMode="auto">
          <a:xfrm>
            <a:off x="9673981" y="5010174"/>
            <a:ext cx="1017832" cy="230832"/>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600" dirty="0">
                <a:solidFill>
                  <a:srgbClr val="777777"/>
                </a:solidFill>
                <a:latin typeface="+mn-ea"/>
                <a:ea typeface="+mn-ea"/>
              </a:rPr>
              <a:t>鋳物</a:t>
            </a:r>
            <a:endParaRPr lang="en-US" altLang="ja-JP" sz="600" dirty="0">
              <a:solidFill>
                <a:srgbClr val="777777"/>
              </a:solidFill>
              <a:latin typeface="+mn-ea"/>
              <a:ea typeface="+mn-ea"/>
            </a:endParaRPr>
          </a:p>
          <a:p>
            <a:pPr eaLnBrk="1" hangingPunct="1">
              <a:lnSpc>
                <a:spcPts val="900"/>
              </a:lnSpc>
            </a:pPr>
            <a:r>
              <a:rPr lang="ja-JP" altLang="en-US" sz="600" dirty="0">
                <a:solidFill>
                  <a:srgbClr val="777777"/>
                </a:solidFill>
                <a:latin typeface="+mn-ea"/>
                <a:ea typeface="+mn-ea"/>
              </a:rPr>
              <a:t>（ローストブラック）</a:t>
            </a:r>
            <a:endParaRPr lang="en-US" altLang="ja-JP" sz="600" dirty="0">
              <a:solidFill>
                <a:srgbClr val="777777"/>
              </a:solidFill>
              <a:latin typeface="+mn-ea"/>
              <a:ea typeface="+mn-ea"/>
            </a:endParaRPr>
          </a:p>
        </p:txBody>
      </p:sp>
      <p:sp>
        <p:nvSpPr>
          <p:cNvPr id="21" name="object 45">
            <a:extLst>
              <a:ext uri="{FF2B5EF4-FFF2-40B4-BE49-F238E27FC236}">
                <a16:creationId xmlns:a16="http://schemas.microsoft.com/office/drawing/2014/main" id="{F6E42F4D-1114-D8CD-80FC-A955827635F7}"/>
              </a:ext>
            </a:extLst>
          </p:cNvPr>
          <p:cNvSpPr txBox="1">
            <a:spLocks noChangeArrowheads="1"/>
          </p:cNvSpPr>
          <p:nvPr/>
        </p:nvSpPr>
        <p:spPr bwMode="auto">
          <a:xfrm>
            <a:off x="7804347" y="6907117"/>
            <a:ext cx="620514" cy="184666"/>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en-US" sz="600" dirty="0">
                <a:solidFill>
                  <a:srgbClr val="777777"/>
                </a:solidFill>
                <a:latin typeface="+mn-ea"/>
                <a:ea typeface="+mn-ea"/>
              </a:rPr>
              <a:t>袖パネル</a:t>
            </a:r>
            <a:endParaRPr lang="en-US" altLang="ja-JP" sz="600" dirty="0">
              <a:solidFill>
                <a:srgbClr val="777777"/>
              </a:solidFill>
              <a:latin typeface="+mn-ea"/>
              <a:ea typeface="+mn-ea"/>
            </a:endParaRPr>
          </a:p>
          <a:p>
            <a:pPr eaLnBrk="1" hangingPunct="1"/>
            <a:r>
              <a:rPr lang="ja-JP" altLang="en-US" sz="600" dirty="0">
                <a:solidFill>
                  <a:srgbClr val="777777"/>
                </a:solidFill>
                <a:latin typeface="+mn-ea"/>
                <a:ea typeface="+mn-ea"/>
              </a:rPr>
              <a:t> </a:t>
            </a:r>
            <a:r>
              <a:rPr lang="en-US" altLang="ja-JP" sz="600" dirty="0">
                <a:solidFill>
                  <a:srgbClr val="777777"/>
                </a:solidFill>
                <a:latin typeface="+mn-ea"/>
                <a:ea typeface="+mn-ea"/>
              </a:rPr>
              <a:t>KN</a:t>
            </a:r>
            <a:r>
              <a:rPr lang="ja-JP" altLang="en-US" sz="600" dirty="0">
                <a:solidFill>
                  <a:srgbClr val="777777"/>
                </a:solidFill>
                <a:latin typeface="+mn-ea"/>
                <a:ea typeface="+mn-ea"/>
              </a:rPr>
              <a:t>意匠タイプ</a:t>
            </a:r>
            <a:endParaRPr lang="en-US" altLang="ja-JP" sz="600" dirty="0">
              <a:solidFill>
                <a:srgbClr val="777777"/>
              </a:solidFill>
              <a:latin typeface="+mn-ea"/>
              <a:ea typeface="+mn-ea"/>
            </a:endParaRPr>
          </a:p>
        </p:txBody>
      </p:sp>
      <p:sp>
        <p:nvSpPr>
          <p:cNvPr id="25" name="object 45">
            <a:extLst>
              <a:ext uri="{FF2B5EF4-FFF2-40B4-BE49-F238E27FC236}">
                <a16:creationId xmlns:a16="http://schemas.microsoft.com/office/drawing/2014/main" id="{98A4C283-1F3A-D830-92EB-E1BD82FB0FF7}"/>
              </a:ext>
            </a:extLst>
          </p:cNvPr>
          <p:cNvSpPr txBox="1">
            <a:spLocks noChangeArrowheads="1"/>
          </p:cNvSpPr>
          <p:nvPr/>
        </p:nvSpPr>
        <p:spPr bwMode="auto">
          <a:xfrm>
            <a:off x="8364228" y="6907117"/>
            <a:ext cx="620514" cy="109645"/>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600" dirty="0">
                <a:solidFill>
                  <a:srgbClr val="777777"/>
                </a:solidFill>
                <a:latin typeface="+mn-ea"/>
                <a:ea typeface="+mn-ea"/>
              </a:rPr>
              <a:t>ガラスパネル</a:t>
            </a:r>
            <a:endParaRPr lang="en-US" altLang="ja-JP" sz="600" dirty="0">
              <a:solidFill>
                <a:srgbClr val="777777"/>
              </a:solidFill>
              <a:latin typeface="+mn-ea"/>
              <a:ea typeface="+mn-ea"/>
            </a:endParaRPr>
          </a:p>
        </p:txBody>
      </p:sp>
      <p:sp>
        <p:nvSpPr>
          <p:cNvPr id="26" name="object 45">
            <a:extLst>
              <a:ext uri="{FF2B5EF4-FFF2-40B4-BE49-F238E27FC236}">
                <a16:creationId xmlns:a16="http://schemas.microsoft.com/office/drawing/2014/main" id="{CD806C72-CC44-D58A-43B0-982B269A024D}"/>
              </a:ext>
            </a:extLst>
          </p:cNvPr>
          <p:cNvSpPr txBox="1">
            <a:spLocks noChangeArrowheads="1"/>
          </p:cNvSpPr>
          <p:nvPr/>
        </p:nvSpPr>
        <p:spPr bwMode="auto">
          <a:xfrm>
            <a:off x="9191987" y="6907117"/>
            <a:ext cx="645318" cy="184666"/>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en-US" sz="600" dirty="0">
                <a:solidFill>
                  <a:srgbClr val="777777"/>
                </a:solidFill>
                <a:latin typeface="+mn-ea"/>
                <a:ea typeface="+mn-ea"/>
              </a:rPr>
              <a:t>鋳物パネル</a:t>
            </a:r>
          </a:p>
          <a:p>
            <a:pPr eaLnBrk="1" hangingPunct="1"/>
            <a:r>
              <a:rPr lang="ja-JP" altLang="en-US" sz="600" dirty="0">
                <a:solidFill>
                  <a:srgbClr val="777777"/>
                </a:solidFill>
                <a:latin typeface="+mn-ea"/>
                <a:ea typeface="+mn-ea"/>
              </a:rPr>
              <a:t>シンプル格子</a:t>
            </a:r>
            <a:endParaRPr lang="en-US" altLang="ja-JP" sz="600" dirty="0">
              <a:solidFill>
                <a:srgbClr val="777777"/>
              </a:solidFill>
              <a:latin typeface="+mn-ea"/>
              <a:ea typeface="+mn-ea"/>
            </a:endParaRPr>
          </a:p>
        </p:txBody>
      </p:sp>
      <p:sp>
        <p:nvSpPr>
          <p:cNvPr id="27" name="object 45">
            <a:extLst>
              <a:ext uri="{FF2B5EF4-FFF2-40B4-BE49-F238E27FC236}">
                <a16:creationId xmlns:a16="http://schemas.microsoft.com/office/drawing/2014/main" id="{02A41C31-9347-1737-741A-FE3EE272D5EB}"/>
              </a:ext>
            </a:extLst>
          </p:cNvPr>
          <p:cNvSpPr txBox="1">
            <a:spLocks noChangeArrowheads="1"/>
          </p:cNvSpPr>
          <p:nvPr/>
        </p:nvSpPr>
        <p:spPr bwMode="auto">
          <a:xfrm>
            <a:off x="9872640" y="6907117"/>
            <a:ext cx="620514" cy="184666"/>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en-US" sz="600" dirty="0">
                <a:solidFill>
                  <a:srgbClr val="777777"/>
                </a:solidFill>
                <a:latin typeface="+mn-ea"/>
                <a:ea typeface="+mn-ea"/>
              </a:rPr>
              <a:t>鋳物パネル</a:t>
            </a:r>
            <a:endParaRPr lang="en-US" altLang="ja-JP" sz="600" dirty="0">
              <a:solidFill>
                <a:srgbClr val="777777"/>
              </a:solidFill>
              <a:latin typeface="+mn-ea"/>
              <a:ea typeface="+mn-ea"/>
            </a:endParaRPr>
          </a:p>
          <a:p>
            <a:pPr eaLnBrk="1" hangingPunct="1"/>
            <a:r>
              <a:rPr lang="ja-JP" altLang="en-US" sz="600" dirty="0">
                <a:solidFill>
                  <a:srgbClr val="777777"/>
                </a:solidFill>
                <a:latin typeface="+mn-ea"/>
                <a:ea typeface="+mn-ea"/>
              </a:rPr>
              <a:t>ランダム格子</a:t>
            </a:r>
            <a:endParaRPr lang="en-US" altLang="ja-JP" sz="600" dirty="0">
              <a:solidFill>
                <a:srgbClr val="777777"/>
              </a:solidFill>
              <a:latin typeface="+mn-ea"/>
              <a:ea typeface="+mn-ea"/>
            </a:endParaRPr>
          </a:p>
        </p:txBody>
      </p:sp>
      <p:pic>
        <p:nvPicPr>
          <p:cNvPr id="23" name="図 22">
            <a:extLst>
              <a:ext uri="{FF2B5EF4-FFF2-40B4-BE49-F238E27FC236}">
                <a16:creationId xmlns:a16="http://schemas.microsoft.com/office/drawing/2014/main" id="{AE1D8B42-AB90-080D-64B5-1C36D2CC2F73}"/>
              </a:ext>
            </a:extLst>
          </p:cNvPr>
          <p:cNvPicPr>
            <a:picLocks noChangeAspect="1"/>
          </p:cNvPicPr>
          <p:nvPr/>
        </p:nvPicPr>
        <p:blipFill>
          <a:blip r:embed="rId2"/>
          <a:srcRect l="32818" t="25490" r="38317"/>
          <a:stretch/>
        </p:blipFill>
        <p:spPr>
          <a:xfrm>
            <a:off x="1532319" y="5208387"/>
            <a:ext cx="988202" cy="878857"/>
          </a:xfrm>
          <a:prstGeom prst="rect">
            <a:avLst/>
          </a:prstGeom>
        </p:spPr>
      </p:pic>
      <p:pic>
        <p:nvPicPr>
          <p:cNvPr id="28" name="図 27">
            <a:extLst>
              <a:ext uri="{FF2B5EF4-FFF2-40B4-BE49-F238E27FC236}">
                <a16:creationId xmlns:a16="http://schemas.microsoft.com/office/drawing/2014/main" id="{1BC84702-D8DB-CC1E-C3C6-0BCD449581CE}"/>
              </a:ext>
            </a:extLst>
          </p:cNvPr>
          <p:cNvPicPr>
            <a:picLocks noChangeAspect="1"/>
          </p:cNvPicPr>
          <p:nvPr/>
        </p:nvPicPr>
        <p:blipFill>
          <a:blip r:embed="rId2"/>
          <a:srcRect l="65804" t="25490" r="5331"/>
          <a:stretch/>
        </p:blipFill>
        <p:spPr>
          <a:xfrm>
            <a:off x="2872919" y="5208387"/>
            <a:ext cx="988202" cy="878857"/>
          </a:xfrm>
          <a:prstGeom prst="rect">
            <a:avLst/>
          </a:prstGeom>
        </p:spPr>
      </p:pic>
    </p:spTree>
    <p:extLst>
      <p:ext uri="{BB962C8B-B14F-4D97-AF65-F5344CB8AC3E}">
        <p14:creationId xmlns:p14="http://schemas.microsoft.com/office/powerpoint/2010/main" val="2325317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127">
            <a:extLst>
              <a:ext uri="{FF2B5EF4-FFF2-40B4-BE49-F238E27FC236}">
                <a16:creationId xmlns:a16="http://schemas.microsoft.com/office/drawing/2014/main" id="{CE24B12F-8D25-4CEE-94EF-7FB1552178E8}"/>
              </a:ext>
            </a:extLst>
          </p:cNvPr>
          <p:cNvSpPr txBox="1">
            <a:spLocks noChangeArrowheads="1"/>
          </p:cNvSpPr>
          <p:nvPr/>
        </p:nvSpPr>
        <p:spPr bwMode="auto">
          <a:xfrm>
            <a:off x="150368" y="302305"/>
            <a:ext cx="8028432" cy="43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a:tabLst>
                <a:tab pos="1698625" algn="l"/>
              </a:tabLst>
              <a:defRPr kumimoji="1">
                <a:solidFill>
                  <a:schemeClr val="tx1"/>
                </a:solidFill>
                <a:latin typeface="Calibri" panose="020F0502020204030204" pitchFamily="34" charset="0"/>
                <a:ea typeface="ＭＳ Ｐゴシック" panose="020B0600070205080204" pitchFamily="50" charset="-128"/>
              </a:defRPr>
            </a:lvl1pPr>
            <a:lvl2pPr marL="742950" indent="-285750">
              <a:tabLst>
                <a:tab pos="1698625" algn="l"/>
              </a:tabLst>
              <a:defRPr kumimoji="1">
                <a:solidFill>
                  <a:schemeClr val="tx1"/>
                </a:solidFill>
                <a:latin typeface="Calibri" panose="020F0502020204030204" pitchFamily="34" charset="0"/>
                <a:ea typeface="ＭＳ Ｐゴシック" panose="020B0600070205080204" pitchFamily="50" charset="-128"/>
              </a:defRPr>
            </a:lvl2pPr>
            <a:lvl3pPr marL="1143000" indent="-228600">
              <a:tabLst>
                <a:tab pos="1698625" algn="l"/>
              </a:tabLst>
              <a:defRPr kumimoji="1">
                <a:solidFill>
                  <a:schemeClr val="tx1"/>
                </a:solidFill>
                <a:latin typeface="Calibri" panose="020F0502020204030204" pitchFamily="34" charset="0"/>
                <a:ea typeface="ＭＳ Ｐゴシック" panose="020B0600070205080204" pitchFamily="50" charset="-128"/>
              </a:defRPr>
            </a:lvl3pPr>
            <a:lvl4pPr marL="1600200" indent="-228600">
              <a:tabLst>
                <a:tab pos="1698625" algn="l"/>
              </a:tabLst>
              <a:defRPr kumimoji="1">
                <a:solidFill>
                  <a:schemeClr val="tx1"/>
                </a:solidFill>
                <a:latin typeface="Calibri" panose="020F0502020204030204" pitchFamily="34" charset="0"/>
                <a:ea typeface="ＭＳ Ｐゴシック" panose="020B0600070205080204" pitchFamily="50" charset="-128"/>
              </a:defRPr>
            </a:lvl4pPr>
            <a:lvl5pPr marL="2057400" indent="-228600">
              <a:tabLst>
                <a:tab pos="1698625" algn="l"/>
              </a:tabLst>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tabLst>
                <a:tab pos="1698625" algn="l"/>
              </a:tabLs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tabLst>
                <a:tab pos="1698625" algn="l"/>
              </a:tabLs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tabLst>
                <a:tab pos="1698625" algn="l"/>
              </a:tabLs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tabLst>
                <a:tab pos="1698625" algn="l"/>
              </a:tabLs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en-US" dirty="0">
                <a:solidFill>
                  <a:srgbClr val="FFFFFF"/>
                </a:solidFill>
                <a:latin typeface="HGS創英角ｺﾞｼｯｸUB" panose="020B0900000000000000" pitchFamily="50" charset="-128"/>
                <a:ea typeface="HGS創英角ｺﾞｼｯｸUB" panose="020B0900000000000000" pitchFamily="50" charset="-128"/>
                <a:cs typeface="Microsoft JhengHei" panose="020B0604030504040204" pitchFamily="34" charset="-120"/>
              </a:rPr>
              <a:t>門まわり</a:t>
            </a:r>
            <a:r>
              <a:rPr lang="en-US" altLang="ja-JP" sz="1414" dirty="0">
                <a:solidFill>
                  <a:srgbClr val="FFFFFF"/>
                </a:solidFill>
                <a:latin typeface="HGS創英角ｺﾞｼｯｸUB" panose="020B0900000000000000" pitchFamily="50" charset="-128"/>
                <a:ea typeface="HGS創英角ｺﾞｼｯｸUB" panose="020B0900000000000000" pitchFamily="50" charset="-128"/>
                <a:cs typeface="Microsoft JhengHei" panose="020B0604030504040204" pitchFamily="34" charset="-120"/>
              </a:rPr>
              <a:t>    </a:t>
            </a:r>
            <a:r>
              <a:rPr lang="ja-JP" altLang="en-US" sz="2828" dirty="0">
                <a:solidFill>
                  <a:srgbClr val="FFFFFF"/>
                </a:solidFill>
                <a:latin typeface="HGS創英角ｺﾞｼｯｸUB" panose="020B0900000000000000" pitchFamily="50" charset="-128"/>
                <a:ea typeface="HGS創英角ｺﾞｼｯｸUB" panose="020B0900000000000000" pitchFamily="50" charset="-128"/>
                <a:cs typeface="BIZ UDPゴシック" panose="020B0400000000000000" pitchFamily="50" charset="-128"/>
              </a:rPr>
              <a:t>プラス</a:t>
            </a:r>
            <a:r>
              <a:rPr lang="en-US" altLang="ja-JP" sz="2828" dirty="0">
                <a:solidFill>
                  <a:srgbClr val="FFFFFF"/>
                </a:solidFill>
                <a:latin typeface="HGS創英角ｺﾞｼｯｸUB" panose="020B0900000000000000" pitchFamily="50" charset="-128"/>
                <a:ea typeface="HGS創英角ｺﾞｼｯｸUB" panose="020B0900000000000000" pitchFamily="50" charset="-128"/>
                <a:cs typeface="BIZ UDPゴシック" panose="020B0400000000000000" pitchFamily="50" charset="-128"/>
              </a:rPr>
              <a:t>G</a:t>
            </a:r>
            <a:r>
              <a:rPr lang="ja-JP" altLang="en-US" sz="2828" dirty="0">
                <a:solidFill>
                  <a:srgbClr val="FFFFFF"/>
                </a:solidFill>
                <a:latin typeface="HGS創英角ｺﾞｼｯｸUB" panose="020B0900000000000000" pitchFamily="50" charset="-128"/>
                <a:ea typeface="HGS創英角ｺﾞｼｯｸUB" panose="020B0900000000000000" pitchFamily="50" charset="-128"/>
                <a:cs typeface="BIZ UDPゴシック" panose="020B0400000000000000" pitchFamily="50" charset="-128"/>
              </a:rPr>
              <a:t>エントランス 開き門扉</a:t>
            </a:r>
            <a:r>
              <a:rPr lang="en-US" altLang="ja-JP" sz="2828" dirty="0">
                <a:solidFill>
                  <a:srgbClr val="FFFFFF"/>
                </a:solidFill>
                <a:latin typeface="HGS創英角ｺﾞｼｯｸUB" panose="020B0900000000000000" pitchFamily="50" charset="-128"/>
                <a:ea typeface="HGS創英角ｺﾞｼｯｸUB" panose="020B0900000000000000" pitchFamily="50" charset="-128"/>
                <a:cs typeface="BIZ UDPゴシック" panose="020B0400000000000000" pitchFamily="50" charset="-128"/>
              </a:rPr>
              <a:t>AH</a:t>
            </a:r>
            <a:endParaRPr lang="ja-JP" altLang="ja-JP" sz="2828" dirty="0">
              <a:latin typeface="HGS創英角ｺﾞｼｯｸUB" panose="020B0900000000000000" pitchFamily="50" charset="-128"/>
              <a:ea typeface="HGS創英角ｺﾞｼｯｸUB" panose="020B0900000000000000" pitchFamily="50" charset="-128"/>
              <a:cs typeface="BIZ UDPゴシック" panose="020B0400000000000000" pitchFamily="50" charset="-128"/>
            </a:endParaRPr>
          </a:p>
        </p:txBody>
      </p:sp>
      <p:sp>
        <p:nvSpPr>
          <p:cNvPr id="24" name="object 2">
            <a:extLst>
              <a:ext uri="{FF2B5EF4-FFF2-40B4-BE49-F238E27FC236}">
                <a16:creationId xmlns:a16="http://schemas.microsoft.com/office/drawing/2014/main" id="{329393B3-0CE6-4C36-B6E0-6DF989D4BB87}"/>
              </a:ext>
            </a:extLst>
          </p:cNvPr>
          <p:cNvSpPr txBox="1"/>
          <p:nvPr/>
        </p:nvSpPr>
        <p:spPr>
          <a:xfrm>
            <a:off x="4537933" y="861259"/>
            <a:ext cx="4785955" cy="413318"/>
          </a:xfrm>
          <a:prstGeom prst="rect">
            <a:avLst/>
          </a:prstGeom>
        </p:spPr>
        <p:txBody>
          <a:bodyPr lIns="0" tIns="0" rIns="0" bIns="0">
            <a:spAutoFit/>
          </a:bodyPr>
          <a:lstStyle/>
          <a:p>
            <a:pPr marL="8978">
              <a:defRPr/>
            </a:pPr>
            <a:r>
              <a:rPr lang="en-US" altLang="ja-JP" sz="4029" baseline="-2923" dirty="0">
                <a:solidFill>
                  <a:srgbClr val="818282"/>
                </a:solidFill>
                <a:latin typeface="Century Gothic"/>
                <a:cs typeface="Century Gothic"/>
              </a:rPr>
              <a:t>01</a:t>
            </a:r>
            <a:r>
              <a:rPr lang="ja-JP" altLang="en-US" sz="1697" baseline="-2923" dirty="0">
                <a:solidFill>
                  <a:srgbClr val="6C6C6C"/>
                </a:solidFill>
                <a:latin typeface="+mj-ea"/>
                <a:ea typeface="+mj-ea"/>
                <a:cs typeface="Century Gothic"/>
              </a:rPr>
              <a:t>　</a:t>
            </a:r>
            <a:r>
              <a:rPr lang="en-US" altLang="ja-JP" sz="2800" baseline="-2923" dirty="0">
                <a:solidFill>
                  <a:srgbClr val="6C6C6C"/>
                </a:solidFill>
                <a:latin typeface="+mj-ea"/>
                <a:ea typeface="+mj-ea"/>
                <a:cs typeface="Century Gothic"/>
              </a:rPr>
              <a:t>Design</a:t>
            </a:r>
            <a:endParaRPr sz="1484" baseline="31746" dirty="0">
              <a:latin typeface="+mj-ea"/>
              <a:ea typeface="+mj-ea"/>
              <a:cs typeface="Microsoft JhengHei"/>
            </a:endParaRPr>
          </a:p>
        </p:txBody>
      </p:sp>
      <p:sp>
        <p:nvSpPr>
          <p:cNvPr id="128" name="object 5">
            <a:extLst>
              <a:ext uri="{FF2B5EF4-FFF2-40B4-BE49-F238E27FC236}">
                <a16:creationId xmlns:a16="http://schemas.microsoft.com/office/drawing/2014/main" id="{88BA2013-6538-4A26-91D7-410A7D12436A}"/>
              </a:ext>
            </a:extLst>
          </p:cNvPr>
          <p:cNvSpPr/>
          <p:nvPr/>
        </p:nvSpPr>
        <p:spPr>
          <a:xfrm>
            <a:off x="4543543" y="1262080"/>
            <a:ext cx="5991107" cy="45719"/>
          </a:xfrm>
          <a:custGeom>
            <a:avLst/>
            <a:gdLst/>
            <a:ahLst/>
            <a:cxnLst/>
            <a:rect l="l" t="t" r="r" b="b"/>
            <a:pathLst>
              <a:path w="8280400">
                <a:moveTo>
                  <a:pt x="0" y="0"/>
                </a:moveTo>
                <a:lnTo>
                  <a:pt x="8280006" y="0"/>
                </a:lnTo>
              </a:path>
            </a:pathLst>
          </a:custGeom>
          <a:ln w="12700">
            <a:solidFill>
              <a:srgbClr val="818282"/>
            </a:solidFill>
            <a:prstDash val="dot"/>
          </a:ln>
        </p:spPr>
        <p:txBody>
          <a:bodyPr lIns="0" tIns="0" rIns="0" bIns="0"/>
          <a:lstStyle/>
          <a:p>
            <a:pPr>
              <a:defRPr/>
            </a:pPr>
            <a:endParaRPr sz="1272">
              <a:latin typeface="+mn-ea"/>
            </a:endParaRPr>
          </a:p>
        </p:txBody>
      </p:sp>
      <p:sp>
        <p:nvSpPr>
          <p:cNvPr id="130" name="object 45">
            <a:extLst>
              <a:ext uri="{FF2B5EF4-FFF2-40B4-BE49-F238E27FC236}">
                <a16:creationId xmlns:a16="http://schemas.microsoft.com/office/drawing/2014/main" id="{7C9107DB-E6F5-4CCF-9517-F699E0639827}"/>
              </a:ext>
            </a:extLst>
          </p:cNvPr>
          <p:cNvSpPr txBox="1">
            <a:spLocks noChangeArrowheads="1"/>
          </p:cNvSpPr>
          <p:nvPr/>
        </p:nvSpPr>
        <p:spPr bwMode="auto">
          <a:xfrm>
            <a:off x="5805839" y="2347658"/>
            <a:ext cx="1625284"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dirty="0">
                <a:solidFill>
                  <a:srgbClr val="777777"/>
                </a:solidFill>
                <a:latin typeface="+mn-ea"/>
                <a:ea typeface="+mn-ea"/>
              </a:rPr>
              <a:t>開き門扉</a:t>
            </a:r>
            <a:r>
              <a:rPr lang="en-US" altLang="ja-JP" sz="700" dirty="0">
                <a:solidFill>
                  <a:srgbClr val="777777"/>
                </a:solidFill>
                <a:latin typeface="+mn-ea"/>
                <a:ea typeface="+mn-ea"/>
              </a:rPr>
              <a:t>AH</a:t>
            </a:r>
            <a:r>
              <a:rPr lang="ja-JP" altLang="en-US" sz="700" dirty="0">
                <a:solidFill>
                  <a:srgbClr val="777777"/>
                </a:solidFill>
                <a:latin typeface="+mn-ea"/>
                <a:ea typeface="+mn-ea"/>
              </a:rPr>
              <a:t>は、圧巻の佇まいと調和した</a:t>
            </a:r>
            <a:r>
              <a:rPr lang="en-US" altLang="ja-JP" sz="700" dirty="0">
                <a:solidFill>
                  <a:srgbClr val="777777"/>
                </a:solidFill>
                <a:latin typeface="+mn-ea"/>
                <a:ea typeface="+mn-ea"/>
              </a:rPr>
              <a:t>H23</a:t>
            </a:r>
            <a:r>
              <a:rPr lang="ja-JP" altLang="en-US" sz="700" dirty="0">
                <a:solidFill>
                  <a:srgbClr val="777777"/>
                </a:solidFill>
                <a:latin typeface="+mn-ea"/>
                <a:ea typeface="+mn-ea"/>
              </a:rPr>
              <a:t>の高尺サイズ。洗練されたフォルムが印象的なロングバーハンドルが高尺門扉の存在感を引き立てます。重厚感がありながら、ストレスなく開け閉めできる握りやすさにも配慮したデザインです。</a:t>
            </a:r>
            <a:endParaRPr lang="en-US" altLang="ja-JP" sz="700" dirty="0">
              <a:solidFill>
                <a:srgbClr val="777777"/>
              </a:solidFill>
              <a:latin typeface="+mn-ea"/>
              <a:ea typeface="+mn-ea"/>
            </a:endParaRPr>
          </a:p>
        </p:txBody>
      </p:sp>
      <p:sp>
        <p:nvSpPr>
          <p:cNvPr id="138" name="Rectangle 9">
            <a:extLst>
              <a:ext uri="{FF2B5EF4-FFF2-40B4-BE49-F238E27FC236}">
                <a16:creationId xmlns:a16="http://schemas.microsoft.com/office/drawing/2014/main" id="{0CEB5E55-949A-435A-A28C-63A8D0B10F14}"/>
              </a:ext>
            </a:extLst>
          </p:cNvPr>
          <p:cNvSpPr>
            <a:spLocks noChangeArrowheads="1"/>
          </p:cNvSpPr>
          <p:nvPr/>
        </p:nvSpPr>
        <p:spPr bwMode="auto">
          <a:xfrm>
            <a:off x="1409387" y="7230278"/>
            <a:ext cx="3177645" cy="276999"/>
          </a:xfrm>
          <a:prstGeom prst="rect">
            <a:avLst/>
          </a:prstGeom>
          <a:noFill/>
          <a:ln>
            <a:noFill/>
          </a:ln>
        </p:spPr>
        <p:txBody>
          <a:bodyPr wrap="squar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kumimoji="1" sz="25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34" charset="-128"/>
              </a:defRPr>
            </a:lvl9pPr>
          </a:lstStyle>
          <a:p>
            <a:pPr>
              <a:spcBef>
                <a:spcPct val="0"/>
              </a:spcBef>
              <a:buNone/>
              <a:defRPr/>
            </a:pPr>
            <a:r>
              <a:rPr lang="ja-JP" altLang="en-US" sz="600" dirty="0">
                <a:solidFill>
                  <a:schemeClr val="tx2"/>
                </a:solidFill>
                <a:latin typeface="Yu Gothic" panose="020B0400000000000000" pitchFamily="34" charset="-128"/>
                <a:ea typeface="Yu Gothic" panose="020B0400000000000000" pitchFamily="34" charset="-128"/>
              </a:rPr>
              <a:t>プラス</a:t>
            </a:r>
            <a:r>
              <a:rPr lang="en-US" altLang="ja-JP" sz="600" dirty="0">
                <a:solidFill>
                  <a:schemeClr val="tx2"/>
                </a:solidFill>
                <a:latin typeface="Yu Gothic" panose="020B0400000000000000" pitchFamily="34" charset="-128"/>
                <a:ea typeface="Yu Gothic" panose="020B0400000000000000" pitchFamily="34" charset="-128"/>
              </a:rPr>
              <a:t>G</a:t>
            </a:r>
            <a:r>
              <a:rPr lang="ja-JP" altLang="en-US" sz="600" dirty="0">
                <a:solidFill>
                  <a:schemeClr val="tx2"/>
                </a:solidFill>
                <a:latin typeface="Yu Gothic" panose="020B0400000000000000" pitchFamily="34" charset="-128"/>
                <a:ea typeface="Yu Gothic" panose="020B0400000000000000" pitchFamily="34" charset="-128"/>
              </a:rPr>
              <a:t>エントランス 開き門扉</a:t>
            </a:r>
            <a:r>
              <a:rPr lang="en-US" altLang="ja-JP" sz="600" dirty="0">
                <a:solidFill>
                  <a:schemeClr val="tx2"/>
                </a:solidFill>
                <a:latin typeface="Yu Gothic" panose="020B0400000000000000" pitchFamily="34" charset="-128"/>
                <a:ea typeface="Yu Gothic" panose="020B0400000000000000" pitchFamily="34" charset="-128"/>
              </a:rPr>
              <a:t>AH_</a:t>
            </a:r>
            <a:r>
              <a:rPr lang="ja-JP" altLang="en-US" sz="600" dirty="0">
                <a:solidFill>
                  <a:schemeClr val="tx2"/>
                </a:solidFill>
                <a:latin typeface="Yu Gothic" panose="020B0400000000000000" pitchFamily="34" charset="-128"/>
                <a:ea typeface="Yu Gothic" panose="020B0400000000000000" pitchFamily="34" charset="-128"/>
              </a:rPr>
              <a:t>商品提案書</a:t>
            </a:r>
          </a:p>
          <a:p>
            <a:pPr>
              <a:spcBef>
                <a:spcPct val="0"/>
              </a:spcBef>
              <a:buNone/>
              <a:defRPr/>
            </a:pPr>
            <a:r>
              <a:rPr lang="en-US" altLang="ja-JP" sz="600" dirty="0">
                <a:solidFill>
                  <a:schemeClr val="tx2"/>
                </a:solidFill>
                <a:latin typeface="Yu Gothic" panose="020B0400000000000000" pitchFamily="34" charset="-128"/>
                <a:ea typeface="Yu Gothic" panose="020B0400000000000000" pitchFamily="34" charset="-128"/>
              </a:rPr>
              <a:t>SPD_ext_25_026</a:t>
            </a:r>
          </a:p>
          <a:p>
            <a:pPr>
              <a:spcBef>
                <a:spcPct val="0"/>
              </a:spcBef>
              <a:buNone/>
              <a:defRPr/>
            </a:pPr>
            <a:r>
              <a:rPr lang="en-US" altLang="ja-JP" sz="600" dirty="0">
                <a:solidFill>
                  <a:schemeClr val="tx2"/>
                </a:solidFill>
                <a:latin typeface="Yu Gothic" panose="020B0400000000000000" pitchFamily="34" charset="-128"/>
                <a:ea typeface="Yu Gothic" panose="020B0400000000000000" pitchFamily="34" charset="-128"/>
              </a:rPr>
              <a:t>2025.05</a:t>
            </a:r>
            <a:r>
              <a:rPr lang="ja-JP" altLang="en-US" sz="600" dirty="0">
                <a:solidFill>
                  <a:schemeClr val="tx2"/>
                </a:solidFill>
                <a:latin typeface="Yu Gothic" panose="020B0400000000000000" pitchFamily="34" charset="-128"/>
                <a:ea typeface="Yu Gothic" panose="020B0400000000000000" pitchFamily="34" charset="-128"/>
              </a:rPr>
              <a:t>発行</a:t>
            </a:r>
          </a:p>
        </p:txBody>
      </p:sp>
      <p:pic>
        <p:nvPicPr>
          <p:cNvPr id="33" name="図 32">
            <a:extLst>
              <a:ext uri="{FF2B5EF4-FFF2-40B4-BE49-F238E27FC236}">
                <a16:creationId xmlns:a16="http://schemas.microsoft.com/office/drawing/2014/main" id="{83B7B278-E967-5B06-6ED7-7C1CB8124E0E}"/>
              </a:ext>
            </a:extLst>
          </p:cNvPr>
          <p:cNvPicPr>
            <a:picLocks noChangeAspect="1"/>
          </p:cNvPicPr>
          <p:nvPr/>
        </p:nvPicPr>
        <p:blipFill>
          <a:blip r:embed="rId2"/>
          <a:srcRect t="25490" r="71135"/>
          <a:stretch/>
        </p:blipFill>
        <p:spPr>
          <a:xfrm>
            <a:off x="157162" y="5208387"/>
            <a:ext cx="988202" cy="878857"/>
          </a:xfrm>
          <a:prstGeom prst="rect">
            <a:avLst/>
          </a:prstGeom>
        </p:spPr>
      </p:pic>
      <p:sp>
        <p:nvSpPr>
          <p:cNvPr id="34" name="object 9">
            <a:extLst>
              <a:ext uri="{FF2B5EF4-FFF2-40B4-BE49-F238E27FC236}">
                <a16:creationId xmlns:a16="http://schemas.microsoft.com/office/drawing/2014/main" id="{59F39521-5A71-CB42-41B2-B6BF1B7A971B}"/>
              </a:ext>
            </a:extLst>
          </p:cNvPr>
          <p:cNvSpPr txBox="1">
            <a:spLocks noChangeArrowheads="1"/>
          </p:cNvSpPr>
          <p:nvPr/>
        </p:nvSpPr>
        <p:spPr bwMode="auto">
          <a:xfrm>
            <a:off x="110078" y="4634333"/>
            <a:ext cx="60820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12700">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ja-JP" sz="900" b="1" dirty="0">
                <a:solidFill>
                  <a:srgbClr val="6C6C6C"/>
                </a:solidFill>
                <a:latin typeface="+mj-ea"/>
                <a:ea typeface="+mj-ea"/>
              </a:rPr>
              <a:t>LINE UP </a:t>
            </a:r>
            <a:endParaRPr lang="ja-JP" altLang="ja-JP" sz="900" b="1" dirty="0">
              <a:latin typeface="+mj-ea"/>
              <a:ea typeface="+mj-ea"/>
            </a:endParaRPr>
          </a:p>
        </p:txBody>
      </p:sp>
      <p:sp>
        <p:nvSpPr>
          <p:cNvPr id="113" name="object 2">
            <a:extLst>
              <a:ext uri="{FF2B5EF4-FFF2-40B4-BE49-F238E27FC236}">
                <a16:creationId xmlns:a16="http://schemas.microsoft.com/office/drawing/2014/main" id="{819AC12C-F59D-B46B-D329-96884A9B18D6}"/>
              </a:ext>
            </a:extLst>
          </p:cNvPr>
          <p:cNvSpPr txBox="1"/>
          <p:nvPr/>
        </p:nvSpPr>
        <p:spPr>
          <a:xfrm>
            <a:off x="110078" y="4111847"/>
            <a:ext cx="4557171" cy="445876"/>
          </a:xfrm>
          <a:prstGeom prst="rect">
            <a:avLst/>
          </a:prstGeom>
        </p:spPr>
        <p:txBody>
          <a:bodyPr vert="horz" wrap="square" lIns="0" tIns="37704" rIns="0" bIns="0" rtlCol="0">
            <a:spAutoFit/>
          </a:bodyPr>
          <a:lstStyle/>
          <a:p>
            <a:pPr marL="8978">
              <a:spcBef>
                <a:spcPts val="297"/>
              </a:spcBef>
            </a:pPr>
            <a:r>
              <a:rPr lang="ja-JP" altLang="en-US" sz="1200" dirty="0">
                <a:solidFill>
                  <a:srgbClr val="6C6C6C"/>
                </a:solidFill>
                <a:latin typeface="+mj-ea"/>
                <a:ea typeface="+mj-ea"/>
                <a:cs typeface="BIZ UDP明朝 Medium"/>
              </a:rPr>
              <a:t>邸宅との調和、洗練の意匠。</a:t>
            </a:r>
          </a:p>
          <a:p>
            <a:pPr marL="8978">
              <a:spcBef>
                <a:spcPts val="297"/>
              </a:spcBef>
            </a:pPr>
            <a:r>
              <a:rPr lang="ja-JP" altLang="en-US" sz="1200" dirty="0">
                <a:solidFill>
                  <a:srgbClr val="6C6C6C"/>
                </a:solidFill>
                <a:latin typeface="+mj-ea"/>
                <a:ea typeface="+mj-ea"/>
                <a:cs typeface="BIZ UDP明朝 Medium"/>
              </a:rPr>
              <a:t>エントランス空間に風格と気品をもたらす揺るぎない存在感。</a:t>
            </a:r>
          </a:p>
        </p:txBody>
      </p:sp>
      <p:sp>
        <p:nvSpPr>
          <p:cNvPr id="114" name="object 73">
            <a:extLst>
              <a:ext uri="{FF2B5EF4-FFF2-40B4-BE49-F238E27FC236}">
                <a16:creationId xmlns:a16="http://schemas.microsoft.com/office/drawing/2014/main" id="{A30986F6-13D9-99EE-4F4C-300A3EC93A9A}"/>
              </a:ext>
            </a:extLst>
          </p:cNvPr>
          <p:cNvSpPr/>
          <p:nvPr/>
        </p:nvSpPr>
        <p:spPr>
          <a:xfrm flipV="1">
            <a:off x="121192" y="4551158"/>
            <a:ext cx="4098079" cy="32317"/>
          </a:xfrm>
          <a:custGeom>
            <a:avLst/>
            <a:gdLst/>
            <a:ahLst/>
            <a:cxnLst/>
            <a:rect l="l" t="t" r="r" b="b"/>
            <a:pathLst>
              <a:path w="8280400">
                <a:moveTo>
                  <a:pt x="0" y="0"/>
                </a:moveTo>
                <a:lnTo>
                  <a:pt x="8280006" y="0"/>
                </a:lnTo>
              </a:path>
            </a:pathLst>
          </a:custGeom>
          <a:ln w="12700">
            <a:solidFill>
              <a:srgbClr val="818282"/>
            </a:solidFill>
            <a:prstDash val="dot"/>
          </a:ln>
        </p:spPr>
        <p:txBody>
          <a:bodyPr wrap="square" lIns="0" tIns="0" rIns="0" bIns="0" rtlCol="0"/>
          <a:lstStyle/>
          <a:p>
            <a:endParaRPr sz="1272" kern="0"/>
          </a:p>
        </p:txBody>
      </p:sp>
      <p:pic>
        <p:nvPicPr>
          <p:cNvPr id="116" name="図 115">
            <a:extLst>
              <a:ext uri="{FF2B5EF4-FFF2-40B4-BE49-F238E27FC236}">
                <a16:creationId xmlns:a16="http://schemas.microsoft.com/office/drawing/2014/main" id="{F1C2886C-E8DD-A41D-5BFC-E8AF3EDF77E3}"/>
              </a:ext>
            </a:extLst>
          </p:cNvPr>
          <p:cNvPicPr>
            <a:picLocks noChangeAspect="1"/>
          </p:cNvPicPr>
          <p:nvPr/>
        </p:nvPicPr>
        <p:blipFill>
          <a:blip r:embed="rId3"/>
          <a:srcRect t="11487"/>
          <a:stretch/>
        </p:blipFill>
        <p:spPr>
          <a:xfrm>
            <a:off x="80379" y="6377296"/>
            <a:ext cx="2212728" cy="650381"/>
          </a:xfrm>
          <a:prstGeom prst="rect">
            <a:avLst/>
          </a:prstGeom>
        </p:spPr>
      </p:pic>
      <p:pic>
        <p:nvPicPr>
          <p:cNvPr id="118" name="図 117">
            <a:extLst>
              <a:ext uri="{FF2B5EF4-FFF2-40B4-BE49-F238E27FC236}">
                <a16:creationId xmlns:a16="http://schemas.microsoft.com/office/drawing/2014/main" id="{14A2CC25-0050-29E1-0BB1-1036452D010C}"/>
              </a:ext>
            </a:extLst>
          </p:cNvPr>
          <p:cNvPicPr>
            <a:picLocks noChangeAspect="1"/>
          </p:cNvPicPr>
          <p:nvPr/>
        </p:nvPicPr>
        <p:blipFill>
          <a:blip r:embed="rId4"/>
          <a:srcRect t="12706"/>
          <a:stretch/>
        </p:blipFill>
        <p:spPr>
          <a:xfrm>
            <a:off x="2465475" y="6398755"/>
            <a:ext cx="1781355" cy="658903"/>
          </a:xfrm>
          <a:prstGeom prst="rect">
            <a:avLst/>
          </a:prstGeom>
        </p:spPr>
      </p:pic>
      <p:pic>
        <p:nvPicPr>
          <p:cNvPr id="120" name="図 119">
            <a:extLst>
              <a:ext uri="{FF2B5EF4-FFF2-40B4-BE49-F238E27FC236}">
                <a16:creationId xmlns:a16="http://schemas.microsoft.com/office/drawing/2014/main" id="{5AA99233-9379-1A6F-2114-EB316DCAC276}"/>
              </a:ext>
            </a:extLst>
          </p:cNvPr>
          <p:cNvPicPr>
            <a:picLocks noChangeAspect="1"/>
          </p:cNvPicPr>
          <p:nvPr/>
        </p:nvPicPr>
        <p:blipFill>
          <a:blip r:embed="rId5"/>
          <a:stretch>
            <a:fillRect/>
          </a:stretch>
        </p:blipFill>
        <p:spPr>
          <a:xfrm>
            <a:off x="4537933" y="1349150"/>
            <a:ext cx="1226964" cy="1722898"/>
          </a:xfrm>
          <a:prstGeom prst="rect">
            <a:avLst/>
          </a:prstGeom>
        </p:spPr>
      </p:pic>
      <p:pic>
        <p:nvPicPr>
          <p:cNvPr id="135" name="図 134">
            <a:extLst>
              <a:ext uri="{FF2B5EF4-FFF2-40B4-BE49-F238E27FC236}">
                <a16:creationId xmlns:a16="http://schemas.microsoft.com/office/drawing/2014/main" id="{EE1A05D0-DBFB-CA68-2038-7F1753AD1F74}"/>
              </a:ext>
            </a:extLst>
          </p:cNvPr>
          <p:cNvPicPr>
            <a:picLocks noChangeAspect="1"/>
          </p:cNvPicPr>
          <p:nvPr/>
        </p:nvPicPr>
        <p:blipFill>
          <a:blip r:embed="rId6"/>
          <a:srcRect b="17904"/>
          <a:stretch/>
        </p:blipFill>
        <p:spPr>
          <a:xfrm>
            <a:off x="5855402" y="1361194"/>
            <a:ext cx="1598566" cy="936601"/>
          </a:xfrm>
          <a:prstGeom prst="rect">
            <a:avLst/>
          </a:prstGeom>
        </p:spPr>
      </p:pic>
      <p:pic>
        <p:nvPicPr>
          <p:cNvPr id="150" name="図 149">
            <a:extLst>
              <a:ext uri="{FF2B5EF4-FFF2-40B4-BE49-F238E27FC236}">
                <a16:creationId xmlns:a16="http://schemas.microsoft.com/office/drawing/2014/main" id="{F9D8A7F3-6BD3-2EC7-F663-EC33E5C73126}"/>
              </a:ext>
            </a:extLst>
          </p:cNvPr>
          <p:cNvPicPr>
            <a:picLocks noChangeAspect="1"/>
          </p:cNvPicPr>
          <p:nvPr/>
        </p:nvPicPr>
        <p:blipFill>
          <a:blip r:embed="rId7"/>
          <a:stretch>
            <a:fillRect/>
          </a:stretch>
        </p:blipFill>
        <p:spPr>
          <a:xfrm>
            <a:off x="7639250" y="1350257"/>
            <a:ext cx="1231798" cy="1735248"/>
          </a:xfrm>
          <a:prstGeom prst="rect">
            <a:avLst/>
          </a:prstGeom>
        </p:spPr>
      </p:pic>
      <p:pic>
        <p:nvPicPr>
          <p:cNvPr id="153" name="図 152">
            <a:extLst>
              <a:ext uri="{FF2B5EF4-FFF2-40B4-BE49-F238E27FC236}">
                <a16:creationId xmlns:a16="http://schemas.microsoft.com/office/drawing/2014/main" id="{CF3C5428-1893-FC84-D664-4A46C9B6DF5A}"/>
              </a:ext>
            </a:extLst>
          </p:cNvPr>
          <p:cNvPicPr>
            <a:picLocks noChangeAspect="1"/>
          </p:cNvPicPr>
          <p:nvPr/>
        </p:nvPicPr>
        <p:blipFill>
          <a:blip r:embed="rId8"/>
          <a:srcRect b="15071"/>
          <a:stretch/>
        </p:blipFill>
        <p:spPr>
          <a:xfrm>
            <a:off x="8974117" y="1345850"/>
            <a:ext cx="1598566" cy="967287"/>
          </a:xfrm>
          <a:prstGeom prst="rect">
            <a:avLst/>
          </a:prstGeom>
        </p:spPr>
      </p:pic>
      <p:sp>
        <p:nvSpPr>
          <p:cNvPr id="154" name="object 45">
            <a:extLst>
              <a:ext uri="{FF2B5EF4-FFF2-40B4-BE49-F238E27FC236}">
                <a16:creationId xmlns:a16="http://schemas.microsoft.com/office/drawing/2014/main" id="{A216E252-4192-A48A-DEC9-DA577EC4726C}"/>
              </a:ext>
            </a:extLst>
          </p:cNvPr>
          <p:cNvSpPr txBox="1">
            <a:spLocks noChangeArrowheads="1"/>
          </p:cNvSpPr>
          <p:nvPr/>
        </p:nvSpPr>
        <p:spPr bwMode="auto">
          <a:xfrm>
            <a:off x="8974117" y="2370160"/>
            <a:ext cx="159856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dirty="0">
                <a:solidFill>
                  <a:srgbClr val="777777"/>
                </a:solidFill>
                <a:latin typeface="+mn-ea"/>
                <a:ea typeface="+mn-ea"/>
              </a:rPr>
              <a:t>凹凸を抑えることで門扉、門袖パネル、ウォールがシームレスにつながった「住まいの顔」。圧倒的な存在感とともに、一体感のある佇まいを叶えるため、門扉には柱を必要としない卓越したデザインに。細部までこだわりぬいたディテールが唯一無二のファサードを創り出します。</a:t>
            </a:r>
            <a:endParaRPr lang="en-US" altLang="ja-JP" sz="700" dirty="0">
              <a:solidFill>
                <a:srgbClr val="777777"/>
              </a:solidFill>
              <a:latin typeface="+mn-ea"/>
              <a:ea typeface="+mn-ea"/>
            </a:endParaRPr>
          </a:p>
        </p:txBody>
      </p:sp>
      <p:sp>
        <p:nvSpPr>
          <p:cNvPr id="155" name="object 2">
            <a:extLst>
              <a:ext uri="{FF2B5EF4-FFF2-40B4-BE49-F238E27FC236}">
                <a16:creationId xmlns:a16="http://schemas.microsoft.com/office/drawing/2014/main" id="{196D6590-9CA0-B65E-850E-3AD28B2768D4}"/>
              </a:ext>
            </a:extLst>
          </p:cNvPr>
          <p:cNvSpPr txBox="1"/>
          <p:nvPr/>
        </p:nvSpPr>
        <p:spPr>
          <a:xfrm>
            <a:off x="4537933" y="3087899"/>
            <a:ext cx="4785955" cy="413318"/>
          </a:xfrm>
          <a:prstGeom prst="rect">
            <a:avLst/>
          </a:prstGeom>
        </p:spPr>
        <p:txBody>
          <a:bodyPr lIns="0" tIns="0" rIns="0" bIns="0">
            <a:spAutoFit/>
          </a:bodyPr>
          <a:lstStyle/>
          <a:p>
            <a:pPr marL="8978">
              <a:defRPr/>
            </a:pPr>
            <a:r>
              <a:rPr lang="en-US" altLang="ja-JP" sz="4029" baseline="-2923" dirty="0">
                <a:solidFill>
                  <a:srgbClr val="818282"/>
                </a:solidFill>
                <a:latin typeface="Century Gothic"/>
                <a:cs typeface="Century Gothic"/>
              </a:rPr>
              <a:t>02</a:t>
            </a:r>
            <a:r>
              <a:rPr lang="ja-JP" altLang="en-US" sz="1697" baseline="-2923" dirty="0">
                <a:solidFill>
                  <a:srgbClr val="6C6C6C"/>
                </a:solidFill>
                <a:latin typeface="+mj-ea"/>
                <a:ea typeface="+mj-ea"/>
                <a:cs typeface="Century Gothic"/>
              </a:rPr>
              <a:t>　</a:t>
            </a:r>
            <a:r>
              <a:rPr lang="en-US" altLang="ja-JP" sz="2800" baseline="-2923" dirty="0">
                <a:solidFill>
                  <a:srgbClr val="6C6C6C"/>
                </a:solidFill>
                <a:latin typeface="+mj-ea"/>
                <a:ea typeface="+mj-ea"/>
                <a:cs typeface="Century Gothic"/>
              </a:rPr>
              <a:t>High Quality Materials</a:t>
            </a:r>
            <a:endParaRPr sz="1484" baseline="31746" dirty="0">
              <a:latin typeface="+mj-ea"/>
              <a:ea typeface="+mj-ea"/>
              <a:cs typeface="Microsoft JhengHei"/>
            </a:endParaRPr>
          </a:p>
        </p:txBody>
      </p:sp>
      <p:sp>
        <p:nvSpPr>
          <p:cNvPr id="156" name="object 5">
            <a:extLst>
              <a:ext uri="{FF2B5EF4-FFF2-40B4-BE49-F238E27FC236}">
                <a16:creationId xmlns:a16="http://schemas.microsoft.com/office/drawing/2014/main" id="{0D0F8DFF-AA05-17FE-510E-37ED6B044C58}"/>
              </a:ext>
            </a:extLst>
          </p:cNvPr>
          <p:cNvSpPr/>
          <p:nvPr/>
        </p:nvSpPr>
        <p:spPr>
          <a:xfrm flipV="1">
            <a:off x="4543543" y="3443002"/>
            <a:ext cx="5991107" cy="45719"/>
          </a:xfrm>
          <a:custGeom>
            <a:avLst/>
            <a:gdLst/>
            <a:ahLst/>
            <a:cxnLst/>
            <a:rect l="l" t="t" r="r" b="b"/>
            <a:pathLst>
              <a:path w="8280400">
                <a:moveTo>
                  <a:pt x="0" y="0"/>
                </a:moveTo>
                <a:lnTo>
                  <a:pt x="8280006" y="0"/>
                </a:lnTo>
              </a:path>
            </a:pathLst>
          </a:custGeom>
          <a:ln w="12700">
            <a:solidFill>
              <a:srgbClr val="818282"/>
            </a:solidFill>
            <a:prstDash val="dot"/>
          </a:ln>
        </p:spPr>
        <p:txBody>
          <a:bodyPr lIns="0" tIns="0" rIns="0" bIns="0"/>
          <a:lstStyle/>
          <a:p>
            <a:pPr>
              <a:defRPr/>
            </a:pPr>
            <a:endParaRPr sz="1272">
              <a:latin typeface="+mn-ea"/>
            </a:endParaRPr>
          </a:p>
        </p:txBody>
      </p:sp>
      <p:pic>
        <p:nvPicPr>
          <p:cNvPr id="172" name="図 171">
            <a:extLst>
              <a:ext uri="{FF2B5EF4-FFF2-40B4-BE49-F238E27FC236}">
                <a16:creationId xmlns:a16="http://schemas.microsoft.com/office/drawing/2014/main" id="{FE568F85-428F-C90B-6679-ED5C667F13DA}"/>
              </a:ext>
            </a:extLst>
          </p:cNvPr>
          <p:cNvPicPr>
            <a:picLocks noChangeAspect="1"/>
          </p:cNvPicPr>
          <p:nvPr/>
        </p:nvPicPr>
        <p:blipFill>
          <a:blip r:embed="rId9"/>
          <a:stretch>
            <a:fillRect/>
          </a:stretch>
        </p:blipFill>
        <p:spPr>
          <a:xfrm>
            <a:off x="4525369" y="3586706"/>
            <a:ext cx="1882098" cy="1340949"/>
          </a:xfrm>
          <a:prstGeom prst="rect">
            <a:avLst/>
          </a:prstGeom>
        </p:spPr>
      </p:pic>
      <p:sp>
        <p:nvSpPr>
          <p:cNvPr id="175" name="object 45">
            <a:extLst>
              <a:ext uri="{FF2B5EF4-FFF2-40B4-BE49-F238E27FC236}">
                <a16:creationId xmlns:a16="http://schemas.microsoft.com/office/drawing/2014/main" id="{1E382752-BEDE-7C1B-D4DC-724BD88E1424}"/>
              </a:ext>
            </a:extLst>
          </p:cNvPr>
          <p:cNvSpPr txBox="1">
            <a:spLocks noChangeArrowheads="1"/>
          </p:cNvSpPr>
          <p:nvPr/>
        </p:nvSpPr>
        <p:spPr bwMode="auto">
          <a:xfrm>
            <a:off x="6406460" y="3592786"/>
            <a:ext cx="132580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dirty="0">
                <a:solidFill>
                  <a:srgbClr val="777777"/>
                </a:solidFill>
                <a:latin typeface="+mn-ea"/>
                <a:ea typeface="+mn-ea"/>
              </a:rPr>
              <a:t>門扉には天然木の風合いを再現した「木調」、エイジングした鉄の質感が感じられる「メタル調」、縦格子を基調にした「鋳物」の</a:t>
            </a:r>
            <a:r>
              <a:rPr lang="en-US" altLang="ja-JP" sz="700" dirty="0">
                <a:solidFill>
                  <a:srgbClr val="777777"/>
                </a:solidFill>
                <a:latin typeface="+mn-ea"/>
                <a:ea typeface="+mn-ea"/>
              </a:rPr>
              <a:t>3</a:t>
            </a:r>
            <a:r>
              <a:rPr lang="ja-JP" altLang="en-US" sz="700" dirty="0">
                <a:solidFill>
                  <a:srgbClr val="777777"/>
                </a:solidFill>
                <a:latin typeface="+mn-ea"/>
                <a:ea typeface="+mn-ea"/>
              </a:rPr>
              <a:t>種類のマテリアルを用意。趣のある素材感がエントランス空間にさらなる風格と気品をもたらします。</a:t>
            </a:r>
            <a:endParaRPr lang="en-US" altLang="ja-JP" sz="700" dirty="0">
              <a:solidFill>
                <a:srgbClr val="777777"/>
              </a:solidFill>
              <a:latin typeface="+mn-ea"/>
              <a:ea typeface="+mn-ea"/>
            </a:endParaRPr>
          </a:p>
        </p:txBody>
      </p:sp>
      <p:pic>
        <p:nvPicPr>
          <p:cNvPr id="177" name="図 176">
            <a:extLst>
              <a:ext uri="{FF2B5EF4-FFF2-40B4-BE49-F238E27FC236}">
                <a16:creationId xmlns:a16="http://schemas.microsoft.com/office/drawing/2014/main" id="{24CAA7B1-98BF-05B4-8A0C-E0C3420C3688}"/>
              </a:ext>
            </a:extLst>
          </p:cNvPr>
          <p:cNvPicPr>
            <a:picLocks noChangeAspect="1"/>
          </p:cNvPicPr>
          <p:nvPr/>
        </p:nvPicPr>
        <p:blipFill>
          <a:blip r:embed="rId10"/>
          <a:stretch>
            <a:fillRect/>
          </a:stretch>
        </p:blipFill>
        <p:spPr>
          <a:xfrm>
            <a:off x="7784657" y="3955565"/>
            <a:ext cx="2797078" cy="1179512"/>
          </a:xfrm>
          <a:prstGeom prst="rect">
            <a:avLst/>
          </a:prstGeom>
        </p:spPr>
      </p:pic>
      <p:sp>
        <p:nvSpPr>
          <p:cNvPr id="178" name="object 2">
            <a:extLst>
              <a:ext uri="{FF2B5EF4-FFF2-40B4-BE49-F238E27FC236}">
                <a16:creationId xmlns:a16="http://schemas.microsoft.com/office/drawing/2014/main" id="{1C19C42C-2895-5F9D-205E-BEE54731DFE6}"/>
              </a:ext>
            </a:extLst>
          </p:cNvPr>
          <p:cNvSpPr txBox="1"/>
          <p:nvPr/>
        </p:nvSpPr>
        <p:spPr>
          <a:xfrm>
            <a:off x="4537933" y="5086137"/>
            <a:ext cx="4785955" cy="413318"/>
          </a:xfrm>
          <a:prstGeom prst="rect">
            <a:avLst/>
          </a:prstGeom>
        </p:spPr>
        <p:txBody>
          <a:bodyPr lIns="0" tIns="0" rIns="0" bIns="0">
            <a:spAutoFit/>
          </a:bodyPr>
          <a:lstStyle/>
          <a:p>
            <a:pPr marL="8978">
              <a:defRPr/>
            </a:pPr>
            <a:r>
              <a:rPr lang="en-US" altLang="ja-JP" sz="4029" baseline="-2923" dirty="0">
                <a:solidFill>
                  <a:srgbClr val="818282"/>
                </a:solidFill>
                <a:latin typeface="Century Gothic"/>
                <a:cs typeface="Century Gothic"/>
              </a:rPr>
              <a:t>03</a:t>
            </a:r>
            <a:r>
              <a:rPr lang="ja-JP" altLang="en-US" sz="1697" baseline="-2923" dirty="0">
                <a:solidFill>
                  <a:srgbClr val="6C6C6C"/>
                </a:solidFill>
                <a:latin typeface="+mj-ea"/>
                <a:ea typeface="+mj-ea"/>
                <a:cs typeface="Century Gothic"/>
              </a:rPr>
              <a:t>　</a:t>
            </a:r>
            <a:r>
              <a:rPr lang="en-US" altLang="ja-JP" sz="2800" baseline="-2923" dirty="0">
                <a:solidFill>
                  <a:srgbClr val="6C6C6C"/>
                </a:solidFill>
                <a:latin typeface="+mj-ea"/>
                <a:ea typeface="+mj-ea"/>
                <a:cs typeface="Century Gothic"/>
              </a:rPr>
              <a:t>Integrated Side Panels</a:t>
            </a:r>
          </a:p>
        </p:txBody>
      </p:sp>
      <p:sp>
        <p:nvSpPr>
          <p:cNvPr id="179" name="object 5">
            <a:extLst>
              <a:ext uri="{FF2B5EF4-FFF2-40B4-BE49-F238E27FC236}">
                <a16:creationId xmlns:a16="http://schemas.microsoft.com/office/drawing/2014/main" id="{AF06892D-28ED-1823-7DC8-530F52BE52DE}"/>
              </a:ext>
            </a:extLst>
          </p:cNvPr>
          <p:cNvSpPr/>
          <p:nvPr/>
        </p:nvSpPr>
        <p:spPr>
          <a:xfrm>
            <a:off x="4543543" y="5486958"/>
            <a:ext cx="5991107" cy="45719"/>
          </a:xfrm>
          <a:custGeom>
            <a:avLst/>
            <a:gdLst/>
            <a:ahLst/>
            <a:cxnLst/>
            <a:rect l="l" t="t" r="r" b="b"/>
            <a:pathLst>
              <a:path w="8280400">
                <a:moveTo>
                  <a:pt x="0" y="0"/>
                </a:moveTo>
                <a:lnTo>
                  <a:pt x="8280006" y="0"/>
                </a:lnTo>
              </a:path>
            </a:pathLst>
          </a:custGeom>
          <a:ln w="12700">
            <a:solidFill>
              <a:srgbClr val="818282"/>
            </a:solidFill>
            <a:prstDash val="dot"/>
          </a:ln>
        </p:spPr>
        <p:txBody>
          <a:bodyPr lIns="0" tIns="0" rIns="0" bIns="0"/>
          <a:lstStyle/>
          <a:p>
            <a:pPr>
              <a:defRPr/>
            </a:pPr>
            <a:endParaRPr sz="1272">
              <a:latin typeface="+mn-ea"/>
            </a:endParaRPr>
          </a:p>
        </p:txBody>
      </p:sp>
      <p:sp>
        <p:nvSpPr>
          <p:cNvPr id="181" name="object 45">
            <a:extLst>
              <a:ext uri="{FF2B5EF4-FFF2-40B4-BE49-F238E27FC236}">
                <a16:creationId xmlns:a16="http://schemas.microsoft.com/office/drawing/2014/main" id="{E0330FAE-4C6B-B41E-D327-2324498874C6}"/>
              </a:ext>
            </a:extLst>
          </p:cNvPr>
          <p:cNvSpPr txBox="1">
            <a:spLocks noChangeArrowheads="1"/>
          </p:cNvSpPr>
          <p:nvPr/>
        </p:nvSpPr>
        <p:spPr bwMode="auto">
          <a:xfrm>
            <a:off x="6366678" y="5600225"/>
            <a:ext cx="1436935"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dirty="0">
                <a:solidFill>
                  <a:srgbClr val="777777"/>
                </a:solidFill>
                <a:latin typeface="+mn-ea"/>
                <a:ea typeface="+mn-ea"/>
              </a:rPr>
              <a:t>門袖パネルには自然光が取り込めるガラス、高級感漂う鋳物製のパネルのほか、ポストと宅配ボックスが内蔵された袖パネル</a:t>
            </a:r>
            <a:r>
              <a:rPr lang="en-US" altLang="ja-JP" sz="700" dirty="0">
                <a:solidFill>
                  <a:srgbClr val="777777"/>
                </a:solidFill>
                <a:latin typeface="+mn-ea"/>
                <a:ea typeface="+mn-ea"/>
              </a:rPr>
              <a:t>KN</a:t>
            </a:r>
            <a:r>
              <a:rPr lang="ja-JP" altLang="en-US" sz="700" dirty="0">
                <a:solidFill>
                  <a:srgbClr val="777777"/>
                </a:solidFill>
                <a:latin typeface="+mn-ea"/>
                <a:ea typeface="+mn-ea"/>
              </a:rPr>
              <a:t>意匠タイプなど多彩な仕様がラインアップ。門扉とのシームレスなつながりも一体感を高めています。</a:t>
            </a:r>
            <a:endParaRPr lang="en-US" altLang="ja-JP" sz="700" dirty="0">
              <a:solidFill>
                <a:srgbClr val="777777"/>
              </a:solidFill>
              <a:latin typeface="+mn-ea"/>
              <a:ea typeface="+mn-ea"/>
            </a:endParaRPr>
          </a:p>
        </p:txBody>
      </p:sp>
      <p:pic>
        <p:nvPicPr>
          <p:cNvPr id="185" name="図 184">
            <a:extLst>
              <a:ext uri="{FF2B5EF4-FFF2-40B4-BE49-F238E27FC236}">
                <a16:creationId xmlns:a16="http://schemas.microsoft.com/office/drawing/2014/main" id="{AE5B27DF-C634-31E0-BF58-55C56207A8B9}"/>
              </a:ext>
            </a:extLst>
          </p:cNvPr>
          <p:cNvPicPr>
            <a:picLocks noChangeAspect="1"/>
          </p:cNvPicPr>
          <p:nvPr/>
        </p:nvPicPr>
        <p:blipFill>
          <a:blip r:embed="rId11"/>
          <a:stretch>
            <a:fillRect/>
          </a:stretch>
        </p:blipFill>
        <p:spPr>
          <a:xfrm>
            <a:off x="4525369" y="5600225"/>
            <a:ext cx="1860650" cy="1325668"/>
          </a:xfrm>
          <a:prstGeom prst="rect">
            <a:avLst/>
          </a:prstGeom>
        </p:spPr>
      </p:pic>
      <p:pic>
        <p:nvPicPr>
          <p:cNvPr id="188" name="図 187">
            <a:extLst>
              <a:ext uri="{FF2B5EF4-FFF2-40B4-BE49-F238E27FC236}">
                <a16:creationId xmlns:a16="http://schemas.microsoft.com/office/drawing/2014/main" id="{95A950FC-6FD7-E4FC-D7B4-2FB6495804F4}"/>
              </a:ext>
            </a:extLst>
          </p:cNvPr>
          <p:cNvPicPr>
            <a:picLocks noChangeAspect="1"/>
          </p:cNvPicPr>
          <p:nvPr/>
        </p:nvPicPr>
        <p:blipFill>
          <a:blip r:embed="rId12"/>
          <a:srcRect r="81379" b="291"/>
          <a:stretch/>
        </p:blipFill>
        <p:spPr>
          <a:xfrm>
            <a:off x="7826009" y="5778629"/>
            <a:ext cx="629810" cy="1254785"/>
          </a:xfrm>
          <a:prstGeom prst="rect">
            <a:avLst/>
          </a:prstGeom>
        </p:spPr>
      </p:pic>
      <p:pic>
        <p:nvPicPr>
          <p:cNvPr id="189" name="図 188">
            <a:extLst>
              <a:ext uri="{FF2B5EF4-FFF2-40B4-BE49-F238E27FC236}">
                <a16:creationId xmlns:a16="http://schemas.microsoft.com/office/drawing/2014/main" id="{AEF3064C-FB7D-3A9F-BA6F-970852C86C5B}"/>
              </a:ext>
            </a:extLst>
          </p:cNvPr>
          <p:cNvPicPr>
            <a:picLocks noChangeAspect="1"/>
          </p:cNvPicPr>
          <p:nvPr/>
        </p:nvPicPr>
        <p:blipFill>
          <a:blip r:embed="rId12"/>
          <a:srcRect l="29621" r="48906" b="291"/>
          <a:stretch/>
        </p:blipFill>
        <p:spPr>
          <a:xfrm>
            <a:off x="8455818" y="5778629"/>
            <a:ext cx="726281" cy="1254785"/>
          </a:xfrm>
          <a:prstGeom prst="rect">
            <a:avLst/>
          </a:prstGeom>
        </p:spPr>
      </p:pic>
      <p:pic>
        <p:nvPicPr>
          <p:cNvPr id="190" name="図 189">
            <a:extLst>
              <a:ext uri="{FF2B5EF4-FFF2-40B4-BE49-F238E27FC236}">
                <a16:creationId xmlns:a16="http://schemas.microsoft.com/office/drawing/2014/main" id="{BE0C4CB3-C21D-574A-4660-A0F92DB66D18}"/>
              </a:ext>
            </a:extLst>
          </p:cNvPr>
          <p:cNvPicPr>
            <a:picLocks noChangeAspect="1"/>
          </p:cNvPicPr>
          <p:nvPr/>
        </p:nvPicPr>
        <p:blipFill>
          <a:blip r:embed="rId12"/>
          <a:srcRect l="54614" r="26307" b="291"/>
          <a:stretch/>
        </p:blipFill>
        <p:spPr>
          <a:xfrm>
            <a:off x="9213056" y="5778629"/>
            <a:ext cx="645319" cy="1254785"/>
          </a:xfrm>
          <a:prstGeom prst="rect">
            <a:avLst/>
          </a:prstGeom>
        </p:spPr>
      </p:pic>
      <p:pic>
        <p:nvPicPr>
          <p:cNvPr id="191" name="図 190">
            <a:extLst>
              <a:ext uri="{FF2B5EF4-FFF2-40B4-BE49-F238E27FC236}">
                <a16:creationId xmlns:a16="http://schemas.microsoft.com/office/drawing/2014/main" id="{866A3D3B-1C93-B362-63A5-06E1CF572D53}"/>
              </a:ext>
            </a:extLst>
          </p:cNvPr>
          <p:cNvPicPr>
            <a:picLocks noChangeAspect="1"/>
          </p:cNvPicPr>
          <p:nvPr/>
        </p:nvPicPr>
        <p:blipFill>
          <a:blip r:embed="rId12"/>
          <a:srcRect l="82952" r="-2031" b="291"/>
          <a:stretch/>
        </p:blipFill>
        <p:spPr>
          <a:xfrm>
            <a:off x="9889332" y="5778629"/>
            <a:ext cx="645319" cy="1254785"/>
          </a:xfrm>
          <a:prstGeom prst="rect">
            <a:avLst/>
          </a:prstGeom>
        </p:spPr>
      </p:pic>
      <p:pic>
        <p:nvPicPr>
          <p:cNvPr id="4" name="図 4">
            <a:extLst>
              <a:ext uri="{FF2B5EF4-FFF2-40B4-BE49-F238E27FC236}">
                <a16:creationId xmlns:a16="http://schemas.microsoft.com/office/drawing/2014/main" id="{0A65561E-A6F7-A024-C80D-E96ED6062D1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96062" y="454433"/>
            <a:ext cx="480214" cy="23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7">
            <a:extLst>
              <a:ext uri="{FF2B5EF4-FFF2-40B4-BE49-F238E27FC236}">
                <a16:creationId xmlns:a16="http://schemas.microsoft.com/office/drawing/2014/main" id="{0C371CFB-46F5-1320-5CEB-2EC98DFC48F0}"/>
              </a:ext>
            </a:extLst>
          </p:cNvPr>
          <p:cNvPicPr>
            <a:picLocks noChangeAspect="1"/>
          </p:cNvPicPr>
          <p:nvPr/>
        </p:nvPicPr>
        <p:blipFill>
          <a:blip r:embed="rId14"/>
          <a:srcRect l="41983" t="34876" r="-1"/>
          <a:stretch/>
        </p:blipFill>
        <p:spPr>
          <a:xfrm>
            <a:off x="-1" y="809657"/>
            <a:ext cx="4329807" cy="3302189"/>
          </a:xfrm>
          <a:prstGeom prst="rect">
            <a:avLst/>
          </a:prstGeom>
        </p:spPr>
      </p:pic>
      <p:sp>
        <p:nvSpPr>
          <p:cNvPr id="9" name="object 45">
            <a:extLst>
              <a:ext uri="{FF2B5EF4-FFF2-40B4-BE49-F238E27FC236}">
                <a16:creationId xmlns:a16="http://schemas.microsoft.com/office/drawing/2014/main" id="{D96DE078-1DF7-EF5C-71D2-A8EE8F0E5641}"/>
              </a:ext>
            </a:extLst>
          </p:cNvPr>
          <p:cNvSpPr txBox="1">
            <a:spLocks noChangeArrowheads="1"/>
          </p:cNvSpPr>
          <p:nvPr/>
        </p:nvSpPr>
        <p:spPr bwMode="auto">
          <a:xfrm>
            <a:off x="43542" y="4817485"/>
            <a:ext cx="124603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ファブオーク</a:t>
            </a:r>
          </a:p>
          <a:p>
            <a:pPr eaLnBrk="1" hangingPunct="1"/>
            <a:r>
              <a:rPr lang="ja-JP" altLang="en-US" sz="500" dirty="0">
                <a:solidFill>
                  <a:srgbClr val="777777"/>
                </a:solidFill>
                <a:latin typeface="+mn-ea"/>
                <a:ea typeface="+mn-ea"/>
              </a:rPr>
              <a:t>光の加減によって変化する木肌や光沢といった、天然木さながらの風合いを表現しています。</a:t>
            </a:r>
            <a:endParaRPr lang="en-US" altLang="ja-JP" sz="500" dirty="0">
              <a:solidFill>
                <a:srgbClr val="777777"/>
              </a:solidFill>
              <a:latin typeface="+mn-ea"/>
              <a:ea typeface="+mn-ea"/>
            </a:endParaRPr>
          </a:p>
        </p:txBody>
      </p:sp>
      <p:sp>
        <p:nvSpPr>
          <p:cNvPr id="10" name="object 45">
            <a:extLst>
              <a:ext uri="{FF2B5EF4-FFF2-40B4-BE49-F238E27FC236}">
                <a16:creationId xmlns:a16="http://schemas.microsoft.com/office/drawing/2014/main" id="{348BD78A-580D-259D-59A1-FC9EFB10446A}"/>
              </a:ext>
            </a:extLst>
          </p:cNvPr>
          <p:cNvSpPr txBox="1">
            <a:spLocks noChangeArrowheads="1"/>
          </p:cNvSpPr>
          <p:nvPr/>
        </p:nvSpPr>
        <p:spPr bwMode="auto">
          <a:xfrm>
            <a:off x="1426034" y="4817485"/>
            <a:ext cx="116838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ブリュームメタルグレー</a:t>
            </a:r>
          </a:p>
          <a:p>
            <a:pPr eaLnBrk="1" hangingPunct="1"/>
            <a:r>
              <a:rPr lang="ja-JP" altLang="en-US" sz="500" dirty="0">
                <a:solidFill>
                  <a:srgbClr val="777777"/>
                </a:solidFill>
                <a:latin typeface="+mn-ea"/>
                <a:ea typeface="+mn-ea"/>
              </a:rPr>
              <a:t>鉄ならではの味わい深い表情を巧みに表現。経年変化したような質感と風合いが特徴です。</a:t>
            </a:r>
          </a:p>
        </p:txBody>
      </p:sp>
      <p:sp>
        <p:nvSpPr>
          <p:cNvPr id="11" name="object 45">
            <a:extLst>
              <a:ext uri="{FF2B5EF4-FFF2-40B4-BE49-F238E27FC236}">
                <a16:creationId xmlns:a16="http://schemas.microsoft.com/office/drawing/2014/main" id="{8BF676C6-6F59-545F-5036-3F7E7FE52716}"/>
              </a:ext>
            </a:extLst>
          </p:cNvPr>
          <p:cNvSpPr txBox="1">
            <a:spLocks noChangeArrowheads="1"/>
          </p:cNvSpPr>
          <p:nvPr/>
        </p:nvSpPr>
        <p:spPr bwMode="auto">
          <a:xfrm>
            <a:off x="2729244" y="4817485"/>
            <a:ext cx="1168386" cy="4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鋳物（ローストブラック）</a:t>
            </a:r>
            <a:endParaRPr lang="en-US" altLang="ja-JP" sz="700" b="1" dirty="0">
              <a:solidFill>
                <a:srgbClr val="777777"/>
              </a:solidFill>
              <a:latin typeface="+mn-ea"/>
              <a:ea typeface="+mn-ea"/>
            </a:endParaRPr>
          </a:p>
          <a:p>
            <a:pPr eaLnBrk="1" hangingPunct="1"/>
            <a:r>
              <a:rPr lang="ja-JP" altLang="en-US" sz="500" dirty="0">
                <a:solidFill>
                  <a:srgbClr val="777777"/>
                </a:solidFill>
                <a:latin typeface="+mn-ea"/>
                <a:ea typeface="+mn-ea"/>
              </a:rPr>
              <a:t>鋳造ならではの風格と重厚感。縦格子を基調とした意匠が門まわりに格式をもたらします。</a:t>
            </a:r>
          </a:p>
          <a:p>
            <a:pPr eaLnBrk="1" hangingPunct="1">
              <a:lnSpc>
                <a:spcPts val="900"/>
              </a:lnSpc>
            </a:pPr>
            <a:endParaRPr lang="en-US" altLang="ja-JP" sz="500" dirty="0">
              <a:solidFill>
                <a:srgbClr val="777777"/>
              </a:solidFill>
              <a:latin typeface="+mn-ea"/>
              <a:ea typeface="+mn-ea"/>
            </a:endParaRPr>
          </a:p>
        </p:txBody>
      </p:sp>
      <p:sp>
        <p:nvSpPr>
          <p:cNvPr id="12" name="object 45">
            <a:extLst>
              <a:ext uri="{FF2B5EF4-FFF2-40B4-BE49-F238E27FC236}">
                <a16:creationId xmlns:a16="http://schemas.microsoft.com/office/drawing/2014/main" id="{971C3165-1F55-3CBF-FD2F-364E292AE2CD}"/>
              </a:ext>
            </a:extLst>
          </p:cNvPr>
          <p:cNvSpPr txBox="1">
            <a:spLocks noChangeArrowheads="1"/>
          </p:cNvSpPr>
          <p:nvPr/>
        </p:nvSpPr>
        <p:spPr bwMode="auto">
          <a:xfrm>
            <a:off x="43542" y="6251589"/>
            <a:ext cx="988202" cy="1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シンメトリー納まり</a:t>
            </a:r>
            <a:endParaRPr lang="en-US" altLang="ja-JP" sz="500" dirty="0">
              <a:solidFill>
                <a:srgbClr val="777777"/>
              </a:solidFill>
              <a:latin typeface="+mn-ea"/>
              <a:ea typeface="+mn-ea"/>
            </a:endParaRPr>
          </a:p>
        </p:txBody>
      </p:sp>
      <p:sp>
        <p:nvSpPr>
          <p:cNvPr id="15" name="object 45">
            <a:extLst>
              <a:ext uri="{FF2B5EF4-FFF2-40B4-BE49-F238E27FC236}">
                <a16:creationId xmlns:a16="http://schemas.microsoft.com/office/drawing/2014/main" id="{D0FCE206-704E-325B-0A03-5E101F67F921}"/>
              </a:ext>
            </a:extLst>
          </p:cNvPr>
          <p:cNvSpPr txBox="1">
            <a:spLocks noChangeArrowheads="1"/>
          </p:cNvSpPr>
          <p:nvPr/>
        </p:nvSpPr>
        <p:spPr bwMode="auto">
          <a:xfrm>
            <a:off x="1330041" y="6251589"/>
            <a:ext cx="988202" cy="1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アシンメトリー納まり</a:t>
            </a:r>
            <a:endParaRPr lang="en-US" altLang="ja-JP" sz="500" dirty="0">
              <a:solidFill>
                <a:srgbClr val="777777"/>
              </a:solidFill>
              <a:latin typeface="+mn-ea"/>
              <a:ea typeface="+mn-ea"/>
            </a:endParaRPr>
          </a:p>
        </p:txBody>
      </p:sp>
      <p:sp>
        <p:nvSpPr>
          <p:cNvPr id="16" name="object 45">
            <a:extLst>
              <a:ext uri="{FF2B5EF4-FFF2-40B4-BE49-F238E27FC236}">
                <a16:creationId xmlns:a16="http://schemas.microsoft.com/office/drawing/2014/main" id="{A4ACB871-FB80-2C94-EAAA-3580428B417A}"/>
              </a:ext>
            </a:extLst>
          </p:cNvPr>
          <p:cNvSpPr txBox="1">
            <a:spLocks noChangeArrowheads="1"/>
          </p:cNvSpPr>
          <p:nvPr/>
        </p:nvSpPr>
        <p:spPr bwMode="auto">
          <a:xfrm>
            <a:off x="2520521" y="6251589"/>
            <a:ext cx="988202" cy="1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700" b="1" dirty="0">
                <a:solidFill>
                  <a:srgbClr val="777777"/>
                </a:solidFill>
                <a:latin typeface="+mn-ea"/>
                <a:ea typeface="+mn-ea"/>
              </a:rPr>
              <a:t>クランクイン納まり</a:t>
            </a:r>
            <a:endParaRPr lang="en-US" altLang="ja-JP" sz="500" dirty="0">
              <a:solidFill>
                <a:srgbClr val="777777"/>
              </a:solidFill>
              <a:latin typeface="+mn-ea"/>
              <a:ea typeface="+mn-ea"/>
            </a:endParaRPr>
          </a:p>
        </p:txBody>
      </p:sp>
      <p:sp>
        <p:nvSpPr>
          <p:cNvPr id="18" name="object 45">
            <a:extLst>
              <a:ext uri="{FF2B5EF4-FFF2-40B4-BE49-F238E27FC236}">
                <a16:creationId xmlns:a16="http://schemas.microsoft.com/office/drawing/2014/main" id="{1222F877-5B0B-B8F7-8FA2-7A94EACF0933}"/>
              </a:ext>
            </a:extLst>
          </p:cNvPr>
          <p:cNvSpPr txBox="1">
            <a:spLocks noChangeArrowheads="1"/>
          </p:cNvSpPr>
          <p:nvPr/>
        </p:nvSpPr>
        <p:spPr bwMode="auto">
          <a:xfrm>
            <a:off x="7804347" y="5010174"/>
            <a:ext cx="707018" cy="109645"/>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600" dirty="0">
                <a:solidFill>
                  <a:srgbClr val="777777"/>
                </a:solidFill>
                <a:latin typeface="+mn-ea"/>
                <a:ea typeface="+mn-ea"/>
              </a:rPr>
              <a:t>ファブオーク</a:t>
            </a:r>
            <a:endParaRPr lang="en-US" altLang="ja-JP" sz="600" dirty="0">
              <a:solidFill>
                <a:srgbClr val="777777"/>
              </a:solidFill>
              <a:latin typeface="+mn-ea"/>
              <a:ea typeface="+mn-ea"/>
            </a:endParaRPr>
          </a:p>
        </p:txBody>
      </p:sp>
      <p:sp>
        <p:nvSpPr>
          <p:cNvPr id="19" name="object 45">
            <a:extLst>
              <a:ext uri="{FF2B5EF4-FFF2-40B4-BE49-F238E27FC236}">
                <a16:creationId xmlns:a16="http://schemas.microsoft.com/office/drawing/2014/main" id="{6A1981D0-56B2-89A1-7F73-29EF4EB5652B}"/>
              </a:ext>
            </a:extLst>
          </p:cNvPr>
          <p:cNvSpPr txBox="1">
            <a:spLocks noChangeArrowheads="1"/>
          </p:cNvSpPr>
          <p:nvPr/>
        </p:nvSpPr>
        <p:spPr bwMode="auto">
          <a:xfrm>
            <a:off x="8734112" y="5010174"/>
            <a:ext cx="824226" cy="230832"/>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600" dirty="0">
                <a:solidFill>
                  <a:srgbClr val="777777"/>
                </a:solidFill>
                <a:latin typeface="+mn-ea"/>
                <a:ea typeface="+mn-ea"/>
              </a:rPr>
              <a:t>ブリュームメタル</a:t>
            </a:r>
            <a:endParaRPr lang="en-US" altLang="ja-JP" sz="600" dirty="0">
              <a:solidFill>
                <a:srgbClr val="777777"/>
              </a:solidFill>
              <a:latin typeface="+mn-ea"/>
              <a:ea typeface="+mn-ea"/>
            </a:endParaRPr>
          </a:p>
          <a:p>
            <a:pPr eaLnBrk="1" hangingPunct="1">
              <a:lnSpc>
                <a:spcPts val="900"/>
              </a:lnSpc>
            </a:pPr>
            <a:r>
              <a:rPr lang="ja-JP" altLang="en-US" sz="600" dirty="0">
                <a:solidFill>
                  <a:srgbClr val="777777"/>
                </a:solidFill>
                <a:latin typeface="+mn-ea"/>
                <a:ea typeface="+mn-ea"/>
              </a:rPr>
              <a:t>グレー</a:t>
            </a:r>
            <a:endParaRPr lang="en-US" altLang="ja-JP" sz="600" dirty="0">
              <a:solidFill>
                <a:srgbClr val="777777"/>
              </a:solidFill>
              <a:latin typeface="+mn-ea"/>
              <a:ea typeface="+mn-ea"/>
            </a:endParaRPr>
          </a:p>
        </p:txBody>
      </p:sp>
      <p:sp>
        <p:nvSpPr>
          <p:cNvPr id="20" name="object 45">
            <a:extLst>
              <a:ext uri="{FF2B5EF4-FFF2-40B4-BE49-F238E27FC236}">
                <a16:creationId xmlns:a16="http://schemas.microsoft.com/office/drawing/2014/main" id="{4D6EDDCE-5793-D0EE-3CB0-C68336A7432A}"/>
              </a:ext>
            </a:extLst>
          </p:cNvPr>
          <p:cNvSpPr txBox="1">
            <a:spLocks noChangeArrowheads="1"/>
          </p:cNvSpPr>
          <p:nvPr/>
        </p:nvSpPr>
        <p:spPr bwMode="auto">
          <a:xfrm>
            <a:off x="9673981" y="5010174"/>
            <a:ext cx="1017832" cy="230832"/>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600" dirty="0">
                <a:solidFill>
                  <a:srgbClr val="777777"/>
                </a:solidFill>
                <a:latin typeface="+mn-ea"/>
                <a:ea typeface="+mn-ea"/>
              </a:rPr>
              <a:t>鋳物</a:t>
            </a:r>
            <a:endParaRPr lang="en-US" altLang="ja-JP" sz="600" dirty="0">
              <a:solidFill>
                <a:srgbClr val="777777"/>
              </a:solidFill>
              <a:latin typeface="+mn-ea"/>
              <a:ea typeface="+mn-ea"/>
            </a:endParaRPr>
          </a:p>
          <a:p>
            <a:pPr eaLnBrk="1" hangingPunct="1">
              <a:lnSpc>
                <a:spcPts val="900"/>
              </a:lnSpc>
            </a:pPr>
            <a:r>
              <a:rPr lang="ja-JP" altLang="en-US" sz="600" dirty="0">
                <a:solidFill>
                  <a:srgbClr val="777777"/>
                </a:solidFill>
                <a:latin typeface="+mn-ea"/>
                <a:ea typeface="+mn-ea"/>
              </a:rPr>
              <a:t>（ローストブラック）</a:t>
            </a:r>
            <a:endParaRPr lang="en-US" altLang="ja-JP" sz="600" dirty="0">
              <a:solidFill>
                <a:srgbClr val="777777"/>
              </a:solidFill>
              <a:latin typeface="+mn-ea"/>
              <a:ea typeface="+mn-ea"/>
            </a:endParaRPr>
          </a:p>
        </p:txBody>
      </p:sp>
      <p:sp>
        <p:nvSpPr>
          <p:cNvPr id="21" name="object 45">
            <a:extLst>
              <a:ext uri="{FF2B5EF4-FFF2-40B4-BE49-F238E27FC236}">
                <a16:creationId xmlns:a16="http://schemas.microsoft.com/office/drawing/2014/main" id="{F6E42F4D-1114-D8CD-80FC-A955827635F7}"/>
              </a:ext>
            </a:extLst>
          </p:cNvPr>
          <p:cNvSpPr txBox="1">
            <a:spLocks noChangeArrowheads="1"/>
          </p:cNvSpPr>
          <p:nvPr/>
        </p:nvSpPr>
        <p:spPr bwMode="auto">
          <a:xfrm>
            <a:off x="7804347" y="6907117"/>
            <a:ext cx="620514" cy="184666"/>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en-US" sz="600" dirty="0">
                <a:solidFill>
                  <a:srgbClr val="777777"/>
                </a:solidFill>
                <a:latin typeface="+mn-ea"/>
                <a:ea typeface="+mn-ea"/>
              </a:rPr>
              <a:t>袖パネル</a:t>
            </a:r>
            <a:endParaRPr lang="en-US" altLang="ja-JP" sz="600" dirty="0">
              <a:solidFill>
                <a:srgbClr val="777777"/>
              </a:solidFill>
              <a:latin typeface="+mn-ea"/>
              <a:ea typeface="+mn-ea"/>
            </a:endParaRPr>
          </a:p>
          <a:p>
            <a:pPr eaLnBrk="1" hangingPunct="1"/>
            <a:r>
              <a:rPr lang="ja-JP" altLang="en-US" sz="600" dirty="0">
                <a:solidFill>
                  <a:srgbClr val="777777"/>
                </a:solidFill>
                <a:latin typeface="+mn-ea"/>
                <a:ea typeface="+mn-ea"/>
              </a:rPr>
              <a:t> </a:t>
            </a:r>
            <a:r>
              <a:rPr lang="en-US" altLang="ja-JP" sz="600" dirty="0">
                <a:solidFill>
                  <a:srgbClr val="777777"/>
                </a:solidFill>
                <a:latin typeface="+mn-ea"/>
                <a:ea typeface="+mn-ea"/>
              </a:rPr>
              <a:t>KN</a:t>
            </a:r>
            <a:r>
              <a:rPr lang="ja-JP" altLang="en-US" sz="600" dirty="0">
                <a:solidFill>
                  <a:srgbClr val="777777"/>
                </a:solidFill>
                <a:latin typeface="+mn-ea"/>
                <a:ea typeface="+mn-ea"/>
              </a:rPr>
              <a:t>意匠タイプ</a:t>
            </a:r>
            <a:endParaRPr lang="en-US" altLang="ja-JP" sz="600" dirty="0">
              <a:solidFill>
                <a:srgbClr val="777777"/>
              </a:solidFill>
              <a:latin typeface="+mn-ea"/>
              <a:ea typeface="+mn-ea"/>
            </a:endParaRPr>
          </a:p>
        </p:txBody>
      </p:sp>
      <p:sp>
        <p:nvSpPr>
          <p:cNvPr id="25" name="object 45">
            <a:extLst>
              <a:ext uri="{FF2B5EF4-FFF2-40B4-BE49-F238E27FC236}">
                <a16:creationId xmlns:a16="http://schemas.microsoft.com/office/drawing/2014/main" id="{98A4C283-1F3A-D830-92EB-E1BD82FB0FF7}"/>
              </a:ext>
            </a:extLst>
          </p:cNvPr>
          <p:cNvSpPr txBox="1">
            <a:spLocks noChangeArrowheads="1"/>
          </p:cNvSpPr>
          <p:nvPr/>
        </p:nvSpPr>
        <p:spPr bwMode="auto">
          <a:xfrm>
            <a:off x="8364228" y="6907117"/>
            <a:ext cx="620514" cy="109645"/>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lnSpc>
                <a:spcPts val="900"/>
              </a:lnSpc>
            </a:pPr>
            <a:r>
              <a:rPr lang="ja-JP" altLang="en-US" sz="600" dirty="0">
                <a:solidFill>
                  <a:srgbClr val="777777"/>
                </a:solidFill>
                <a:latin typeface="+mn-ea"/>
                <a:ea typeface="+mn-ea"/>
              </a:rPr>
              <a:t>ガラスパネル</a:t>
            </a:r>
            <a:endParaRPr lang="en-US" altLang="ja-JP" sz="600" dirty="0">
              <a:solidFill>
                <a:srgbClr val="777777"/>
              </a:solidFill>
              <a:latin typeface="+mn-ea"/>
              <a:ea typeface="+mn-ea"/>
            </a:endParaRPr>
          </a:p>
        </p:txBody>
      </p:sp>
      <p:sp>
        <p:nvSpPr>
          <p:cNvPr id="26" name="object 45">
            <a:extLst>
              <a:ext uri="{FF2B5EF4-FFF2-40B4-BE49-F238E27FC236}">
                <a16:creationId xmlns:a16="http://schemas.microsoft.com/office/drawing/2014/main" id="{CD806C72-CC44-D58A-43B0-982B269A024D}"/>
              </a:ext>
            </a:extLst>
          </p:cNvPr>
          <p:cNvSpPr txBox="1">
            <a:spLocks noChangeArrowheads="1"/>
          </p:cNvSpPr>
          <p:nvPr/>
        </p:nvSpPr>
        <p:spPr bwMode="auto">
          <a:xfrm>
            <a:off x="9191987" y="6907117"/>
            <a:ext cx="645318" cy="184666"/>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en-US" sz="600" dirty="0">
                <a:solidFill>
                  <a:srgbClr val="777777"/>
                </a:solidFill>
                <a:latin typeface="+mn-ea"/>
                <a:ea typeface="+mn-ea"/>
              </a:rPr>
              <a:t>鋳物パネル</a:t>
            </a:r>
          </a:p>
          <a:p>
            <a:pPr eaLnBrk="1" hangingPunct="1"/>
            <a:r>
              <a:rPr lang="ja-JP" altLang="en-US" sz="600" dirty="0">
                <a:solidFill>
                  <a:srgbClr val="777777"/>
                </a:solidFill>
                <a:latin typeface="+mn-ea"/>
                <a:ea typeface="+mn-ea"/>
              </a:rPr>
              <a:t>シンプル格子</a:t>
            </a:r>
            <a:endParaRPr lang="en-US" altLang="ja-JP" sz="600" dirty="0">
              <a:solidFill>
                <a:srgbClr val="777777"/>
              </a:solidFill>
              <a:latin typeface="+mn-ea"/>
              <a:ea typeface="+mn-ea"/>
            </a:endParaRPr>
          </a:p>
        </p:txBody>
      </p:sp>
      <p:sp>
        <p:nvSpPr>
          <p:cNvPr id="27" name="object 45">
            <a:extLst>
              <a:ext uri="{FF2B5EF4-FFF2-40B4-BE49-F238E27FC236}">
                <a16:creationId xmlns:a16="http://schemas.microsoft.com/office/drawing/2014/main" id="{02A41C31-9347-1737-741A-FE3EE272D5EB}"/>
              </a:ext>
            </a:extLst>
          </p:cNvPr>
          <p:cNvSpPr txBox="1">
            <a:spLocks noChangeArrowheads="1"/>
          </p:cNvSpPr>
          <p:nvPr/>
        </p:nvSpPr>
        <p:spPr bwMode="auto">
          <a:xfrm>
            <a:off x="9872640" y="6907117"/>
            <a:ext cx="620514" cy="184666"/>
          </a:xfrm>
          <a:prstGeom prst="rect">
            <a:avLst/>
          </a:prstGeom>
          <a:solidFill>
            <a:schemeClr val="bg1"/>
          </a:solidFill>
          <a:ln>
            <a:noFill/>
          </a:ln>
        </p:spPr>
        <p:txBody>
          <a:bodyPr wrap="square" lIns="0" tIns="0" rIns="0" bIns="0">
            <a:spAutoFit/>
          </a:bodyPr>
          <a:lstStyle>
            <a:lvl1pPr marL="73025">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ja-JP" altLang="en-US" sz="600" dirty="0">
                <a:solidFill>
                  <a:srgbClr val="777777"/>
                </a:solidFill>
                <a:latin typeface="+mn-ea"/>
                <a:ea typeface="+mn-ea"/>
              </a:rPr>
              <a:t>鋳物パネル</a:t>
            </a:r>
            <a:endParaRPr lang="en-US" altLang="ja-JP" sz="600" dirty="0">
              <a:solidFill>
                <a:srgbClr val="777777"/>
              </a:solidFill>
              <a:latin typeface="+mn-ea"/>
              <a:ea typeface="+mn-ea"/>
            </a:endParaRPr>
          </a:p>
          <a:p>
            <a:pPr eaLnBrk="1" hangingPunct="1"/>
            <a:r>
              <a:rPr lang="ja-JP" altLang="en-US" sz="600" dirty="0">
                <a:solidFill>
                  <a:srgbClr val="777777"/>
                </a:solidFill>
                <a:latin typeface="+mn-ea"/>
                <a:ea typeface="+mn-ea"/>
              </a:rPr>
              <a:t>ランダム格子</a:t>
            </a:r>
            <a:endParaRPr lang="en-US" altLang="ja-JP" sz="600" dirty="0">
              <a:solidFill>
                <a:srgbClr val="777777"/>
              </a:solidFill>
              <a:latin typeface="+mn-ea"/>
              <a:ea typeface="+mn-ea"/>
            </a:endParaRPr>
          </a:p>
        </p:txBody>
      </p:sp>
      <p:pic>
        <p:nvPicPr>
          <p:cNvPr id="23" name="図 22">
            <a:extLst>
              <a:ext uri="{FF2B5EF4-FFF2-40B4-BE49-F238E27FC236}">
                <a16:creationId xmlns:a16="http://schemas.microsoft.com/office/drawing/2014/main" id="{AE1D8B42-AB90-080D-64B5-1C36D2CC2F73}"/>
              </a:ext>
            </a:extLst>
          </p:cNvPr>
          <p:cNvPicPr>
            <a:picLocks noChangeAspect="1"/>
          </p:cNvPicPr>
          <p:nvPr/>
        </p:nvPicPr>
        <p:blipFill>
          <a:blip r:embed="rId2"/>
          <a:srcRect l="32818" t="25490" r="38317"/>
          <a:stretch/>
        </p:blipFill>
        <p:spPr>
          <a:xfrm>
            <a:off x="1532319" y="5208387"/>
            <a:ext cx="988202" cy="878857"/>
          </a:xfrm>
          <a:prstGeom prst="rect">
            <a:avLst/>
          </a:prstGeom>
        </p:spPr>
      </p:pic>
      <p:pic>
        <p:nvPicPr>
          <p:cNvPr id="28" name="図 27">
            <a:extLst>
              <a:ext uri="{FF2B5EF4-FFF2-40B4-BE49-F238E27FC236}">
                <a16:creationId xmlns:a16="http://schemas.microsoft.com/office/drawing/2014/main" id="{1BC84702-D8DB-CC1E-C3C6-0BCD449581CE}"/>
              </a:ext>
            </a:extLst>
          </p:cNvPr>
          <p:cNvPicPr>
            <a:picLocks noChangeAspect="1"/>
          </p:cNvPicPr>
          <p:nvPr/>
        </p:nvPicPr>
        <p:blipFill>
          <a:blip r:embed="rId2"/>
          <a:srcRect l="65804" t="25490" r="5331"/>
          <a:stretch/>
        </p:blipFill>
        <p:spPr>
          <a:xfrm>
            <a:off x="2872919" y="5208387"/>
            <a:ext cx="988202" cy="878857"/>
          </a:xfrm>
          <a:prstGeom prst="rect">
            <a:avLst/>
          </a:prstGeom>
        </p:spPr>
      </p:pic>
    </p:spTree>
    <p:extLst>
      <p:ext uri="{BB962C8B-B14F-4D97-AF65-F5344CB8AC3E}">
        <p14:creationId xmlns:p14="http://schemas.microsoft.com/office/powerpoint/2010/main" val="2266935235"/>
      </p:ext>
    </p:extLst>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LIXIL_New">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kumimoji="1" dirty="0"/>
        </a:defPPr>
      </a:lstStyle>
      <a:style>
        <a:lnRef idx="1">
          <a:schemeClr val="accent1"/>
        </a:lnRef>
        <a:fillRef idx="3">
          <a:schemeClr val="accent1"/>
        </a:fillRef>
        <a:effectRef idx="2">
          <a:schemeClr val="accent1"/>
        </a:effectRef>
        <a:fontRef idx="minor">
          <a:schemeClr val="lt1"/>
        </a:fontRef>
      </a:style>
    </a:spDef>
    <a:lnDef>
      <a:spPr>
        <a:ln w="12700"/>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gn="l">
          <a:defRPr kumimoji="1" sz="1200">
            <a:latin typeface="Yu Gothic" panose="020B0400000000000000" pitchFamily="34" charset="-128"/>
            <a:ea typeface="Yu Gothic" panose="020B0400000000000000" pitchFamily="34" charset="-128"/>
          </a:defRPr>
        </a:defPPr>
      </a:lstStyle>
    </a:txDef>
  </a:objectDefaults>
  <a:extraClrSchemeLst/>
  <a:extLst>
    <a:ext uri="{05A4C25C-085E-4340-85A3-A5531E510DB2}">
      <thm15:themeFamily xmlns:thm15="http://schemas.microsoft.com/office/thememl/2012/main" name="LIXILテーマ" id="{158234D8-B713-DB41-B7F7-AEB5A592FF58}" vid="{A7AE04B5-FB75-454D-8A98-725AC1AA3799}"/>
    </a:ext>
  </a:ext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a992a7e0-0bcd-45c6-b1df-dddf7dd2040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9931B76E19057499C0C281943FB6E6B" ma:contentTypeVersion="15" ma:contentTypeDescription="新しいドキュメントを作成します。" ma:contentTypeScope="" ma:versionID="c2667862c6abd5a637a58373142231da">
  <xsd:schema xmlns:xsd="http://www.w3.org/2001/XMLSchema" xmlns:xs="http://www.w3.org/2001/XMLSchema" xmlns:p="http://schemas.microsoft.com/office/2006/metadata/properties" xmlns:ns3="fa3dd620-e29d-4a29-b2f0-5acec3d060ee" xmlns:ns4="a992a7e0-0bcd-45c6-b1df-dddf7dd20409" targetNamespace="http://schemas.microsoft.com/office/2006/metadata/properties" ma:root="true" ma:fieldsID="af1f058e306c839acb2843ce8f7e8cdc" ns3:_="" ns4:_="">
    <xsd:import namespace="fa3dd620-e29d-4a29-b2f0-5acec3d060ee"/>
    <xsd:import namespace="a992a7e0-0bcd-45c6-b1df-dddf7dd2040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element ref="ns4:MediaServiceOCR" minOccurs="0"/>
                <xsd:element ref="ns4:MediaLengthInSeconds" minOccurs="0"/>
                <xsd:element ref="ns4:MediaServiceObjectDetectorVersions" minOccurs="0"/>
                <xsd:element ref="ns4:_activity"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3dd620-e29d-4a29-b2f0-5acec3d060ee"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SharingHintHash" ma:index="10" nillable="true" ma:displayName="共有のヒントのハッシュ"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992a7e0-0bcd-45c6-b1df-dddf7dd2040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228C45-D0D4-4A61-A9CF-6FA630E9A05B}">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a992a7e0-0bcd-45c6-b1df-dddf7dd20409"/>
    <ds:schemaRef ds:uri="fa3dd620-e29d-4a29-b2f0-5acec3d060ee"/>
    <ds:schemaRef ds:uri="http://www.w3.org/XML/1998/namespace"/>
    <ds:schemaRef ds:uri="http://purl.org/dc/dcmitype/"/>
  </ds:schemaRefs>
</ds:datastoreItem>
</file>

<file path=customXml/itemProps2.xml><?xml version="1.0" encoding="utf-8"?>
<ds:datastoreItem xmlns:ds="http://schemas.openxmlformats.org/officeDocument/2006/customXml" ds:itemID="{19618A53-4434-42E0-8BCA-51F7DEF55C42}">
  <ds:schemaRefs>
    <ds:schemaRef ds:uri="http://schemas.microsoft.com/sharepoint/v3/contenttype/forms"/>
  </ds:schemaRefs>
</ds:datastoreItem>
</file>

<file path=customXml/itemProps3.xml><?xml version="1.0" encoding="utf-8"?>
<ds:datastoreItem xmlns:ds="http://schemas.openxmlformats.org/officeDocument/2006/customXml" ds:itemID="{0E2FC8F3-0DD3-4582-A9DF-FF26DE717C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a3dd620-e29d-4a29-b2f0-5acec3d060ee"/>
    <ds:schemaRef ds:uri="a992a7e0-0bcd-45c6-b1df-dddf7dd204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LIXILテーマ</Template>
  <TotalTime>14759</TotalTime>
  <Words>770</Words>
  <Application>Microsoft Office PowerPoint</Application>
  <PresentationFormat>ユーザー設定</PresentationFormat>
  <Paragraphs>72</Paragraphs>
  <Slides>2</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vt:i4>
      </vt:variant>
    </vt:vector>
  </HeadingPairs>
  <TitlesOfParts>
    <vt:vector size="9" baseType="lpstr">
      <vt:lpstr>HGS創英角ｺﾞｼｯｸUB</vt:lpstr>
      <vt:lpstr>Yu Gothic</vt:lpstr>
      <vt:lpstr>Arial</vt:lpstr>
      <vt:lpstr>Calibri</vt:lpstr>
      <vt:lpstr>Century Gothic</vt:lpstr>
      <vt:lpstr>Times New Roman</vt:lpstr>
      <vt:lpstr>LIXILテーマ</vt:lpstr>
      <vt:lpstr>PowerPoint プレゼンテーション</vt:lpstr>
      <vt:lpstr>PowerPoint プレゼンテーション</vt:lpstr>
    </vt:vector>
  </TitlesOfParts>
  <Company>INAXトステムグループ</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顕志 高橋</cp:lastModifiedBy>
  <cp:revision>633</cp:revision>
  <cp:lastPrinted>2023-02-01T02:49:07Z</cp:lastPrinted>
  <dcterms:created xsi:type="dcterms:W3CDTF">2010-09-29T12:55:25Z</dcterms:created>
  <dcterms:modified xsi:type="dcterms:W3CDTF">2025-05-08T07:51:42Z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0x01010049931B76E19057499C0C281943FB6E6B</vt:lpwstr>
  </property>
</Properties>
</file>