
<file path=[Content_Types].xml><?xml version="1.0" encoding="utf-8"?>
<Types xmlns="http://schemas.openxmlformats.org/package/2006/content-types">
  <Default Extension="emf" ContentType="image/x-em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4"/>
  </p:sldMasterIdLst>
  <p:notesMasterIdLst>
    <p:notesMasterId r:id="rId6"/>
  </p:notesMasterIdLst>
  <p:handoutMasterIdLst>
    <p:handoutMasterId r:id="rId7"/>
  </p:handoutMasterIdLst>
  <p:sldIdLst>
    <p:sldId id="321" r:id="rId5"/>
  </p:sldIdLst>
  <p:sldSz cx="10691813" cy="7559675"/>
  <p:notesSz cx="9866313" cy="142954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1C3777F5-3244-4603-991A-AFC0F9A008F5}">
          <p14:sldIdLst>
            <p14:sldId id="32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川上 真由美(Mayumi Kawakami)" initials="川上" lastIdx="1" clrIdx="0">
    <p:extLst>
      <p:ext uri="{19B8F6BF-5375-455C-9EA6-DF929625EA0E}">
        <p15:presenceInfo xmlns:p15="http://schemas.microsoft.com/office/powerpoint/2012/main" userId="S::mayumi.kawakami@lixil.com::94168538-b9a5-43d1-99b1-2733b19758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FFFF66"/>
    <a:srgbClr val="E75400"/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071CD1-6740-42D6-A9AE-D4D3B0D8A687}" v="5" dt="2025-04-08T06:05:53.9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40" autoAdjust="0"/>
    <p:restoredTop sz="94909" autoAdjust="0"/>
  </p:normalViewPr>
  <p:slideViewPr>
    <p:cSldViewPr snapToGrid="0" showGuides="1">
      <p:cViewPr>
        <p:scale>
          <a:sx n="100" d="100"/>
          <a:sy n="100" d="100"/>
        </p:scale>
        <p:origin x="1938" y="-3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6" y="4"/>
            <a:ext cx="4275095" cy="71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1864" tIns="65930" rIns="131864" bIns="6593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8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91222" y="4"/>
            <a:ext cx="4275095" cy="71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1864" tIns="65930" rIns="131864" bIns="659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8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6" y="13580784"/>
            <a:ext cx="4275095" cy="71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1864" tIns="65930" rIns="131864" bIns="6593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8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91222" y="13580784"/>
            <a:ext cx="4275095" cy="71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1864" tIns="65930" rIns="131864" bIns="6593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6" y="4"/>
            <a:ext cx="4275095" cy="71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1864" tIns="65930" rIns="131864" bIns="6593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8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591222" y="4"/>
            <a:ext cx="4275095" cy="71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1864" tIns="65930" rIns="131864" bIns="659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8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5/16/2025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4588" y="1073150"/>
            <a:ext cx="7577137" cy="53578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16123" y="6790390"/>
            <a:ext cx="7234069" cy="6431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1864" tIns="65930" rIns="131864" bIns="659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6" y="13580784"/>
            <a:ext cx="4275095" cy="71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1864" tIns="65930" rIns="131864" bIns="6593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8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91222" y="13580784"/>
            <a:ext cx="4275095" cy="71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1864" tIns="65930" rIns="131864" bIns="6593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6D617CA-1017-2047-8EF2-B3F641E5A6BD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49329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1" r:id="rId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16.png"/><Relationship Id="rId3" Type="http://schemas.openxmlformats.org/officeDocument/2006/relationships/image" Target="../media/image6.emf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FB03683E-15BE-ECDE-C53F-9A5B65D4FC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4439" b="5032"/>
          <a:stretch/>
        </p:blipFill>
        <p:spPr>
          <a:xfrm>
            <a:off x="0" y="826803"/>
            <a:ext cx="4459184" cy="1799081"/>
          </a:xfrm>
          <a:prstGeom prst="rect">
            <a:avLst/>
          </a:prstGeom>
        </p:spPr>
      </p:pic>
      <p:sp>
        <p:nvSpPr>
          <p:cNvPr id="2" name="Text Box 1039">
            <a:extLst>
              <a:ext uri="{FF2B5EF4-FFF2-40B4-BE49-F238E27FC236}">
                <a16:creationId xmlns:a16="http://schemas.microsoft.com/office/drawing/2014/main" id="{25AF489D-90DA-458F-9239-527239B6E4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3" name="Text Box 1039">
            <a:extLst>
              <a:ext uri="{FF2B5EF4-FFF2-40B4-BE49-F238E27FC236}">
                <a16:creationId xmlns:a16="http://schemas.microsoft.com/office/drawing/2014/main" id="{22FA5CB1-8F6C-43C1-B38A-2A748B9103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6" name="object 127">
            <a:extLst>
              <a:ext uri="{FF2B5EF4-FFF2-40B4-BE49-F238E27FC236}">
                <a16:creationId xmlns:a16="http://schemas.microsoft.com/office/drawing/2014/main" id="{CE24B12F-8D25-4CEE-94EF-7FB1552178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368" y="412428"/>
            <a:ext cx="87078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270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1400" spc="-50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icrosoft JhengHei" panose="020B0604030504040204" pitchFamily="34" charset="-120"/>
              </a:rPr>
              <a:t>庭まわり</a:t>
            </a:r>
            <a:r>
              <a:rPr lang="ja-JP" altLang="en-US" sz="1600" spc="-50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icrosoft JhengHei" panose="020B0604030504040204" pitchFamily="34" charset="-120"/>
              </a:rPr>
              <a:t> </a:t>
            </a:r>
            <a:r>
              <a:rPr lang="ja-JP" altLang="en-US" kern="1800" spc="-50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BIZ UDPゴシック" panose="020B0400000000000000" pitchFamily="50" charset="-128"/>
              </a:rPr>
              <a:t>デッキフェンス</a:t>
            </a:r>
            <a:r>
              <a:rPr lang="ja-JP" altLang="en-US" kern="1800" spc="-250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BIZ UDPゴシック" panose="020B0400000000000000" pitchFamily="50" charset="-128"/>
              </a:rPr>
              <a:t>（</a:t>
            </a:r>
            <a:r>
              <a:rPr lang="ja-JP" altLang="en-US" kern="1800" spc="-50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BIZ UDPゴシック" panose="020B0400000000000000" pitchFamily="50" charset="-128"/>
              </a:rPr>
              <a:t>アルミ仕様</a:t>
            </a:r>
            <a:r>
              <a:rPr lang="ja-JP" altLang="en-US" kern="1800" spc="-250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BIZ UDPゴシック" panose="020B0400000000000000" pitchFamily="50" charset="-128"/>
              </a:rPr>
              <a:t>）</a:t>
            </a:r>
            <a:r>
              <a:rPr lang="en-US" altLang="ja-JP" kern="1800" spc="200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BIZ UDPゴシック" panose="020B0400000000000000" pitchFamily="50" charset="-128"/>
              </a:rPr>
              <a:t>/</a:t>
            </a:r>
            <a:r>
              <a:rPr lang="ja-JP" altLang="en-US" kern="1800" spc="-50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BIZ UDPゴシック" panose="020B0400000000000000" pitchFamily="50" charset="-128"/>
              </a:rPr>
              <a:t>開き戸</a:t>
            </a:r>
            <a:r>
              <a:rPr lang="ja-JP" altLang="en-US" kern="1800" spc="-250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BIZ UDPゴシック" panose="020B0400000000000000" pitchFamily="50" charset="-128"/>
              </a:rPr>
              <a:t>（</a:t>
            </a:r>
            <a:r>
              <a:rPr lang="ja-JP" altLang="en-US" kern="1800" spc="-50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BIZ UDPゴシック" panose="020B0400000000000000" pitchFamily="50" charset="-128"/>
              </a:rPr>
              <a:t>アルミ仕様</a:t>
            </a:r>
            <a:r>
              <a:rPr lang="ja-JP" altLang="en-US" kern="1800" spc="-250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BIZ UDPゴシック" panose="020B0400000000000000" pitchFamily="50" charset="-128"/>
              </a:rPr>
              <a:t>）</a:t>
            </a:r>
            <a:r>
              <a:rPr lang="en-US" altLang="ja-JP" kern="1800" spc="200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BIZ UDPゴシック" panose="020B0400000000000000" pitchFamily="50" charset="-128"/>
              </a:rPr>
              <a:t>/</a:t>
            </a:r>
            <a:r>
              <a:rPr lang="ja-JP" altLang="en-US" kern="1800" spc="-50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BIZ UDPゴシック" panose="020B0400000000000000" pitchFamily="50" charset="-128"/>
              </a:rPr>
              <a:t>モダンデッキフェンス</a:t>
            </a:r>
          </a:p>
        </p:txBody>
      </p:sp>
      <p:sp>
        <p:nvSpPr>
          <p:cNvPr id="24" name="object 2">
            <a:extLst>
              <a:ext uri="{FF2B5EF4-FFF2-40B4-BE49-F238E27FC236}">
                <a16:creationId xmlns:a16="http://schemas.microsoft.com/office/drawing/2014/main" id="{329393B3-0CE6-4C36-B6E0-6DF989D4BB87}"/>
              </a:ext>
            </a:extLst>
          </p:cNvPr>
          <p:cNvSpPr txBox="1"/>
          <p:nvPr/>
        </p:nvSpPr>
        <p:spPr>
          <a:xfrm>
            <a:off x="4788124" y="992916"/>
            <a:ext cx="5150168" cy="4133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8978">
              <a:defRPr/>
            </a:pPr>
            <a:r>
              <a:rPr lang="en-US" altLang="ja-JP" sz="4029" baseline="-2923" dirty="0">
                <a:solidFill>
                  <a:srgbClr val="818282"/>
                </a:solidFill>
                <a:latin typeface="Century Gothic"/>
                <a:cs typeface="Century Gothic"/>
              </a:rPr>
              <a:t>01</a:t>
            </a:r>
            <a:r>
              <a:rPr lang="ja-JP" altLang="en-US" sz="1697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　</a:t>
            </a:r>
            <a:r>
              <a:rPr lang="en-US" altLang="ja-JP" sz="20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360</a:t>
            </a:r>
            <a:r>
              <a:rPr lang="ja-JP" altLang="en-US" sz="20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度どこから見ても美しいデザイン</a:t>
            </a:r>
            <a:endParaRPr sz="1484" baseline="31746" dirty="0">
              <a:latin typeface="+mj-ea"/>
              <a:ea typeface="+mj-ea"/>
              <a:cs typeface="Microsoft JhengHei"/>
            </a:endParaRPr>
          </a:p>
        </p:txBody>
      </p:sp>
      <p:sp>
        <p:nvSpPr>
          <p:cNvPr id="128" name="object 5">
            <a:extLst>
              <a:ext uri="{FF2B5EF4-FFF2-40B4-BE49-F238E27FC236}">
                <a16:creationId xmlns:a16="http://schemas.microsoft.com/office/drawing/2014/main" id="{88BA2013-6538-4A26-91D7-410A7D12436A}"/>
              </a:ext>
            </a:extLst>
          </p:cNvPr>
          <p:cNvSpPr/>
          <p:nvPr/>
        </p:nvSpPr>
        <p:spPr>
          <a:xfrm>
            <a:off x="4751262" y="1410012"/>
            <a:ext cx="5703880" cy="45719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>
              <a:defRPr/>
            </a:pPr>
            <a:endParaRPr sz="1272">
              <a:latin typeface="+mn-ea"/>
            </a:endParaRPr>
          </a:p>
        </p:txBody>
      </p:sp>
      <p:sp>
        <p:nvSpPr>
          <p:cNvPr id="138" name="Rectangle 9">
            <a:extLst>
              <a:ext uri="{FF2B5EF4-FFF2-40B4-BE49-F238E27FC236}">
                <a16:creationId xmlns:a16="http://schemas.microsoft.com/office/drawing/2014/main" id="{0CEB5E55-949A-435A-A28C-63A8D0B10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387" y="7230278"/>
            <a:ext cx="3476938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デッキフェンス（アルミ仕様</a:t>
            </a:r>
            <a:r>
              <a:rPr lang="ja-JP" altLang="en-US" sz="600" spc="-2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）</a:t>
            </a:r>
            <a:r>
              <a:rPr lang="en-US" altLang="ja-JP" sz="600" spc="2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/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開き戸（アルミ仕様</a:t>
            </a:r>
            <a:r>
              <a:rPr lang="ja-JP" altLang="en-US" sz="600" spc="-2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）</a:t>
            </a:r>
            <a:r>
              <a:rPr lang="en-US" altLang="ja-JP" sz="600" spc="2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/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モダンデッキフェンス</a:t>
            </a: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_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商品提案書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de-DE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SPD_ext_25_029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de-DE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2025.06</a:t>
            </a:r>
            <a:r>
              <a:rPr lang="ja-JP" altLang="de-DE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  <a:endParaRPr lang="ja-JP" altLang="en-US" sz="600" dirty="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4" name="object 9">
            <a:extLst>
              <a:ext uri="{FF2B5EF4-FFF2-40B4-BE49-F238E27FC236}">
                <a16:creationId xmlns:a16="http://schemas.microsoft.com/office/drawing/2014/main" id="{59F39521-5A71-CB42-41B2-B6BF1B7A97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488" y="3209643"/>
            <a:ext cx="60820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ja-JP" sz="900" b="1" dirty="0">
                <a:solidFill>
                  <a:srgbClr val="6C6C6C"/>
                </a:solidFill>
                <a:latin typeface="+mj-ea"/>
                <a:ea typeface="+mj-ea"/>
              </a:rPr>
              <a:t>LINE UP </a:t>
            </a:r>
            <a:endParaRPr lang="ja-JP" altLang="ja-JP" sz="900" b="1" dirty="0">
              <a:latin typeface="+mj-ea"/>
              <a:ea typeface="+mj-ea"/>
            </a:endParaRPr>
          </a:p>
        </p:txBody>
      </p:sp>
      <p:sp>
        <p:nvSpPr>
          <p:cNvPr id="113" name="object 2">
            <a:extLst>
              <a:ext uri="{FF2B5EF4-FFF2-40B4-BE49-F238E27FC236}">
                <a16:creationId xmlns:a16="http://schemas.microsoft.com/office/drawing/2014/main" id="{819AC12C-F59D-B46B-D329-96884A9B18D6}"/>
              </a:ext>
            </a:extLst>
          </p:cNvPr>
          <p:cNvSpPr txBox="1"/>
          <p:nvPr/>
        </p:nvSpPr>
        <p:spPr>
          <a:xfrm>
            <a:off x="246576" y="2685896"/>
            <a:ext cx="4322557" cy="415098"/>
          </a:xfrm>
          <a:prstGeom prst="rect">
            <a:avLst/>
          </a:prstGeom>
        </p:spPr>
        <p:txBody>
          <a:bodyPr vert="horz" wrap="square" lIns="0" tIns="37704" rIns="0" bIns="0" rtlCol="0">
            <a:spAutoFit/>
          </a:bodyPr>
          <a:lstStyle/>
          <a:p>
            <a:pPr marL="8978">
              <a:spcBef>
                <a:spcPts val="297"/>
              </a:spcBef>
            </a:pPr>
            <a:r>
              <a:rPr lang="ja-JP" altLang="en-US" sz="1050" spc="-5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住宅やデッキと調和するデザインのフェンス＆開き戸。</a:t>
            </a:r>
          </a:p>
          <a:p>
            <a:pPr marL="8978">
              <a:spcBef>
                <a:spcPts val="297"/>
              </a:spcBef>
            </a:pPr>
            <a:r>
              <a:rPr lang="ja-JP" altLang="en-US" sz="1050" spc="-5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家具のように美しいフェンスでデッキ空間に心地よいプライベート感を</a:t>
            </a:r>
            <a:r>
              <a:rPr lang="ja-JP" altLang="en-US" sz="105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。</a:t>
            </a:r>
          </a:p>
        </p:txBody>
      </p:sp>
      <p:sp>
        <p:nvSpPr>
          <p:cNvPr id="114" name="object 73">
            <a:extLst>
              <a:ext uri="{FF2B5EF4-FFF2-40B4-BE49-F238E27FC236}">
                <a16:creationId xmlns:a16="http://schemas.microsoft.com/office/drawing/2014/main" id="{A30986F6-13D9-99EE-4F4C-300A3EC93A9A}"/>
              </a:ext>
            </a:extLst>
          </p:cNvPr>
          <p:cNvSpPr/>
          <p:nvPr/>
        </p:nvSpPr>
        <p:spPr>
          <a:xfrm flipV="1">
            <a:off x="243488" y="3100618"/>
            <a:ext cx="4190102" cy="45719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kern="0"/>
          </a:p>
        </p:txBody>
      </p:sp>
      <p:pic>
        <p:nvPicPr>
          <p:cNvPr id="4" name="図 4">
            <a:extLst>
              <a:ext uri="{FF2B5EF4-FFF2-40B4-BE49-F238E27FC236}">
                <a16:creationId xmlns:a16="http://schemas.microsoft.com/office/drawing/2014/main" id="{BD1369FE-017B-6B77-0E1D-DBA7B7438D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9242" y="443074"/>
            <a:ext cx="480214" cy="23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object 2">
            <a:extLst>
              <a:ext uri="{FF2B5EF4-FFF2-40B4-BE49-F238E27FC236}">
                <a16:creationId xmlns:a16="http://schemas.microsoft.com/office/drawing/2014/main" id="{7CC8EF30-D840-B5CA-B4A2-230D5B54D5C7}"/>
              </a:ext>
            </a:extLst>
          </p:cNvPr>
          <p:cNvSpPr txBox="1"/>
          <p:nvPr/>
        </p:nvSpPr>
        <p:spPr>
          <a:xfrm>
            <a:off x="4751262" y="3043677"/>
            <a:ext cx="4631108" cy="4133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8978">
              <a:defRPr/>
            </a:pPr>
            <a:r>
              <a:rPr lang="en-US" altLang="ja-JP" sz="4029" baseline="-2923" dirty="0">
                <a:solidFill>
                  <a:srgbClr val="818282"/>
                </a:solidFill>
                <a:latin typeface="Century Gothic"/>
                <a:cs typeface="Century Gothic"/>
              </a:rPr>
              <a:t>02</a:t>
            </a:r>
            <a:r>
              <a:rPr lang="ja-JP" altLang="en-US" sz="1697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　</a:t>
            </a:r>
            <a:r>
              <a:rPr lang="ja-JP" altLang="en-US" sz="20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安心して出入りできる使い勝手の良い空間に</a:t>
            </a:r>
            <a:endParaRPr lang="ja-JP" altLang="en-US" sz="2000" baseline="31746" dirty="0">
              <a:latin typeface="+mj-ea"/>
              <a:ea typeface="+mj-ea"/>
              <a:cs typeface="Microsoft JhengHei"/>
            </a:endParaRPr>
          </a:p>
        </p:txBody>
      </p:sp>
      <p:sp>
        <p:nvSpPr>
          <p:cNvPr id="31" name="object 5">
            <a:extLst>
              <a:ext uri="{FF2B5EF4-FFF2-40B4-BE49-F238E27FC236}">
                <a16:creationId xmlns:a16="http://schemas.microsoft.com/office/drawing/2014/main" id="{4E2EBEA2-B066-D198-CD3D-9DED871EBC80}"/>
              </a:ext>
            </a:extLst>
          </p:cNvPr>
          <p:cNvSpPr/>
          <p:nvPr/>
        </p:nvSpPr>
        <p:spPr>
          <a:xfrm flipV="1">
            <a:off x="4751262" y="3444498"/>
            <a:ext cx="5703880" cy="45719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>
              <a:defRPr/>
            </a:pPr>
            <a:endParaRPr sz="1272">
              <a:latin typeface="+mn-ea"/>
            </a:endParaRPr>
          </a:p>
        </p:txBody>
      </p:sp>
      <p:sp>
        <p:nvSpPr>
          <p:cNvPr id="36" name="object 45">
            <a:extLst>
              <a:ext uri="{FF2B5EF4-FFF2-40B4-BE49-F238E27FC236}">
                <a16:creationId xmlns:a16="http://schemas.microsoft.com/office/drawing/2014/main" id="{A45FBC49-C525-74E7-5482-85791EBD61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1849" y="4292648"/>
            <a:ext cx="111133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デッキ上の置物と開き戸の衝突防止</a:t>
            </a:r>
            <a:endParaRPr lang="en-US" altLang="ja-JP" sz="70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sp>
        <p:nvSpPr>
          <p:cNvPr id="38" name="object 2">
            <a:extLst>
              <a:ext uri="{FF2B5EF4-FFF2-40B4-BE49-F238E27FC236}">
                <a16:creationId xmlns:a16="http://schemas.microsoft.com/office/drawing/2014/main" id="{CDA01A6D-0FE6-7932-A111-E5E2C1D53D21}"/>
              </a:ext>
            </a:extLst>
          </p:cNvPr>
          <p:cNvSpPr txBox="1"/>
          <p:nvPr/>
        </p:nvSpPr>
        <p:spPr>
          <a:xfrm>
            <a:off x="4783611" y="5056957"/>
            <a:ext cx="5598586" cy="4133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8978">
              <a:defRPr/>
            </a:pPr>
            <a:r>
              <a:rPr lang="en-US" altLang="ja-JP" sz="4029" baseline="-2923" dirty="0">
                <a:solidFill>
                  <a:srgbClr val="818282"/>
                </a:solidFill>
                <a:latin typeface="Century Gothic"/>
                <a:cs typeface="Century Gothic"/>
              </a:rPr>
              <a:t>03</a:t>
            </a:r>
            <a:r>
              <a:rPr lang="en-US" altLang="ja-JP" sz="1700" baseline="-2923" dirty="0">
                <a:solidFill>
                  <a:srgbClr val="818282"/>
                </a:solidFill>
                <a:latin typeface="+mj-ea"/>
                <a:ea typeface="+mj-ea"/>
                <a:cs typeface="Century Gothic"/>
              </a:rPr>
              <a:t> </a:t>
            </a:r>
            <a:r>
              <a:rPr lang="ja-JP" altLang="en-US" sz="17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 </a:t>
            </a:r>
            <a:r>
              <a:rPr lang="ja-JP" altLang="en-US" sz="20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バリエーションの追加</a:t>
            </a:r>
            <a:endParaRPr sz="2000" baseline="31746" dirty="0">
              <a:latin typeface="+mj-ea"/>
              <a:ea typeface="+mj-ea"/>
              <a:cs typeface="Microsoft JhengHei"/>
            </a:endParaRPr>
          </a:p>
        </p:txBody>
      </p:sp>
      <p:sp>
        <p:nvSpPr>
          <p:cNvPr id="39" name="object 5">
            <a:extLst>
              <a:ext uri="{FF2B5EF4-FFF2-40B4-BE49-F238E27FC236}">
                <a16:creationId xmlns:a16="http://schemas.microsoft.com/office/drawing/2014/main" id="{A7DC6818-FBDF-4078-6C49-396401760C61}"/>
              </a:ext>
            </a:extLst>
          </p:cNvPr>
          <p:cNvSpPr/>
          <p:nvPr/>
        </p:nvSpPr>
        <p:spPr>
          <a:xfrm>
            <a:off x="4751262" y="5484697"/>
            <a:ext cx="5703880" cy="45719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>
              <a:defRPr/>
            </a:pPr>
            <a:endParaRPr sz="1272">
              <a:latin typeface="+mn-ea"/>
            </a:endParaRPr>
          </a:p>
        </p:txBody>
      </p:sp>
      <p:sp>
        <p:nvSpPr>
          <p:cNvPr id="11" name="object 45">
            <a:extLst>
              <a:ext uri="{FF2B5EF4-FFF2-40B4-BE49-F238E27FC236}">
                <a16:creationId xmlns:a16="http://schemas.microsoft.com/office/drawing/2014/main" id="{1F6B8198-5D46-BA7C-6280-3777EC23B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221" y="3373675"/>
            <a:ext cx="1464184" cy="1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lnSpc>
                <a:spcPts val="900"/>
              </a:lnSpc>
            </a:pP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デッキフェンス（アルミ仕様）</a:t>
            </a:r>
            <a:endParaRPr lang="en-US" altLang="ja-JP" sz="70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FEC0EB6A-B54E-388D-510B-50A1D4D5982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055" t="979" r="1924" b="55103"/>
          <a:stretch/>
        </p:blipFill>
        <p:spPr>
          <a:xfrm>
            <a:off x="254956" y="3505500"/>
            <a:ext cx="2062800" cy="111894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D2AB2EFD-9FDD-B257-33A6-8B97A07AF62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066" t="50058" r="3163" b="5917"/>
          <a:stretch/>
        </p:blipFill>
        <p:spPr>
          <a:xfrm>
            <a:off x="2430056" y="3505500"/>
            <a:ext cx="2007462" cy="1118940"/>
          </a:xfrm>
          <a:prstGeom prst="rect">
            <a:avLst/>
          </a:prstGeom>
        </p:spPr>
      </p:pic>
      <p:sp>
        <p:nvSpPr>
          <p:cNvPr id="16" name="object 45">
            <a:extLst>
              <a:ext uri="{FF2B5EF4-FFF2-40B4-BE49-F238E27FC236}">
                <a16:creationId xmlns:a16="http://schemas.microsoft.com/office/drawing/2014/main" id="{10E42311-BF4D-8428-20B8-03E850DDDD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221" y="5030505"/>
            <a:ext cx="1464184" cy="1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lnSpc>
                <a:spcPts val="900"/>
              </a:lnSpc>
            </a:pP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開き戸（アルミ仕様）</a:t>
            </a:r>
            <a:endParaRPr lang="en-US" altLang="ja-JP" sz="70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DA4E6EF2-4741-623A-F080-9D4348BDA58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517" t="315" r="1135" b="7402"/>
          <a:stretch/>
        </p:blipFill>
        <p:spPr>
          <a:xfrm>
            <a:off x="254955" y="5176694"/>
            <a:ext cx="2055743" cy="1298358"/>
          </a:xfrm>
          <a:prstGeom prst="rect">
            <a:avLst/>
          </a:prstGeom>
        </p:spPr>
      </p:pic>
      <p:sp>
        <p:nvSpPr>
          <p:cNvPr id="21" name="object 45">
            <a:extLst>
              <a:ext uri="{FF2B5EF4-FFF2-40B4-BE49-F238E27FC236}">
                <a16:creationId xmlns:a16="http://schemas.microsoft.com/office/drawing/2014/main" id="{CEC770AA-A018-4C84-166A-4BAA684E8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421" y="5030505"/>
            <a:ext cx="1464184" cy="1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lnSpc>
                <a:spcPts val="900"/>
              </a:lnSpc>
            </a:pP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モダンデッキフェンス</a:t>
            </a:r>
            <a:endParaRPr lang="en-US" altLang="ja-JP" sz="70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pic>
        <p:nvPicPr>
          <p:cNvPr id="37" name="図 36">
            <a:extLst>
              <a:ext uri="{FF2B5EF4-FFF2-40B4-BE49-F238E27FC236}">
                <a16:creationId xmlns:a16="http://schemas.microsoft.com/office/drawing/2014/main" id="{31F55A87-4C2E-4A1A-5D42-A1924BC2274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164" t="10041" r="829" b="9792"/>
          <a:stretch/>
        </p:blipFill>
        <p:spPr>
          <a:xfrm>
            <a:off x="4757324" y="5609781"/>
            <a:ext cx="2160000" cy="1340260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5834D8A8-2F29-5C26-E06F-43CEBDFCD35E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28008" t="27146" b="9961"/>
          <a:stretch/>
        </p:blipFill>
        <p:spPr>
          <a:xfrm>
            <a:off x="4751262" y="1535275"/>
            <a:ext cx="2160000" cy="1340260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7F431AA7-E1EC-CF58-1F48-8C0312FD297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2899" y="1921547"/>
            <a:ext cx="3429323" cy="1001092"/>
          </a:xfrm>
          <a:prstGeom prst="rect">
            <a:avLst/>
          </a:prstGeom>
        </p:spPr>
      </p:pic>
      <p:sp>
        <p:nvSpPr>
          <p:cNvPr id="47" name="object 45">
            <a:extLst>
              <a:ext uri="{FF2B5EF4-FFF2-40B4-BE49-F238E27FC236}">
                <a16:creationId xmlns:a16="http://schemas.microsoft.com/office/drawing/2014/main" id="{F576932F-02DC-EBC0-000F-B1CF2AFF0D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3292" y="1540289"/>
            <a:ext cx="357022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庭側から見ても室内から見ても美しいデザイン。全体的に優しい曲線を施し、温かみのある印象を与えます。</a:t>
            </a:r>
            <a:endParaRPr lang="en-US" altLang="ja-JP" sz="70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pic>
        <p:nvPicPr>
          <p:cNvPr id="49" name="図 48">
            <a:extLst>
              <a:ext uri="{FF2B5EF4-FFF2-40B4-BE49-F238E27FC236}">
                <a16:creationId xmlns:a16="http://schemas.microsoft.com/office/drawing/2014/main" id="{639711A0-1F2F-B014-E18E-B7F2CE42645C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15236" t="17332" b="6233"/>
          <a:stretch/>
        </p:blipFill>
        <p:spPr>
          <a:xfrm>
            <a:off x="4751262" y="3571984"/>
            <a:ext cx="2160000" cy="1340260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61649943-7892-FAD7-A9B9-34BD4A47F94A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33754"/>
          <a:stretch/>
        </p:blipFill>
        <p:spPr>
          <a:xfrm>
            <a:off x="6982597" y="4102518"/>
            <a:ext cx="2430247" cy="837186"/>
          </a:xfrm>
          <a:prstGeom prst="rect">
            <a:avLst/>
          </a:prstGeom>
        </p:spPr>
      </p:pic>
      <p:sp>
        <p:nvSpPr>
          <p:cNvPr id="56" name="object 45">
            <a:extLst>
              <a:ext uri="{FF2B5EF4-FFF2-40B4-BE49-F238E27FC236}">
                <a16:creationId xmlns:a16="http://schemas.microsoft.com/office/drawing/2014/main" id="{3448D901-BFB6-BA4A-07D2-CC76769AE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4864" y="4746457"/>
            <a:ext cx="1353958" cy="1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狭小地でも対応可能</a:t>
            </a:r>
            <a:endParaRPr lang="en-US" altLang="ja-JP" sz="70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sp>
        <p:nvSpPr>
          <p:cNvPr id="58" name="object 45">
            <a:extLst>
              <a:ext uri="{FF2B5EF4-FFF2-40B4-BE49-F238E27FC236}">
                <a16:creationId xmlns:a16="http://schemas.microsoft.com/office/drawing/2014/main" id="{80D28DEB-71F3-23BD-D89C-40DDD74813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8762" y="5586951"/>
            <a:ext cx="335836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モダンデッキフェンスにブラック色を追加。視界を遮らないシンプルなラインのデザインも新たに仲間入りし、開放的な庭空間を実現できます。</a:t>
            </a:r>
            <a:endParaRPr lang="en-US" altLang="ja-JP" sz="70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pic>
        <p:nvPicPr>
          <p:cNvPr id="60" name="図 59">
            <a:extLst>
              <a:ext uri="{FF2B5EF4-FFF2-40B4-BE49-F238E27FC236}">
                <a16:creationId xmlns:a16="http://schemas.microsoft.com/office/drawing/2014/main" id="{52612A53-DEEF-0F1D-B8A8-298F8EB7FEA7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3956" t="10884" r="2779"/>
          <a:stretch/>
        </p:blipFill>
        <p:spPr>
          <a:xfrm>
            <a:off x="2430056" y="5177323"/>
            <a:ext cx="2029128" cy="1293711"/>
          </a:xfrm>
          <a:prstGeom prst="rect">
            <a:avLst/>
          </a:prstGeom>
        </p:spPr>
      </p:pic>
      <p:sp>
        <p:nvSpPr>
          <p:cNvPr id="7" name="object 27">
            <a:extLst>
              <a:ext uri="{FF2B5EF4-FFF2-40B4-BE49-F238E27FC236}">
                <a16:creationId xmlns:a16="http://schemas.microsoft.com/office/drawing/2014/main" id="{59316CAC-E929-4FF8-1477-A86B1C5AEDAE}"/>
              </a:ext>
            </a:extLst>
          </p:cNvPr>
          <p:cNvSpPr txBox="1"/>
          <p:nvPr/>
        </p:nvSpPr>
        <p:spPr>
          <a:xfrm>
            <a:off x="5240794" y="1047137"/>
            <a:ext cx="2179153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>
              <a:defRPr/>
            </a:pPr>
            <a:r>
              <a:rPr lang="en-US" altLang="ja-JP" sz="8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【 </a:t>
            </a:r>
            <a:r>
              <a:rPr lang="ja-JP" altLang="en-US" sz="8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デッキフェンス（アルミ仕様</a:t>
            </a:r>
            <a:r>
              <a:rPr lang="ja-JP" altLang="en-US" sz="800" spc="-2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）</a:t>
            </a:r>
            <a:r>
              <a:rPr lang="en-US" altLang="ja-JP" sz="8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】</a:t>
            </a:r>
            <a:endParaRPr lang="ja-JP" altLang="en-US" sz="8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8" name="object 27">
            <a:extLst>
              <a:ext uri="{FF2B5EF4-FFF2-40B4-BE49-F238E27FC236}">
                <a16:creationId xmlns:a16="http://schemas.microsoft.com/office/drawing/2014/main" id="{3C611421-367E-06AD-CE23-E5CE20B30693}"/>
              </a:ext>
            </a:extLst>
          </p:cNvPr>
          <p:cNvSpPr txBox="1"/>
          <p:nvPr/>
        </p:nvSpPr>
        <p:spPr>
          <a:xfrm>
            <a:off x="5240794" y="3094649"/>
            <a:ext cx="2179153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>
              <a:defRPr/>
            </a:pPr>
            <a:r>
              <a:rPr lang="en-US" altLang="ja-JP" sz="8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【 </a:t>
            </a:r>
            <a:r>
              <a:rPr lang="ja-JP" altLang="en-US" sz="8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開き戸（アルミ仕様</a:t>
            </a:r>
            <a:r>
              <a:rPr lang="ja-JP" altLang="en-US" sz="800" spc="-2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）</a:t>
            </a:r>
            <a:r>
              <a:rPr lang="en-US" altLang="ja-JP" sz="8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】</a:t>
            </a:r>
            <a:endParaRPr lang="ja-JP" altLang="en-US" sz="8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10" name="object 27">
            <a:extLst>
              <a:ext uri="{FF2B5EF4-FFF2-40B4-BE49-F238E27FC236}">
                <a16:creationId xmlns:a16="http://schemas.microsoft.com/office/drawing/2014/main" id="{804249B1-07D4-2EE0-27E1-0043A392F099}"/>
              </a:ext>
            </a:extLst>
          </p:cNvPr>
          <p:cNvSpPr txBox="1"/>
          <p:nvPr/>
        </p:nvSpPr>
        <p:spPr>
          <a:xfrm>
            <a:off x="5240794" y="5120561"/>
            <a:ext cx="2179153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>
              <a:defRPr/>
            </a:pPr>
            <a:r>
              <a:rPr lang="en-US" altLang="ja-JP" sz="8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【 </a:t>
            </a:r>
            <a:r>
              <a:rPr lang="ja-JP" altLang="en-US" sz="8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モダンデッキフェンス </a:t>
            </a:r>
            <a:r>
              <a:rPr lang="en-US" altLang="ja-JP" sz="8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】</a:t>
            </a:r>
            <a:endParaRPr lang="ja-JP" altLang="en-US" sz="800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</p:txBody>
      </p:sp>
      <p:sp>
        <p:nvSpPr>
          <p:cNvPr id="15" name="object 45">
            <a:extLst>
              <a:ext uri="{FF2B5EF4-FFF2-40B4-BE49-F238E27FC236}">
                <a16:creationId xmlns:a16="http://schemas.microsoft.com/office/drawing/2014/main" id="{1B563916-FDE4-EFB0-6DC1-3573E7D001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9121" y="3593508"/>
            <a:ext cx="361406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デッキフェンス（アルミ仕様）と組み合わせて使用することで、お子さまやペットにも安心なプライベート空間に。生活スタイルに合わせて外開き・内開きが選択可能です。</a:t>
            </a:r>
            <a:endParaRPr lang="en-US" altLang="ja-JP" sz="70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02FA8003-D943-2DC0-1D0A-73C93E6159C8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52787" t="58645" b="20772"/>
          <a:stretch/>
        </p:blipFill>
        <p:spPr>
          <a:xfrm>
            <a:off x="269245" y="6881624"/>
            <a:ext cx="407332" cy="87407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131C76AC-4F53-C0CD-D1D7-7EDAE1A78147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7189" t="58645" r="53134" b="18820"/>
          <a:stretch/>
        </p:blipFill>
        <p:spPr>
          <a:xfrm>
            <a:off x="269246" y="6659472"/>
            <a:ext cx="342304" cy="95696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1547D556-AB01-9EB1-341A-80B72704DE18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t="59563" r="43463" b="18743"/>
          <a:stretch/>
        </p:blipFill>
        <p:spPr>
          <a:xfrm>
            <a:off x="696911" y="6664708"/>
            <a:ext cx="1509507" cy="90460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A07E7AF9-3015-4857-E886-FF732627E88C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l="58152" t="57884" b="20811"/>
          <a:stretch/>
        </p:blipFill>
        <p:spPr>
          <a:xfrm>
            <a:off x="712768" y="6884933"/>
            <a:ext cx="1117658" cy="87407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54871EA6-8F2E-C55E-0994-306E675AD1D5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 l="6129" t="49120" r="12704" b="18374"/>
          <a:stretch/>
        </p:blipFill>
        <p:spPr>
          <a:xfrm>
            <a:off x="2460709" y="6662200"/>
            <a:ext cx="685405" cy="107722"/>
          </a:xfrm>
          <a:prstGeom prst="rect">
            <a:avLst/>
          </a:prstGeom>
        </p:spPr>
      </p:pic>
      <p:sp>
        <p:nvSpPr>
          <p:cNvPr id="54" name="object 45">
            <a:extLst>
              <a:ext uri="{FF2B5EF4-FFF2-40B4-BE49-F238E27FC236}">
                <a16:creationId xmlns:a16="http://schemas.microsoft.com/office/drawing/2014/main" id="{B8F54936-C30B-C34B-06FC-FDCD12CA72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510" y="4651402"/>
            <a:ext cx="1191839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550" dirty="0">
                <a:solidFill>
                  <a:srgbClr val="777777"/>
                </a:solidFill>
                <a:latin typeface="+mn-ea"/>
                <a:ea typeface="+mn-ea"/>
              </a:rPr>
              <a:t>笠木・パネル・柱カラー</a:t>
            </a:r>
            <a:endParaRPr lang="en-US" altLang="ja-JP" sz="55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sp>
        <p:nvSpPr>
          <p:cNvPr id="59" name="object 45">
            <a:extLst>
              <a:ext uri="{FF2B5EF4-FFF2-40B4-BE49-F238E27FC236}">
                <a16:creationId xmlns:a16="http://schemas.microsoft.com/office/drawing/2014/main" id="{479DFB12-6F6A-5242-7025-0B4B64C9F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510" y="6513169"/>
            <a:ext cx="6473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550" dirty="0">
                <a:solidFill>
                  <a:srgbClr val="777777"/>
                </a:solidFill>
                <a:latin typeface="+mn-ea"/>
                <a:ea typeface="+mn-ea"/>
              </a:rPr>
              <a:t>本体カラー</a:t>
            </a:r>
            <a:endParaRPr lang="en-US" altLang="ja-JP" sz="55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sp>
        <p:nvSpPr>
          <p:cNvPr id="61" name="object 45">
            <a:extLst>
              <a:ext uri="{FF2B5EF4-FFF2-40B4-BE49-F238E27FC236}">
                <a16:creationId xmlns:a16="http://schemas.microsoft.com/office/drawing/2014/main" id="{0DB97C9C-905E-5FF6-4429-ACE15F83A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136" y="6513169"/>
            <a:ext cx="1191839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550" dirty="0">
                <a:solidFill>
                  <a:srgbClr val="777777"/>
                </a:solidFill>
                <a:latin typeface="+mn-ea"/>
                <a:ea typeface="+mn-ea"/>
              </a:rPr>
              <a:t>門柱カラー</a:t>
            </a:r>
            <a:endParaRPr lang="en-US" altLang="ja-JP" sz="55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sp>
        <p:nvSpPr>
          <p:cNvPr id="64" name="object 45">
            <a:extLst>
              <a:ext uri="{FF2B5EF4-FFF2-40B4-BE49-F238E27FC236}">
                <a16:creationId xmlns:a16="http://schemas.microsoft.com/office/drawing/2014/main" id="{A282F030-93C4-FE0B-0ECB-9AA49AFA0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0497" y="6513169"/>
            <a:ext cx="1191839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550" dirty="0">
                <a:solidFill>
                  <a:srgbClr val="777777"/>
                </a:solidFill>
                <a:latin typeface="+mn-ea"/>
                <a:ea typeface="+mn-ea"/>
              </a:rPr>
              <a:t>アルミパネルカラー</a:t>
            </a:r>
            <a:endParaRPr lang="en-US" altLang="ja-JP" sz="55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BA6F742F-F2A1-5413-74AE-623667644C5A}"/>
              </a:ext>
            </a:extLst>
          </p:cNvPr>
          <p:cNvCxnSpPr>
            <a:cxnSpLocks/>
          </p:cNvCxnSpPr>
          <p:nvPr/>
        </p:nvCxnSpPr>
        <p:spPr>
          <a:xfrm flipH="1">
            <a:off x="661860" y="6531511"/>
            <a:ext cx="0" cy="504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object 45">
            <a:extLst>
              <a:ext uri="{FF2B5EF4-FFF2-40B4-BE49-F238E27FC236}">
                <a16:creationId xmlns:a16="http://schemas.microsoft.com/office/drawing/2014/main" id="{DFD7E73E-73C5-B46A-FE9C-9681CE302D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1419" y="4142838"/>
            <a:ext cx="414936" cy="115416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外開き</a:t>
            </a:r>
            <a:endParaRPr lang="en-US" altLang="ja-JP" sz="70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sp>
        <p:nvSpPr>
          <p:cNvPr id="78" name="object 45">
            <a:extLst>
              <a:ext uri="{FF2B5EF4-FFF2-40B4-BE49-F238E27FC236}">
                <a16:creationId xmlns:a16="http://schemas.microsoft.com/office/drawing/2014/main" id="{7CFDCCFA-3A07-6683-BF5E-6A94A5DFE6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1419" y="4593694"/>
            <a:ext cx="414936" cy="115416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73025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</a:pPr>
            <a:r>
              <a:rPr lang="ja-JP" altLang="en-US" sz="700" dirty="0">
                <a:solidFill>
                  <a:srgbClr val="777777"/>
                </a:solidFill>
                <a:latin typeface="+mn-ea"/>
                <a:ea typeface="+mn-ea"/>
              </a:rPr>
              <a:t>内開き</a:t>
            </a:r>
            <a:endParaRPr lang="en-US" altLang="ja-JP" sz="700" dirty="0">
              <a:solidFill>
                <a:srgbClr val="777777"/>
              </a:solidFill>
              <a:latin typeface="+mn-ea"/>
              <a:ea typeface="+mn-ea"/>
            </a:endParaRPr>
          </a:p>
        </p:txBody>
      </p:sp>
      <p:pic>
        <p:nvPicPr>
          <p:cNvPr id="80" name="図 79">
            <a:extLst>
              <a:ext uri="{FF2B5EF4-FFF2-40B4-BE49-F238E27FC236}">
                <a16:creationId xmlns:a16="http://schemas.microsoft.com/office/drawing/2014/main" id="{4156D81D-731C-63AB-E88F-3ED79865E92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036682" y="5885546"/>
            <a:ext cx="3280444" cy="1089210"/>
          </a:xfrm>
          <a:prstGeom prst="rect">
            <a:avLst/>
          </a:prstGeom>
        </p:spPr>
      </p:pic>
      <p:grpSp>
        <p:nvGrpSpPr>
          <p:cNvPr id="71" name="グループ化 70">
            <a:extLst>
              <a:ext uri="{FF2B5EF4-FFF2-40B4-BE49-F238E27FC236}">
                <a16:creationId xmlns:a16="http://schemas.microsoft.com/office/drawing/2014/main" id="{258829D0-4E39-D4E9-F077-3BCC9408D78B}"/>
              </a:ext>
            </a:extLst>
          </p:cNvPr>
          <p:cNvGrpSpPr/>
          <p:nvPr/>
        </p:nvGrpSpPr>
        <p:grpSpPr>
          <a:xfrm>
            <a:off x="183346" y="4780846"/>
            <a:ext cx="2854305" cy="221251"/>
            <a:chOff x="183346" y="4780846"/>
            <a:chExt cx="2854305" cy="221251"/>
          </a:xfrm>
        </p:grpSpPr>
        <p:pic>
          <p:nvPicPr>
            <p:cNvPr id="40" name="図 39">
              <a:extLst>
                <a:ext uri="{FF2B5EF4-FFF2-40B4-BE49-F238E27FC236}">
                  <a16:creationId xmlns:a16="http://schemas.microsoft.com/office/drawing/2014/main" id="{9A05E810-F8CC-938C-731C-F4D49F030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rcRect t="21873" b="59420"/>
            <a:stretch/>
          </p:blipFill>
          <p:spPr>
            <a:xfrm>
              <a:off x="248682" y="4780846"/>
              <a:ext cx="2788969" cy="99984"/>
            </a:xfrm>
            <a:prstGeom prst="rect">
              <a:avLst/>
            </a:prstGeom>
          </p:spPr>
        </p:pic>
        <p:grpSp>
          <p:nvGrpSpPr>
            <p:cNvPr id="70" name="グループ化 69">
              <a:extLst>
                <a:ext uri="{FF2B5EF4-FFF2-40B4-BE49-F238E27FC236}">
                  <a16:creationId xmlns:a16="http://schemas.microsoft.com/office/drawing/2014/main" id="{A8143F1F-DB6E-52E3-3CC9-2D302735B2BF}"/>
                </a:ext>
              </a:extLst>
            </p:cNvPr>
            <p:cNvGrpSpPr/>
            <p:nvPr/>
          </p:nvGrpSpPr>
          <p:grpSpPr>
            <a:xfrm>
              <a:off x="183346" y="4855903"/>
              <a:ext cx="2775262" cy="146194"/>
              <a:chOff x="183346" y="4855903"/>
              <a:chExt cx="2775262" cy="146194"/>
            </a:xfrm>
          </p:grpSpPr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1139E482-2606-3DB3-865A-75A3EA175E3B}"/>
                  </a:ext>
                </a:extLst>
              </p:cNvPr>
              <p:cNvSpPr txBox="1"/>
              <p:nvPr/>
            </p:nvSpPr>
            <p:spPr>
              <a:xfrm>
                <a:off x="183346" y="4855903"/>
                <a:ext cx="319318" cy="1461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50" dirty="0">
                    <a:solidFill>
                      <a:srgbClr val="4D4D4D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オーク</a:t>
                </a:r>
              </a:p>
            </p:txBody>
          </p:sp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0F4B327F-3978-8856-AD78-B5D255E3A795}"/>
                  </a:ext>
                </a:extLst>
              </p:cNvPr>
              <p:cNvSpPr txBox="1"/>
              <p:nvPr/>
            </p:nvSpPr>
            <p:spPr>
              <a:xfrm>
                <a:off x="583039" y="4855903"/>
                <a:ext cx="453970" cy="1461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50" spc="-50" dirty="0">
                    <a:solidFill>
                      <a:srgbClr val="4D4D4D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チェリーウッド</a:t>
                </a:r>
              </a:p>
            </p:txBody>
          </p:sp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2BCEEA69-D708-BFD2-FC5F-7D5776008A65}"/>
                  </a:ext>
                </a:extLst>
              </p:cNvPr>
              <p:cNvSpPr txBox="1"/>
              <p:nvPr/>
            </p:nvSpPr>
            <p:spPr>
              <a:xfrm>
                <a:off x="981972" y="4855903"/>
                <a:ext cx="409086" cy="1461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50" dirty="0">
                    <a:solidFill>
                      <a:srgbClr val="4D4D4D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クリエモカ</a:t>
                </a:r>
              </a:p>
            </p:txBody>
          </p:sp>
          <p:sp>
            <p:nvSpPr>
              <p:cNvPr id="65" name="テキスト ボックス 64">
                <a:extLst>
                  <a:ext uri="{FF2B5EF4-FFF2-40B4-BE49-F238E27FC236}">
                    <a16:creationId xmlns:a16="http://schemas.microsoft.com/office/drawing/2014/main" id="{59C42DD2-0C7E-3253-BBA9-31CAB9790354}"/>
                  </a:ext>
                </a:extLst>
              </p:cNvPr>
              <p:cNvSpPr txBox="1"/>
              <p:nvPr/>
            </p:nvSpPr>
            <p:spPr>
              <a:xfrm>
                <a:off x="1383381" y="4855903"/>
                <a:ext cx="453970" cy="1461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50" dirty="0">
                    <a:solidFill>
                      <a:srgbClr val="4D4D4D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クリエダーク</a:t>
                </a:r>
              </a:p>
            </p:txBody>
          </p:sp>
          <p:sp>
            <p:nvSpPr>
              <p:cNvPr id="67" name="テキスト ボックス 66">
                <a:extLst>
                  <a:ext uri="{FF2B5EF4-FFF2-40B4-BE49-F238E27FC236}">
                    <a16:creationId xmlns:a16="http://schemas.microsoft.com/office/drawing/2014/main" id="{93EBC50E-8D7E-A5D4-56C6-9D3E5FE89509}"/>
                  </a:ext>
                </a:extLst>
              </p:cNvPr>
              <p:cNvSpPr txBox="1"/>
              <p:nvPr/>
            </p:nvSpPr>
            <p:spPr>
              <a:xfrm>
                <a:off x="1779241" y="4855903"/>
                <a:ext cx="530915" cy="1461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50" spc="-50" dirty="0">
                    <a:solidFill>
                      <a:srgbClr val="4D4D4D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ラスティックオーク</a:t>
                </a:r>
              </a:p>
            </p:txBody>
          </p:sp>
          <p:sp>
            <p:nvSpPr>
              <p:cNvPr id="68" name="テキスト ボックス 67">
                <a:extLst>
                  <a:ext uri="{FF2B5EF4-FFF2-40B4-BE49-F238E27FC236}">
                    <a16:creationId xmlns:a16="http://schemas.microsoft.com/office/drawing/2014/main" id="{E1650E1C-FBEF-328D-F2EF-D563BA3CD9E6}"/>
                  </a:ext>
                </a:extLst>
              </p:cNvPr>
              <p:cNvSpPr txBox="1"/>
              <p:nvPr/>
            </p:nvSpPr>
            <p:spPr>
              <a:xfrm>
                <a:off x="2188351" y="4855903"/>
                <a:ext cx="453970" cy="1461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50" spc="-50" dirty="0">
                    <a:solidFill>
                      <a:srgbClr val="4D4D4D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シャイングレー</a:t>
                </a:r>
              </a:p>
            </p:txBody>
          </p:sp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9EEC59C8-79CE-3C95-020B-A1B0DA440B73}"/>
                  </a:ext>
                </a:extLst>
              </p:cNvPr>
              <p:cNvSpPr txBox="1"/>
              <p:nvPr/>
            </p:nvSpPr>
            <p:spPr>
              <a:xfrm>
                <a:off x="2594406" y="4855903"/>
                <a:ext cx="364202" cy="1461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50" dirty="0">
                    <a:solidFill>
                      <a:srgbClr val="4D4D4D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ブラック</a:t>
                </a:r>
              </a:p>
            </p:txBody>
          </p:sp>
        </p:grpSp>
      </p:grpSp>
      <p:grpSp>
        <p:nvGrpSpPr>
          <p:cNvPr id="72" name="グループ化 71">
            <a:extLst>
              <a:ext uri="{FF2B5EF4-FFF2-40B4-BE49-F238E27FC236}">
                <a16:creationId xmlns:a16="http://schemas.microsoft.com/office/drawing/2014/main" id="{ABEA8070-871B-0837-B584-942CC6C70D37}"/>
              </a:ext>
            </a:extLst>
          </p:cNvPr>
          <p:cNvGrpSpPr/>
          <p:nvPr/>
        </p:nvGrpSpPr>
        <p:grpSpPr>
          <a:xfrm>
            <a:off x="270883" y="6727873"/>
            <a:ext cx="2738770" cy="146194"/>
            <a:chOff x="234184" y="5617928"/>
            <a:chExt cx="2738770" cy="146194"/>
          </a:xfrm>
        </p:grpSpPr>
        <p:sp>
          <p:nvSpPr>
            <p:cNvPr id="73" name="テキスト ボックス 72">
              <a:extLst>
                <a:ext uri="{FF2B5EF4-FFF2-40B4-BE49-F238E27FC236}">
                  <a16:creationId xmlns:a16="http://schemas.microsoft.com/office/drawing/2014/main" id="{2AB97A5F-71AC-C246-82AC-B120D662ED04}"/>
                </a:ext>
              </a:extLst>
            </p:cNvPr>
            <p:cNvSpPr txBox="1"/>
            <p:nvPr/>
          </p:nvSpPr>
          <p:spPr>
            <a:xfrm>
              <a:off x="675326" y="5617928"/>
              <a:ext cx="134652" cy="14619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kumimoji="1" lang="ja-JP" altLang="en-US" sz="350" dirty="0">
                  <a:solidFill>
                    <a:srgbClr val="4D4D4D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オーク</a:t>
              </a:r>
            </a:p>
          </p:txBody>
        </p:sp>
        <p:sp>
          <p:nvSpPr>
            <p:cNvPr id="74" name="テキスト ボックス 73">
              <a:extLst>
                <a:ext uri="{FF2B5EF4-FFF2-40B4-BE49-F238E27FC236}">
                  <a16:creationId xmlns:a16="http://schemas.microsoft.com/office/drawing/2014/main" id="{9B9007F6-946D-BD88-B2A4-00035D507B62}"/>
                </a:ext>
              </a:extLst>
            </p:cNvPr>
            <p:cNvSpPr txBox="1"/>
            <p:nvPr/>
          </p:nvSpPr>
          <p:spPr>
            <a:xfrm>
              <a:off x="1057722" y="5617928"/>
              <a:ext cx="269304" cy="14619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kumimoji="1" lang="ja-JP" altLang="en-US" sz="350" spc="-50" dirty="0">
                  <a:solidFill>
                    <a:srgbClr val="4D4D4D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チェリーウッド</a:t>
              </a:r>
            </a:p>
          </p:txBody>
        </p:sp>
        <p:sp>
          <p:nvSpPr>
            <p:cNvPr id="75" name="テキスト ボックス 74">
              <a:extLst>
                <a:ext uri="{FF2B5EF4-FFF2-40B4-BE49-F238E27FC236}">
                  <a16:creationId xmlns:a16="http://schemas.microsoft.com/office/drawing/2014/main" id="{111D2934-45A2-70A3-B38E-A124D5330A61}"/>
                </a:ext>
              </a:extLst>
            </p:cNvPr>
            <p:cNvSpPr txBox="1"/>
            <p:nvPr/>
          </p:nvSpPr>
          <p:spPr>
            <a:xfrm>
              <a:off x="1448274" y="5617928"/>
              <a:ext cx="224420" cy="14619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kumimoji="1" lang="ja-JP" altLang="en-US" sz="350" dirty="0">
                  <a:solidFill>
                    <a:srgbClr val="4D4D4D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クリエモカ</a:t>
              </a:r>
            </a:p>
          </p:txBody>
        </p:sp>
        <p:sp>
          <p:nvSpPr>
            <p:cNvPr id="76" name="テキスト ボックス 75">
              <a:extLst>
                <a:ext uri="{FF2B5EF4-FFF2-40B4-BE49-F238E27FC236}">
                  <a16:creationId xmlns:a16="http://schemas.microsoft.com/office/drawing/2014/main" id="{E22D4A24-0D84-1453-D5E7-EAB08B3C3749}"/>
                </a:ext>
              </a:extLst>
            </p:cNvPr>
            <p:cNvSpPr txBox="1"/>
            <p:nvPr/>
          </p:nvSpPr>
          <p:spPr>
            <a:xfrm>
              <a:off x="1835168" y="5617928"/>
              <a:ext cx="269304" cy="14619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kumimoji="1" lang="ja-JP" altLang="en-US" sz="350" dirty="0">
                  <a:solidFill>
                    <a:srgbClr val="4D4D4D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クリエダーク</a:t>
              </a:r>
            </a:p>
          </p:txBody>
        </p:sp>
        <p:sp>
          <p:nvSpPr>
            <p:cNvPr id="79" name="テキスト ボックス 78">
              <a:extLst>
                <a:ext uri="{FF2B5EF4-FFF2-40B4-BE49-F238E27FC236}">
                  <a16:creationId xmlns:a16="http://schemas.microsoft.com/office/drawing/2014/main" id="{A845D42B-BA30-DA35-F466-29D95E5F6CA2}"/>
                </a:ext>
              </a:extLst>
            </p:cNvPr>
            <p:cNvSpPr txBox="1"/>
            <p:nvPr/>
          </p:nvSpPr>
          <p:spPr>
            <a:xfrm>
              <a:off x="234184" y="5617928"/>
              <a:ext cx="269304" cy="14619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kumimoji="1" lang="ja-JP" altLang="en-US" sz="350" spc="-50" dirty="0">
                  <a:solidFill>
                    <a:srgbClr val="4D4D4D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シャイングレー</a:t>
              </a: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C99C0A17-4CF4-0C83-66DB-EC43E4FDBA03}"/>
                </a:ext>
              </a:extLst>
            </p:cNvPr>
            <p:cNvSpPr txBox="1"/>
            <p:nvPr/>
          </p:nvSpPr>
          <p:spPr>
            <a:xfrm>
              <a:off x="2423267" y="5617928"/>
              <a:ext cx="269304" cy="14619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kumimoji="1" lang="ja-JP" altLang="en-US" sz="350" spc="-50" dirty="0">
                  <a:solidFill>
                    <a:srgbClr val="4D4D4D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シャイングレー</a:t>
              </a:r>
            </a:p>
          </p:txBody>
        </p:sp>
        <p:sp>
          <p:nvSpPr>
            <p:cNvPr id="82" name="テキスト ボックス 81">
              <a:extLst>
                <a:ext uri="{FF2B5EF4-FFF2-40B4-BE49-F238E27FC236}">
                  <a16:creationId xmlns:a16="http://schemas.microsoft.com/office/drawing/2014/main" id="{29A9CBE0-CD27-6E09-6A71-5FCD88A8D468}"/>
                </a:ext>
              </a:extLst>
            </p:cNvPr>
            <p:cNvSpPr txBox="1"/>
            <p:nvPr/>
          </p:nvSpPr>
          <p:spPr>
            <a:xfrm>
              <a:off x="2793418" y="5617928"/>
              <a:ext cx="179536" cy="14619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kumimoji="1" lang="ja-JP" altLang="en-US" sz="350" dirty="0">
                  <a:solidFill>
                    <a:srgbClr val="4D4D4D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ブラック</a:t>
              </a:r>
            </a:p>
          </p:txBody>
        </p:sp>
      </p:grpSp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15ADC2D9-EB12-F509-65F7-47707DD9C699}"/>
              </a:ext>
            </a:extLst>
          </p:cNvPr>
          <p:cNvGrpSpPr/>
          <p:nvPr/>
        </p:nvGrpSpPr>
        <p:grpSpPr>
          <a:xfrm>
            <a:off x="274007" y="6950403"/>
            <a:ext cx="1391245" cy="146194"/>
            <a:chOff x="231803" y="5857341"/>
            <a:chExt cx="1391245" cy="146194"/>
          </a:xfrm>
        </p:grpSpPr>
        <p:sp>
          <p:nvSpPr>
            <p:cNvPr id="93" name="テキスト ボックス 92">
              <a:extLst>
                <a:ext uri="{FF2B5EF4-FFF2-40B4-BE49-F238E27FC236}">
                  <a16:creationId xmlns:a16="http://schemas.microsoft.com/office/drawing/2014/main" id="{CF5D1AE4-2493-6FF9-319A-A1FCA4F77B2E}"/>
                </a:ext>
              </a:extLst>
            </p:cNvPr>
            <p:cNvSpPr txBox="1"/>
            <p:nvPr/>
          </p:nvSpPr>
          <p:spPr>
            <a:xfrm>
              <a:off x="670564" y="5857341"/>
              <a:ext cx="346249" cy="14619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kumimoji="1" lang="ja-JP" altLang="en-US" sz="350" spc="-50" dirty="0">
                  <a:solidFill>
                    <a:srgbClr val="4D4D4D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ラスティックオーク</a:t>
              </a:r>
            </a:p>
          </p:txBody>
        </p:sp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AACA21BB-7FFB-9704-D77F-3F35E0AF8503}"/>
                </a:ext>
              </a:extLst>
            </p:cNvPr>
            <p:cNvSpPr txBox="1"/>
            <p:nvPr/>
          </p:nvSpPr>
          <p:spPr>
            <a:xfrm>
              <a:off x="1060629" y="5857341"/>
              <a:ext cx="269304" cy="14619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kumimoji="1" lang="ja-JP" altLang="en-US" sz="350" spc="-50" dirty="0">
                  <a:solidFill>
                    <a:srgbClr val="4D4D4D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シャイングレー</a:t>
              </a:r>
            </a:p>
          </p:txBody>
        </p:sp>
        <p:sp>
          <p:nvSpPr>
            <p:cNvPr id="95" name="テキスト ボックス 94">
              <a:extLst>
                <a:ext uri="{FF2B5EF4-FFF2-40B4-BE49-F238E27FC236}">
                  <a16:creationId xmlns:a16="http://schemas.microsoft.com/office/drawing/2014/main" id="{139E69F8-44B1-BDE8-9CDD-EDEEF8575D19}"/>
                </a:ext>
              </a:extLst>
            </p:cNvPr>
            <p:cNvSpPr txBox="1"/>
            <p:nvPr/>
          </p:nvSpPr>
          <p:spPr>
            <a:xfrm>
              <a:off x="231803" y="5857341"/>
              <a:ext cx="179536" cy="14619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kumimoji="1" lang="ja-JP" altLang="en-US" sz="350" dirty="0">
                  <a:solidFill>
                    <a:srgbClr val="4D4D4D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ブラック</a:t>
              </a:r>
            </a:p>
          </p:txBody>
        </p:sp>
        <p:sp>
          <p:nvSpPr>
            <p:cNvPr id="96" name="テキスト ボックス 95">
              <a:extLst>
                <a:ext uri="{FF2B5EF4-FFF2-40B4-BE49-F238E27FC236}">
                  <a16:creationId xmlns:a16="http://schemas.microsoft.com/office/drawing/2014/main" id="{D27BA30A-6E66-0626-6F04-239D592826B9}"/>
                </a:ext>
              </a:extLst>
            </p:cNvPr>
            <p:cNvSpPr txBox="1"/>
            <p:nvPr/>
          </p:nvSpPr>
          <p:spPr>
            <a:xfrm>
              <a:off x="1443512" y="5857341"/>
              <a:ext cx="179536" cy="14619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kumimoji="1" lang="ja-JP" altLang="en-US" sz="350" dirty="0">
                  <a:solidFill>
                    <a:srgbClr val="4D4D4D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ブラック</a:t>
              </a:r>
            </a:p>
          </p:txBody>
        </p:sp>
      </p:grp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2094AE36-A3B6-272F-A695-4466E1E10BEF}"/>
              </a:ext>
            </a:extLst>
          </p:cNvPr>
          <p:cNvSpPr txBox="1"/>
          <p:nvPr/>
        </p:nvSpPr>
        <p:spPr>
          <a:xfrm>
            <a:off x="1528109" y="4477184"/>
            <a:ext cx="748250" cy="120990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18000" rIns="7200" bIns="18000" rtlCol="0">
            <a:spAutoFit/>
          </a:bodyPr>
          <a:lstStyle/>
          <a:p>
            <a:r>
              <a:rPr kumimoji="1" lang="en-US" altLang="ja-JP" sz="5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P01</a:t>
            </a:r>
            <a:r>
              <a:rPr kumimoji="1" lang="ja-JP" altLang="en-US" sz="5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型（</a:t>
            </a:r>
            <a:r>
              <a:rPr lang="ja-JP" altLang="en-US" sz="5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横スリット</a:t>
            </a:r>
            <a:r>
              <a:rPr kumimoji="1" lang="ja-JP" altLang="en-US" sz="5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B727FE65-8542-FF88-1C5D-9AD02DE08003}"/>
              </a:ext>
            </a:extLst>
          </p:cNvPr>
          <p:cNvSpPr txBox="1"/>
          <p:nvPr/>
        </p:nvSpPr>
        <p:spPr>
          <a:xfrm>
            <a:off x="3533776" y="4477184"/>
            <a:ext cx="881538" cy="120990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18000" rIns="7200" bIns="18000" rtlCol="0">
            <a:spAutoFit/>
          </a:bodyPr>
          <a:lstStyle/>
          <a:p>
            <a:r>
              <a:rPr kumimoji="1" lang="en-US" altLang="ja-JP" sz="5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P02</a:t>
            </a:r>
            <a:r>
              <a:rPr kumimoji="1" lang="ja-JP" altLang="en-US" sz="5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型（ランダム横格子）</a:t>
            </a: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856E9D89-0628-BEB2-7737-9951DB59FA41}"/>
              </a:ext>
            </a:extLst>
          </p:cNvPr>
          <p:cNvSpPr txBox="1"/>
          <p:nvPr/>
        </p:nvSpPr>
        <p:spPr>
          <a:xfrm>
            <a:off x="1676927" y="6327297"/>
            <a:ext cx="604059" cy="120990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18000" rIns="7200" bIns="18000" rtlCol="0">
            <a:spAutoFit/>
          </a:bodyPr>
          <a:lstStyle/>
          <a:p>
            <a:r>
              <a:rPr lang="en-US" altLang="ja-JP" sz="5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</a:t>
            </a:r>
            <a:r>
              <a:rPr kumimoji="1" lang="en-US" altLang="ja-JP" sz="5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01</a:t>
            </a:r>
            <a:r>
              <a:rPr kumimoji="1" lang="ja-JP" altLang="en-US" sz="5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型（</a:t>
            </a:r>
            <a:r>
              <a:rPr lang="ja-JP" altLang="en-US" sz="5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横格子</a:t>
            </a:r>
            <a:r>
              <a:rPr kumimoji="1" lang="ja-JP" altLang="en-US" sz="5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32B91872-9789-2999-41EC-DFC2A7C02E55}"/>
              </a:ext>
            </a:extLst>
          </p:cNvPr>
          <p:cNvSpPr txBox="1"/>
          <p:nvPr/>
        </p:nvSpPr>
        <p:spPr>
          <a:xfrm>
            <a:off x="3399236" y="6319852"/>
            <a:ext cx="1034318" cy="120990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18000" rIns="7200" bIns="18000" rtlCol="0">
            <a:spAutoFit/>
          </a:bodyPr>
          <a:lstStyle/>
          <a:p>
            <a:r>
              <a:rPr lang="ja-JP" altLang="en-US" sz="550" spc="-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フラットラインパネル</a:t>
            </a:r>
            <a:r>
              <a:rPr kumimoji="1" lang="ja-JP" altLang="en-US" sz="550" spc="-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（中</a:t>
            </a:r>
            <a:r>
              <a:rPr lang="ja-JP" altLang="en-US" sz="550" spc="-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桟</a:t>
            </a:r>
            <a:r>
              <a:rPr lang="en-US" altLang="ja-JP" sz="550" spc="-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550" spc="-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</a:t>
            </a:r>
            <a:r>
              <a:rPr kumimoji="1" lang="ja-JP" altLang="en-US" sz="550" spc="-50" dirty="0">
                <a:solidFill>
                  <a:srgbClr val="4D4D4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639967560"/>
      </p:ext>
    </p:extLst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1">
              <a:lumMod val="75000"/>
            </a:schemeClr>
          </a:solidFill>
          <a:prstDash val="lgDash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9931B76E19057499C0C281943FB6E6B" ma:contentTypeVersion="15" ma:contentTypeDescription="新しいドキュメントを作成します。" ma:contentTypeScope="" ma:versionID="c2667862c6abd5a637a58373142231da">
  <xsd:schema xmlns:xsd="http://www.w3.org/2001/XMLSchema" xmlns:xs="http://www.w3.org/2001/XMLSchema" xmlns:p="http://schemas.microsoft.com/office/2006/metadata/properties" xmlns:ns3="fa3dd620-e29d-4a29-b2f0-5acec3d060ee" xmlns:ns4="a992a7e0-0bcd-45c6-b1df-dddf7dd20409" targetNamespace="http://schemas.microsoft.com/office/2006/metadata/properties" ma:root="true" ma:fieldsID="af1f058e306c839acb2843ce8f7e8cdc" ns3:_="" ns4:_="">
    <xsd:import namespace="fa3dd620-e29d-4a29-b2f0-5acec3d060ee"/>
    <xsd:import namespace="a992a7e0-0bcd-45c6-b1df-dddf7dd2040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LengthInSeconds" minOccurs="0"/>
                <xsd:element ref="ns4:MediaServiceObjectDetectorVersions" minOccurs="0"/>
                <xsd:element ref="ns4:_activity" minOccurs="0"/>
                <xsd:element ref="ns4:MediaServiceSystemTags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3dd620-e29d-4a29-b2f0-5acec3d060e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92a7e0-0bcd-45c6-b1df-dddf7dd204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  <xsd:element name="MediaServiceSystemTags" ma:index="21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992a7e0-0bcd-45c6-b1df-dddf7dd20409" xsi:nil="true"/>
  </documentManagement>
</p:properties>
</file>

<file path=customXml/itemProps1.xml><?xml version="1.0" encoding="utf-8"?>
<ds:datastoreItem xmlns:ds="http://schemas.openxmlformats.org/officeDocument/2006/customXml" ds:itemID="{19618A53-4434-42E0-8BCA-51F7DEF55C4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E2FC8F3-0DD3-4582-A9DF-FF26DE717C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a3dd620-e29d-4a29-b2f0-5acec3d060ee"/>
    <ds:schemaRef ds:uri="a992a7e0-0bcd-45c6-b1df-dddf7dd204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228C45-D0D4-4A61-A9CF-6FA630E9A05B}">
  <ds:schemaRefs>
    <ds:schemaRef ds:uri="http://purl.org/dc/terms/"/>
    <ds:schemaRef ds:uri="http://purl.org/dc/elements/1.1/"/>
    <ds:schemaRef ds:uri="http://schemas.microsoft.com/office/2006/documentManagement/types"/>
    <ds:schemaRef ds:uri="http://purl.org/dc/dcmitype/"/>
    <ds:schemaRef ds:uri="http://www.w3.org/XML/1998/namespace"/>
    <ds:schemaRef ds:uri="a992a7e0-0bcd-45c6-b1df-dddf7dd20409"/>
    <ds:schemaRef ds:uri="http://schemas.microsoft.com/office/infopath/2007/PartnerControls"/>
    <ds:schemaRef ds:uri="http://schemas.openxmlformats.org/package/2006/metadata/core-properties"/>
    <ds:schemaRef ds:uri="fa3dd620-e29d-4a29-b2f0-5acec3d060ee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15016</TotalTime>
  <Words>297</Words>
  <Application>Microsoft Office PowerPoint</Application>
  <PresentationFormat>ユーザー設定</PresentationFormat>
  <Paragraphs>52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HGS創英角ｺﾞｼｯｸUB</vt:lpstr>
      <vt:lpstr>メイリオ</vt:lpstr>
      <vt:lpstr>Yu Gothic</vt:lpstr>
      <vt:lpstr>Arial</vt:lpstr>
      <vt:lpstr>Calibri</vt:lpstr>
      <vt:lpstr>Century Gothic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亜希 石神</cp:lastModifiedBy>
  <cp:revision>703</cp:revision>
  <cp:lastPrinted>2025-05-16T10:58:04Z</cp:lastPrinted>
  <dcterms:created xsi:type="dcterms:W3CDTF">2010-09-29T12:55:25Z</dcterms:created>
  <dcterms:modified xsi:type="dcterms:W3CDTF">2025-05-16T11:02:08Z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0x01010049931B76E19057499C0C281943FB6E6B</vt:lpwstr>
  </property>
</Properties>
</file>