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23" r:id="rId2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2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B"/>
    <a:srgbClr val="7D7E81"/>
    <a:srgbClr val="FFFFCC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 autoAdjust="0"/>
    <p:restoredTop sz="96190" autoAdjust="0"/>
  </p:normalViewPr>
  <p:slideViewPr>
    <p:cSldViewPr snapToGrid="0" showGuides="1">
      <p:cViewPr>
        <p:scale>
          <a:sx n="130" d="100"/>
          <a:sy n="130" d="100"/>
        </p:scale>
        <p:origin x="684" y="-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5/27/2025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5FFC38E0-E121-4EA4-806F-2045EE214F2A}"/>
              </a:ext>
            </a:extLst>
          </p:cNvPr>
          <p:cNvGrpSpPr/>
          <p:nvPr/>
        </p:nvGrpSpPr>
        <p:grpSpPr>
          <a:xfrm>
            <a:off x="6370269" y="2118321"/>
            <a:ext cx="4073770" cy="1377851"/>
            <a:chOff x="6468589" y="2251671"/>
            <a:chExt cx="4073770" cy="1377851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3DA9A692-3E2C-40A3-BD6B-E1F87982331D}"/>
                </a:ext>
              </a:extLst>
            </p:cNvPr>
            <p:cNvGrpSpPr/>
            <p:nvPr/>
          </p:nvGrpSpPr>
          <p:grpSpPr>
            <a:xfrm>
              <a:off x="6468589" y="2251671"/>
              <a:ext cx="4073770" cy="1007625"/>
              <a:chOff x="6468589" y="2251671"/>
              <a:chExt cx="4073770" cy="1007625"/>
            </a:xfrm>
          </p:grpSpPr>
          <p:pic>
            <p:nvPicPr>
              <p:cNvPr id="54" name="図 53">
                <a:extLst>
                  <a:ext uri="{FF2B5EF4-FFF2-40B4-BE49-F238E27FC236}">
                    <a16:creationId xmlns:a16="http://schemas.microsoft.com/office/drawing/2014/main" id="{5633557A-8428-4C82-AB81-6DC7BA6DC9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08740" y="2303155"/>
                <a:ext cx="1143691" cy="956141"/>
              </a:xfrm>
              <a:prstGeom prst="rect">
                <a:avLst/>
              </a:prstGeom>
            </p:spPr>
          </p:pic>
          <p:pic>
            <p:nvPicPr>
              <p:cNvPr id="55" name="図 54">
                <a:extLst>
                  <a:ext uri="{FF2B5EF4-FFF2-40B4-BE49-F238E27FC236}">
                    <a16:creationId xmlns:a16="http://schemas.microsoft.com/office/drawing/2014/main" id="{563FA06A-2844-4A50-A1EE-ECC2DE8F52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67562" y="2251671"/>
                <a:ext cx="1974797" cy="1007625"/>
              </a:xfrm>
              <a:prstGeom prst="rect">
                <a:avLst/>
              </a:prstGeom>
            </p:spPr>
          </p:pic>
          <p:sp>
            <p:nvSpPr>
              <p:cNvPr id="57" name="object 51">
                <a:extLst>
                  <a:ext uri="{FF2B5EF4-FFF2-40B4-BE49-F238E27FC236}">
                    <a16:creationId xmlns:a16="http://schemas.microsoft.com/office/drawing/2014/main" id="{7A467962-7BCA-4335-997D-3F9536E38D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68589" y="2727364"/>
                <a:ext cx="1245049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b">
                <a:spAutoFit/>
              </a:bodyPr>
              <a:lstStyle>
                <a:lvl1pPr marL="127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fontAlgn="b"/>
                <a:r>
                  <a:rPr lang="ja-JP" altLang="en-US" sz="700" b="1" dirty="0">
                    <a:solidFill>
                      <a:srgbClr val="6C6C6C"/>
                    </a:solidFill>
                    <a:latin typeface="+mn-ea"/>
                    <a:ea typeface="+mn-ea"/>
                  </a:rPr>
                  <a:t>カーポート</a:t>
                </a:r>
                <a:r>
                  <a:rPr lang="en-US" altLang="ja-JP" sz="700" b="1" dirty="0">
                    <a:solidFill>
                      <a:srgbClr val="6C6C6C"/>
                    </a:solidFill>
                    <a:latin typeface="+mn-ea"/>
                    <a:ea typeface="+mn-ea"/>
                  </a:rPr>
                  <a:t>SC</a:t>
                </a:r>
                <a:r>
                  <a:rPr lang="ja-JP" altLang="en-US" sz="700" b="1" dirty="0">
                    <a:solidFill>
                      <a:srgbClr val="6C6C6C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ja-JP" sz="700" b="1" dirty="0">
                    <a:solidFill>
                      <a:srgbClr val="6C6C6C"/>
                    </a:solidFill>
                    <a:latin typeface="+mn-ea"/>
                    <a:ea typeface="+mn-ea"/>
                  </a:rPr>
                  <a:t>3000</a:t>
                </a:r>
              </a:p>
            </p:txBody>
          </p:sp>
        </p:grpSp>
        <p:sp>
          <p:nvSpPr>
            <p:cNvPr id="63" name="object 51">
              <a:extLst>
                <a:ext uri="{FF2B5EF4-FFF2-40B4-BE49-F238E27FC236}">
                  <a16:creationId xmlns:a16="http://schemas.microsoft.com/office/drawing/2014/main" id="{2F5D12F5-3AE0-4170-9A9F-F7A9408A72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2206" y="3306357"/>
              <a:ext cx="135350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1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en-US" altLang="ja-JP" sz="700" b="1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/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基準風速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V0=46m/s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耐積雪強度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100cm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相当（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3000N</a:t>
              </a:r>
              <a:r>
                <a:rPr lang="en-US" altLang="ja-JP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/</a:t>
              </a:r>
              <a:r>
                <a:rPr lang="ja-JP" altLang="en-US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㎡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）</a:t>
              </a:r>
              <a:endParaRPr lang="en-US" altLang="ja-JP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64" name="object 51">
              <a:extLst>
                <a:ext uri="{FF2B5EF4-FFF2-40B4-BE49-F238E27FC236}">
                  <a16:creationId xmlns:a16="http://schemas.microsoft.com/office/drawing/2014/main" id="{8A5EB213-FF92-498A-9FEF-45DC48C17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41176" y="3306357"/>
              <a:ext cx="135350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2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en-US" altLang="ja-JP" sz="700" b="1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/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基準風速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V0=46m/s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耐積雪強度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100cm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相当（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3000N</a:t>
              </a:r>
              <a:r>
                <a:rPr lang="en-US" altLang="ja-JP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/</a:t>
              </a:r>
              <a:r>
                <a:rPr lang="ja-JP" altLang="en-US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㎡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））</a:t>
              </a:r>
              <a:endParaRPr lang="en-US" altLang="ja-JP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4D76B11-C387-46E1-9B99-F97E8707CF0B}"/>
              </a:ext>
            </a:extLst>
          </p:cNvPr>
          <p:cNvGrpSpPr/>
          <p:nvPr/>
        </p:nvGrpSpPr>
        <p:grpSpPr>
          <a:xfrm>
            <a:off x="4967052" y="475547"/>
            <a:ext cx="1383256" cy="193238"/>
            <a:chOff x="4967052" y="475547"/>
            <a:chExt cx="1383256" cy="193238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79C31868-C6BD-4B68-AAED-7A25CE693F35}"/>
                </a:ext>
              </a:extLst>
            </p:cNvPr>
            <p:cNvSpPr/>
            <p:nvPr/>
          </p:nvSpPr>
          <p:spPr>
            <a:xfrm>
              <a:off x="4989689" y="475547"/>
              <a:ext cx="1131179" cy="193238"/>
            </a:xfrm>
            <a:prstGeom prst="round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72" kern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7" name="object 105">
              <a:extLst>
                <a:ext uri="{FF2B5EF4-FFF2-40B4-BE49-F238E27FC236}">
                  <a16:creationId xmlns:a16="http://schemas.microsoft.com/office/drawing/2014/main" id="{5EBFE559-A5B3-4A46-82F5-4858EB2AA1A9}"/>
                </a:ext>
              </a:extLst>
            </p:cNvPr>
            <p:cNvSpPr txBox="1"/>
            <p:nvPr/>
          </p:nvSpPr>
          <p:spPr>
            <a:xfrm>
              <a:off x="4967052" y="516436"/>
              <a:ext cx="1383256" cy="1523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978"/>
              <a:r>
                <a:rPr sz="990" kern="0" dirty="0">
                  <a:solidFill>
                    <a:srgbClr val="FFFFFF"/>
                  </a:solidFill>
                  <a:latin typeface="+mj-ea"/>
                  <a:ea typeface="+mj-ea"/>
                  <a:cs typeface="Times New Roman"/>
                </a:rPr>
                <a:t>  </a:t>
              </a:r>
              <a:r>
                <a:rPr sz="990" kern="0" dirty="0">
                  <a:solidFill>
                    <a:srgbClr val="FFFFFF"/>
                  </a:solidFill>
                  <a:latin typeface="+mj-ea"/>
                  <a:ea typeface="+mj-ea"/>
                  <a:cs typeface="Microsoft JhengHei"/>
                </a:rPr>
                <a:t>20</a:t>
              </a:r>
              <a:r>
                <a:rPr lang="en-US" sz="990" kern="0" dirty="0">
                  <a:solidFill>
                    <a:srgbClr val="FFFFFF"/>
                  </a:solidFill>
                  <a:latin typeface="+mj-ea"/>
                  <a:ea typeface="+mj-ea"/>
                  <a:cs typeface="Microsoft JhengHei"/>
                </a:rPr>
                <a:t>2</a:t>
              </a:r>
              <a:r>
                <a:rPr lang="en-US" altLang="ja-JP" sz="990" kern="0" dirty="0">
                  <a:solidFill>
                    <a:srgbClr val="FFFFFF"/>
                  </a:solidFill>
                  <a:latin typeface="+mj-ea"/>
                  <a:ea typeface="+mj-ea"/>
                  <a:cs typeface="Microsoft JhengHei"/>
                </a:rPr>
                <a:t>5</a:t>
              </a:r>
              <a:r>
                <a:rPr sz="990" kern="0" dirty="0">
                  <a:solidFill>
                    <a:srgbClr val="FFFFFF"/>
                  </a:solidFill>
                  <a:latin typeface="+mj-ea"/>
                  <a:ea typeface="+mj-ea"/>
                  <a:cs typeface="Microsoft JhengHei"/>
                </a:rPr>
                <a:t>年</a:t>
              </a:r>
              <a:r>
                <a:rPr lang="ja-JP" altLang="en-US" sz="990" kern="0" dirty="0">
                  <a:solidFill>
                    <a:srgbClr val="FFFFFF"/>
                  </a:solidFill>
                  <a:latin typeface="+mj-ea"/>
                  <a:ea typeface="+mj-ea"/>
                  <a:cs typeface="Microsoft JhengHei"/>
                </a:rPr>
                <a:t> 機種追加</a:t>
              </a:r>
              <a:endParaRPr sz="990" kern="0" dirty="0">
                <a:latin typeface="+mj-ea"/>
                <a:ea typeface="+mj-ea"/>
                <a:cs typeface="Microsoft JhengHei"/>
              </a:endParaRPr>
            </a:p>
          </p:txBody>
        </p:sp>
      </p:grpSp>
      <p:sp>
        <p:nvSpPr>
          <p:cNvPr id="8" name="object 127">
            <a:extLst>
              <a:ext uri="{FF2B5EF4-FFF2-40B4-BE49-F238E27FC236}">
                <a16:creationId xmlns:a16="http://schemas.microsoft.com/office/drawing/2014/main" id="{5C70AC37-6BFD-477A-8790-FB57CD23D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68" y="302305"/>
            <a:ext cx="4839321" cy="43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98625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カーポート</a:t>
            </a:r>
            <a:r>
              <a:rPr lang="en-US" altLang="ja-JP" sz="1414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Microsoft JhengHei" panose="020B0604030504040204" pitchFamily="34" charset="-120"/>
              </a:rPr>
              <a:t>    </a:t>
            </a:r>
            <a:r>
              <a:rPr lang="en-US" altLang="ja-JP" sz="2828" dirty="0">
                <a:solidFill>
                  <a:srgbClr val="FFFFFF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BIZ UDPゴシック" panose="020B0400000000000000" pitchFamily="50" charset="-128"/>
              </a:rPr>
              <a:t>SC 3000/SC 1500</a:t>
            </a:r>
            <a:endParaRPr lang="ja-JP" altLang="ja-JP" sz="2828" dirty="0">
              <a:latin typeface="HGS創英角ｺﾞｼｯｸUB" panose="020B0900000000000000" pitchFamily="50" charset="-128"/>
              <a:ea typeface="HGS創英角ｺﾞｼｯｸUB" panose="020B0900000000000000" pitchFamily="50" charset="-128"/>
              <a:cs typeface="BIZ UDPゴシック" panose="020B0400000000000000" pitchFamily="50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D720A4-C5DF-4C32-B86D-AD87785B8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387" y="7230278"/>
            <a:ext cx="155900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カーポート</a:t>
            </a:r>
            <a:r>
              <a:rPr lang="en-US" altLang="ja-JP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SC1500/SC3000_</a:t>
            </a:r>
            <a:r>
              <a:rPr lang="ja-JP" altLang="en-US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商品提案書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SPD_ext_25_030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2025.05</a:t>
            </a:r>
            <a:r>
              <a:rPr lang="ja-JP" altLang="en-US" sz="600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発行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FCABA1E8-E26E-4769-8E40-B431C3960C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9" t="1742" r="6230" b="1352"/>
          <a:stretch/>
        </p:blipFill>
        <p:spPr>
          <a:xfrm>
            <a:off x="1" y="821174"/>
            <a:ext cx="4547310" cy="3399301"/>
          </a:xfrm>
          <a:prstGeom prst="rect">
            <a:avLst/>
          </a:prstGeom>
        </p:spPr>
      </p:pic>
      <p:sp>
        <p:nvSpPr>
          <p:cNvPr id="21" name="object 2">
            <a:extLst>
              <a:ext uri="{FF2B5EF4-FFF2-40B4-BE49-F238E27FC236}">
                <a16:creationId xmlns:a16="http://schemas.microsoft.com/office/drawing/2014/main" id="{5ED56514-FE0E-4461-B6AF-46F5A44DC9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4277812"/>
            <a:ext cx="4390542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ct val="105000"/>
              </a:lnSpc>
            </a:pPr>
            <a:r>
              <a:rPr lang="ja-JP" altLang="en-US" sz="1400" dirty="0">
                <a:solidFill>
                  <a:srgbClr val="6C6C6C"/>
                </a:solidFill>
                <a:latin typeface="+mj-ea"/>
                <a:ea typeface="+mj-ea"/>
                <a:cs typeface="BIZ UDP明朝 Medium" panose="02020500000000000000" pitchFamily="18" charset="-128"/>
              </a:rPr>
              <a:t>美しさはそのままに、</a:t>
            </a:r>
          </a:p>
          <a:p>
            <a:pPr>
              <a:lnSpc>
                <a:spcPct val="105000"/>
              </a:lnSpc>
            </a:pPr>
            <a:r>
              <a:rPr lang="ja-JP" altLang="en-US" sz="1400" dirty="0">
                <a:solidFill>
                  <a:srgbClr val="6C6C6C"/>
                </a:solidFill>
                <a:latin typeface="+mj-ea"/>
                <a:ea typeface="+mj-ea"/>
                <a:cs typeface="BIZ UDP明朝 Medium" panose="02020500000000000000" pitchFamily="18" charset="-128"/>
              </a:rPr>
              <a:t>積雪地域でもより安心な高強度タイプ </a:t>
            </a:r>
            <a:r>
              <a:rPr lang="en-US" altLang="ja-JP" sz="1400" dirty="0">
                <a:solidFill>
                  <a:srgbClr val="6C6C6C"/>
                </a:solidFill>
                <a:latin typeface="+mj-ea"/>
                <a:ea typeface="+mj-ea"/>
                <a:cs typeface="BIZ UDP明朝 Medium" panose="02020500000000000000" pitchFamily="18" charset="-128"/>
              </a:rPr>
              <a:t>SC3000</a:t>
            </a:r>
            <a:r>
              <a:rPr lang="ja-JP" altLang="en-US" sz="1400" dirty="0">
                <a:solidFill>
                  <a:srgbClr val="6C6C6C"/>
                </a:solidFill>
                <a:latin typeface="+mj-ea"/>
                <a:ea typeface="+mj-ea"/>
                <a:cs typeface="BIZ UDP明朝 Medium" panose="02020500000000000000" pitchFamily="18" charset="-128"/>
              </a:rPr>
              <a:t>を追加。</a:t>
            </a:r>
          </a:p>
        </p:txBody>
      </p:sp>
      <p:sp>
        <p:nvSpPr>
          <p:cNvPr id="22" name="object 51">
            <a:extLst>
              <a:ext uri="{FF2B5EF4-FFF2-40B4-BE49-F238E27FC236}">
                <a16:creationId xmlns:a16="http://schemas.microsoft.com/office/drawing/2014/main" id="{0DDE776A-C5A4-4FB4-8A89-356D5715B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4796659"/>
            <a:ext cx="4129499" cy="242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b">
              <a:lnSpc>
                <a:spcPts val="1000"/>
              </a:lnSpc>
            </a:pPr>
            <a:r>
              <a:rPr lang="ja-JP" altLang="en-US" sz="778" dirty="0">
                <a:solidFill>
                  <a:srgbClr val="6C6C6C"/>
                </a:solidFill>
                <a:latin typeface="+mn-ea"/>
                <a:ea typeface="+mn-ea"/>
              </a:rPr>
              <a:t>ノイズレスでスマートなデザインはそのままに、耐積雪強度が高いカーポートを実現。</a:t>
            </a:r>
            <a:endParaRPr lang="en-US" altLang="ja-JP" sz="778" dirty="0">
              <a:solidFill>
                <a:srgbClr val="6C6C6C"/>
              </a:solidFill>
              <a:latin typeface="+mn-ea"/>
              <a:ea typeface="+mn-ea"/>
            </a:endParaRPr>
          </a:p>
          <a:p>
            <a:pPr fontAlgn="b">
              <a:lnSpc>
                <a:spcPts val="1000"/>
              </a:lnSpc>
            </a:pPr>
            <a:r>
              <a:rPr lang="ja-JP" altLang="en-US" sz="778" dirty="0">
                <a:solidFill>
                  <a:srgbClr val="6C6C6C"/>
                </a:solidFill>
                <a:latin typeface="+mn-ea"/>
                <a:ea typeface="+mn-ea"/>
              </a:rPr>
              <a:t>日々の生活をより安心・安全にします。</a:t>
            </a:r>
          </a:p>
        </p:txBody>
      </p:sp>
      <p:sp>
        <p:nvSpPr>
          <p:cNvPr id="23" name="bk object 28">
            <a:extLst>
              <a:ext uri="{FF2B5EF4-FFF2-40B4-BE49-F238E27FC236}">
                <a16:creationId xmlns:a16="http://schemas.microsoft.com/office/drawing/2014/main" id="{510667DC-747C-4A34-BF26-940E57E012F0}"/>
              </a:ext>
            </a:extLst>
          </p:cNvPr>
          <p:cNvSpPr>
            <a:spLocks/>
          </p:cNvSpPr>
          <p:nvPr/>
        </p:nvSpPr>
        <p:spPr bwMode="auto">
          <a:xfrm flipV="1">
            <a:off x="62883" y="4683375"/>
            <a:ext cx="4372763" cy="45719"/>
          </a:xfrm>
          <a:custGeom>
            <a:avLst/>
            <a:gdLst>
              <a:gd name="T0" fmla="*/ 0 w 6035675"/>
              <a:gd name="T1" fmla="*/ 6035306 w 6035675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w="12700">
            <a:solidFill>
              <a:srgbClr val="818282"/>
            </a:solidFill>
            <a:prstDash val="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 sz="1272"/>
          </a:p>
        </p:txBody>
      </p:sp>
      <p:sp>
        <p:nvSpPr>
          <p:cNvPr id="39" name="object 51">
            <a:extLst>
              <a:ext uri="{FF2B5EF4-FFF2-40B4-BE49-F238E27FC236}">
                <a16:creationId xmlns:a16="http://schemas.microsoft.com/office/drawing/2014/main" id="{EE717E51-ED98-4516-9AC1-83BB875FC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097" y="6839079"/>
            <a:ext cx="1245049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b"/>
            <a:r>
              <a:rPr lang="ja-JP" altLang="en-US" sz="600" b="1" dirty="0">
                <a:solidFill>
                  <a:srgbClr val="6C6C6C"/>
                </a:solidFill>
                <a:latin typeface="+mn-ea"/>
                <a:ea typeface="+mn-ea"/>
              </a:rPr>
              <a:t>目隠しにもなる、格子のアクセント  </a:t>
            </a:r>
            <a:endParaRPr lang="en-US" altLang="ja-JP" sz="600" b="1" dirty="0">
              <a:solidFill>
                <a:srgbClr val="6C6C6C"/>
              </a:solidFill>
              <a:latin typeface="+mn-ea"/>
              <a:ea typeface="+mn-ea"/>
            </a:endParaRPr>
          </a:p>
          <a:p>
            <a:pPr fontAlgn="b"/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カーポート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SC 1500 1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台用：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42-50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型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1934DF9-7955-4DEE-937A-F11E8F0BCA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528" r="823" b="3024"/>
          <a:stretch/>
        </p:blipFill>
        <p:spPr>
          <a:xfrm>
            <a:off x="192303" y="5104666"/>
            <a:ext cx="2889421" cy="1911385"/>
          </a:xfrm>
          <a:prstGeom prst="rect">
            <a:avLst/>
          </a:prstGeom>
        </p:spPr>
      </p:pic>
      <p:sp>
        <p:nvSpPr>
          <p:cNvPr id="40" name="object 51">
            <a:extLst>
              <a:ext uri="{FF2B5EF4-FFF2-40B4-BE49-F238E27FC236}">
                <a16:creationId xmlns:a16="http://schemas.microsoft.com/office/drawing/2014/main" id="{A95DCD97-A3F3-4179-8D87-554014C22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811" y="4099656"/>
            <a:ext cx="1729368" cy="8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b"/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カーポート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SC3000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 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3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本梁延長 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48-50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型 梁延長 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W60</a:t>
            </a:r>
            <a:endParaRPr lang="ja-JP" altLang="en-US" sz="550" dirty="0">
              <a:solidFill>
                <a:srgbClr val="6C6C6C"/>
              </a:solidFill>
              <a:latin typeface="+mn-ea"/>
              <a:ea typeface="+mn-ea"/>
            </a:endParaRPr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51CA3C26-08F3-409C-B193-7C112AACA251}"/>
              </a:ext>
            </a:extLst>
          </p:cNvPr>
          <p:cNvSpPr txBox="1"/>
          <p:nvPr/>
        </p:nvSpPr>
        <p:spPr>
          <a:xfrm>
            <a:off x="4792202" y="5475747"/>
            <a:ext cx="5028073" cy="4133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8978">
              <a:defRPr/>
            </a:pPr>
            <a:r>
              <a:rPr lang="en-US" altLang="ja-JP" sz="4029" baseline="-2923" dirty="0">
                <a:solidFill>
                  <a:srgbClr val="818282"/>
                </a:solidFill>
                <a:latin typeface="Century Gothic"/>
                <a:cs typeface="Century Gothic"/>
              </a:rPr>
              <a:t>03</a:t>
            </a:r>
            <a:r>
              <a:rPr lang="ja-JP" altLang="en-US" sz="15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ja-JP" altLang="en-US" sz="1500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様々な住宅と調和するシンプルデザインと高い質感</a:t>
            </a:r>
          </a:p>
        </p:txBody>
      </p:sp>
      <p:sp>
        <p:nvSpPr>
          <p:cNvPr id="44" name="bk object 28">
            <a:extLst>
              <a:ext uri="{FF2B5EF4-FFF2-40B4-BE49-F238E27FC236}">
                <a16:creationId xmlns:a16="http://schemas.microsoft.com/office/drawing/2014/main" id="{BE9E0D23-A193-44CC-8AE3-0774EED93551}"/>
              </a:ext>
            </a:extLst>
          </p:cNvPr>
          <p:cNvSpPr>
            <a:spLocks/>
          </p:cNvSpPr>
          <p:nvPr/>
        </p:nvSpPr>
        <p:spPr bwMode="auto">
          <a:xfrm flipV="1">
            <a:off x="4848558" y="5830596"/>
            <a:ext cx="5718287" cy="59787"/>
          </a:xfrm>
          <a:custGeom>
            <a:avLst/>
            <a:gdLst>
              <a:gd name="T0" fmla="*/ 0 w 6035675"/>
              <a:gd name="T1" fmla="*/ 6035306 w 6035675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w="12700">
            <a:solidFill>
              <a:srgbClr val="818282"/>
            </a:solidFill>
            <a:prstDash val="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 sz="1272"/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663708C6-69C5-47DD-9DEE-987333D62200}"/>
              </a:ext>
            </a:extLst>
          </p:cNvPr>
          <p:cNvGrpSpPr/>
          <p:nvPr/>
        </p:nvGrpSpPr>
        <p:grpSpPr>
          <a:xfrm>
            <a:off x="6348992" y="855320"/>
            <a:ext cx="3961061" cy="1297571"/>
            <a:chOff x="6447312" y="931520"/>
            <a:chExt cx="3961061" cy="1297571"/>
          </a:xfrm>
        </p:grpSpPr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78ACB889-1413-4B04-BB82-8587AFFD6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8740" y="931520"/>
              <a:ext cx="1132658" cy="937753"/>
            </a:xfrm>
            <a:prstGeom prst="rect">
              <a:avLst/>
            </a:prstGeom>
          </p:spPr>
        </p:pic>
        <p:pic>
          <p:nvPicPr>
            <p:cNvPr id="53" name="図 52">
              <a:extLst>
                <a:ext uri="{FF2B5EF4-FFF2-40B4-BE49-F238E27FC236}">
                  <a16:creationId xmlns:a16="http://schemas.microsoft.com/office/drawing/2014/main" id="{B1089468-72B0-4B36-8348-0499A615FB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5145"/>
            <a:stretch/>
          </p:blipFill>
          <p:spPr>
            <a:xfrm>
              <a:off x="8705708" y="950835"/>
              <a:ext cx="1702665" cy="917412"/>
            </a:xfrm>
            <a:prstGeom prst="rect">
              <a:avLst/>
            </a:prstGeom>
          </p:spPr>
        </p:pic>
        <p:sp>
          <p:nvSpPr>
            <p:cNvPr id="56" name="object 51">
              <a:extLst>
                <a:ext uri="{FF2B5EF4-FFF2-40B4-BE49-F238E27FC236}">
                  <a16:creationId xmlns:a16="http://schemas.microsoft.com/office/drawing/2014/main" id="{CA06BE3B-F1BB-4499-B1FC-3EDEBAEB2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7312" y="1446574"/>
              <a:ext cx="1245049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カーポート</a:t>
              </a:r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SC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 </a:t>
              </a:r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1500</a:t>
              </a:r>
            </a:p>
          </p:txBody>
        </p:sp>
        <p:sp>
          <p:nvSpPr>
            <p:cNvPr id="58" name="object 51">
              <a:extLst>
                <a:ext uri="{FF2B5EF4-FFF2-40B4-BE49-F238E27FC236}">
                  <a16:creationId xmlns:a16="http://schemas.microsoft.com/office/drawing/2014/main" id="{12DC8E24-5F50-4DF5-BF84-F834B87BE3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2206" y="1905926"/>
              <a:ext cx="135350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1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en-US" altLang="ja-JP" sz="700" b="1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/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基準風速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V0=46m/s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耐積雪強度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50cm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相当（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1500N</a:t>
              </a:r>
              <a:r>
                <a:rPr lang="en-US" altLang="ja-JP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/</a:t>
              </a:r>
              <a:r>
                <a:rPr lang="ja-JP" altLang="en-US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㎡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）</a:t>
              </a:r>
              <a:endParaRPr lang="en-US" altLang="ja-JP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62" name="object 51">
              <a:extLst>
                <a:ext uri="{FF2B5EF4-FFF2-40B4-BE49-F238E27FC236}">
                  <a16:creationId xmlns:a16="http://schemas.microsoft.com/office/drawing/2014/main" id="{7C0C298F-6671-4DBA-A7CE-605246C5FC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41176" y="1905926"/>
              <a:ext cx="135350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2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en-US" altLang="ja-JP" sz="700" b="1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/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基準風速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V0=46m/s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耐積雪強度 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50cm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相当（</a:t>
              </a:r>
              <a:r>
                <a:rPr lang="en-US" altLang="ja-JP" sz="700" dirty="0">
                  <a:solidFill>
                    <a:srgbClr val="6C6C6C"/>
                  </a:solidFill>
                  <a:latin typeface="+mn-ea"/>
                  <a:ea typeface="+mn-ea"/>
                </a:rPr>
                <a:t>1500N</a:t>
              </a:r>
              <a:r>
                <a:rPr lang="en-US" altLang="ja-JP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/</a:t>
              </a:r>
              <a:r>
                <a:rPr lang="ja-JP" altLang="en-US" sz="700" dirty="0">
                  <a:solidFill>
                    <a:srgbClr val="6C6C6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㎡ </a:t>
              </a:r>
              <a:r>
                <a:rPr lang="ja-JP" altLang="en-US" sz="700" dirty="0">
                  <a:solidFill>
                    <a:srgbClr val="6C6C6C"/>
                  </a:solidFill>
                  <a:latin typeface="+mn-ea"/>
                  <a:ea typeface="+mn-ea"/>
                </a:rPr>
                <a:t>）</a:t>
              </a:r>
              <a:endParaRPr lang="en-US" altLang="ja-JP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6F43A606-3CBE-418F-B135-2126E48D4F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1068" y="2458065"/>
            <a:ext cx="244662" cy="95325"/>
          </a:xfrm>
          <a:prstGeom prst="rect">
            <a:avLst/>
          </a:prstGeom>
        </p:spPr>
      </p:pic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5464F6F2-632C-45DA-973A-C15660DB1822}"/>
              </a:ext>
            </a:extLst>
          </p:cNvPr>
          <p:cNvGrpSpPr/>
          <p:nvPr/>
        </p:nvGrpSpPr>
        <p:grpSpPr>
          <a:xfrm>
            <a:off x="4716002" y="3464861"/>
            <a:ext cx="1699233" cy="1766730"/>
            <a:chOff x="4792202" y="3369692"/>
            <a:chExt cx="1699233" cy="1766730"/>
          </a:xfrm>
        </p:grpSpPr>
        <p:sp>
          <p:nvSpPr>
            <p:cNvPr id="43" name="object 4">
              <a:extLst>
                <a:ext uri="{FF2B5EF4-FFF2-40B4-BE49-F238E27FC236}">
                  <a16:creationId xmlns:a16="http://schemas.microsoft.com/office/drawing/2014/main" id="{FF802DC6-9B71-498A-A09B-7FA44539432B}"/>
                </a:ext>
              </a:extLst>
            </p:cNvPr>
            <p:cNvSpPr txBox="1"/>
            <p:nvPr/>
          </p:nvSpPr>
          <p:spPr>
            <a:xfrm>
              <a:off x="4848558" y="3369692"/>
              <a:ext cx="1496795" cy="11058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8978">
                <a:defRPr/>
              </a:pPr>
              <a:r>
                <a:rPr lang="en-US" altLang="ja-JP" sz="4029" baseline="-2923" dirty="0">
                  <a:solidFill>
                    <a:srgbClr val="818282"/>
                  </a:solidFill>
                  <a:latin typeface="Century Gothic"/>
                  <a:cs typeface="Century Gothic"/>
                </a:rPr>
                <a:t>02</a:t>
              </a:r>
              <a:r>
                <a:rPr lang="ja-JP" altLang="en-US" sz="1500" baseline="-2923" dirty="0">
                  <a:solidFill>
                    <a:srgbClr val="6C6C6C"/>
                  </a:solidFill>
                  <a:latin typeface="+mj-ea"/>
                  <a:ea typeface="+mj-ea"/>
                  <a:cs typeface="Century Gothic"/>
                </a:rPr>
                <a:t> </a:t>
              </a:r>
              <a:endParaRPr lang="en-US" altLang="ja-JP" sz="1500" baseline="-2923" dirty="0">
                <a:solidFill>
                  <a:srgbClr val="6C6C6C"/>
                </a:solidFill>
                <a:latin typeface="+mj-ea"/>
                <a:ea typeface="+mj-ea"/>
                <a:cs typeface="Century Gothic"/>
              </a:endParaRPr>
            </a:p>
            <a:p>
              <a:pPr marL="8978">
                <a:defRPr/>
              </a:pPr>
              <a:r>
                <a:rPr lang="ja-JP" altLang="en-US" sz="1500" dirty="0">
                  <a:solidFill>
                    <a:srgbClr val="6C6C6C"/>
                  </a:solidFill>
                  <a:latin typeface="+mj-ea"/>
                  <a:ea typeface="+mj-ea"/>
                  <a:cs typeface="Microsoft JhengHei"/>
                </a:rPr>
                <a:t>住宅外観に</a:t>
              </a:r>
              <a:endParaRPr lang="en-US" altLang="ja-JP" sz="1500" dirty="0">
                <a:solidFill>
                  <a:srgbClr val="6C6C6C"/>
                </a:solidFill>
                <a:latin typeface="+mj-ea"/>
                <a:ea typeface="+mj-ea"/>
                <a:cs typeface="Microsoft JhengHei"/>
              </a:endParaRPr>
            </a:p>
            <a:p>
              <a:pPr marL="8978">
                <a:defRPr/>
              </a:pPr>
              <a:r>
                <a:rPr lang="ja-JP" altLang="en-US" sz="1500" dirty="0">
                  <a:solidFill>
                    <a:srgbClr val="6C6C6C"/>
                  </a:solidFill>
                  <a:latin typeface="+mj-ea"/>
                  <a:ea typeface="+mj-ea"/>
                  <a:cs typeface="Microsoft JhengHei"/>
                </a:rPr>
                <a:t>調和する質感と</a:t>
              </a:r>
              <a:endParaRPr lang="en-US" altLang="ja-JP" sz="1500" dirty="0">
                <a:solidFill>
                  <a:srgbClr val="6C6C6C"/>
                </a:solidFill>
                <a:latin typeface="+mj-ea"/>
                <a:ea typeface="+mj-ea"/>
                <a:cs typeface="Microsoft JhengHei"/>
              </a:endParaRPr>
            </a:p>
            <a:p>
              <a:pPr marL="8978">
                <a:defRPr/>
              </a:pPr>
              <a:r>
                <a:rPr lang="ja-JP" altLang="en-US" sz="1500" dirty="0">
                  <a:solidFill>
                    <a:srgbClr val="6C6C6C"/>
                  </a:solidFill>
                  <a:latin typeface="+mj-ea"/>
                  <a:ea typeface="+mj-ea"/>
                  <a:cs typeface="Microsoft JhengHei"/>
                </a:rPr>
                <a:t>カラー展開</a:t>
              </a:r>
            </a:p>
          </p:txBody>
        </p:sp>
        <p:sp>
          <p:nvSpPr>
            <p:cNvPr id="38" name="object 9">
              <a:extLst>
                <a:ext uri="{FF2B5EF4-FFF2-40B4-BE49-F238E27FC236}">
                  <a16:creationId xmlns:a16="http://schemas.microsoft.com/office/drawing/2014/main" id="{E9B8483A-9C03-4D3E-8774-DF4752A477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4811" y="3584549"/>
              <a:ext cx="121662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900" b="1" dirty="0">
                  <a:solidFill>
                    <a:srgbClr val="6C6C6C"/>
                  </a:solidFill>
                  <a:latin typeface="+mj-ea"/>
                  <a:ea typeface="+mj-ea"/>
                </a:rPr>
                <a:t>【COLOR】</a:t>
              </a:r>
              <a:r>
                <a:rPr lang="ja-JP" altLang="ja-JP" sz="900" b="1" dirty="0">
                  <a:solidFill>
                    <a:srgbClr val="6C6C6C"/>
                  </a:solidFill>
                  <a:latin typeface="+mj-ea"/>
                  <a:ea typeface="+mj-ea"/>
                </a:rPr>
                <a:t> </a:t>
              </a:r>
              <a:endParaRPr lang="ja-JP" altLang="ja-JP" sz="900" b="1" dirty="0">
                <a:latin typeface="+mj-ea"/>
                <a:ea typeface="+mj-ea"/>
              </a:endParaRPr>
            </a:p>
          </p:txBody>
        </p:sp>
        <p:sp>
          <p:nvSpPr>
            <p:cNvPr id="51" name="bk object 28">
              <a:extLst>
                <a:ext uri="{FF2B5EF4-FFF2-40B4-BE49-F238E27FC236}">
                  <a16:creationId xmlns:a16="http://schemas.microsoft.com/office/drawing/2014/main" id="{E535BA64-A33E-470C-AB52-1433A167C3D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48558" y="4449856"/>
              <a:ext cx="1272310" cy="63708"/>
            </a:xfrm>
            <a:custGeom>
              <a:avLst/>
              <a:gdLst>
                <a:gd name="T0" fmla="*/ 0 w 6035675"/>
                <a:gd name="T1" fmla="*/ 6035306 w 6035675"/>
                <a:gd name="T2" fmla="*/ 0 60000 65536"/>
                <a:gd name="T3" fmla="*/ 0 60000 65536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0" t="0" r="r" b="b"/>
              <a:pathLst>
                <a:path w="6035675">
                  <a:moveTo>
                    <a:pt x="0" y="0"/>
                  </a:moveTo>
                  <a:lnTo>
                    <a:pt x="6035306" y="0"/>
                  </a:lnTo>
                </a:path>
              </a:pathLst>
            </a:custGeom>
            <a:noFill/>
            <a:ln w="12700">
              <a:solidFill>
                <a:srgbClr val="818282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 sz="1272"/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D4416D8A-1459-4E1E-86D1-BDDD91890E9D}"/>
                </a:ext>
              </a:extLst>
            </p:cNvPr>
            <p:cNvSpPr txBox="1"/>
            <p:nvPr/>
          </p:nvSpPr>
          <p:spPr>
            <a:xfrm>
              <a:off x="4792202" y="4554853"/>
              <a:ext cx="1328666" cy="581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50" charset="-128"/>
                </a:defRPr>
              </a:lvl9pPr>
            </a:lstStyle>
            <a:p>
              <a:pPr eaLnBrk="1" hangingPunct="1">
                <a:lnSpc>
                  <a:spcPts val="1300"/>
                </a:lnSpc>
              </a:pPr>
              <a:r>
                <a:rPr lang="ja-JP" altLang="en-US" sz="800" dirty="0">
                  <a:solidFill>
                    <a:srgbClr val="6E6E6E"/>
                  </a:solidFill>
                  <a:latin typeface="+mn-ea"/>
                  <a:ea typeface="+mn-ea"/>
                </a:rPr>
                <a:t>屋根材も含めたすべての部材をシャープなアルミ形材で構成。</a:t>
              </a:r>
            </a:p>
          </p:txBody>
        </p: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1EB3E663-5195-4FFC-8F16-118036E77D86}"/>
              </a:ext>
            </a:extLst>
          </p:cNvPr>
          <p:cNvGrpSpPr/>
          <p:nvPr/>
        </p:nvGrpSpPr>
        <p:grpSpPr>
          <a:xfrm>
            <a:off x="4699183" y="1226316"/>
            <a:ext cx="1893570" cy="1700985"/>
            <a:chOff x="4699183" y="1222251"/>
            <a:chExt cx="1893570" cy="1700985"/>
          </a:xfrm>
        </p:grpSpPr>
        <p:sp>
          <p:nvSpPr>
            <p:cNvPr id="50" name="object 9">
              <a:extLst>
                <a:ext uri="{FF2B5EF4-FFF2-40B4-BE49-F238E27FC236}">
                  <a16:creationId xmlns:a16="http://schemas.microsoft.com/office/drawing/2014/main" id="{15E47380-65ED-4CEA-8FE5-956A9A61D5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2824" y="1402513"/>
              <a:ext cx="1067613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900" b="1" dirty="0">
                  <a:solidFill>
                    <a:srgbClr val="6C6C6C"/>
                  </a:solidFill>
                  <a:latin typeface="+mj-ea"/>
                  <a:ea typeface="+mj-ea"/>
                </a:rPr>
                <a:t>【</a:t>
              </a:r>
              <a:r>
                <a:rPr lang="ja-JP" altLang="ja-JP" sz="900" b="1" dirty="0">
                  <a:solidFill>
                    <a:srgbClr val="6C6C6C"/>
                  </a:solidFill>
                  <a:latin typeface="+mj-ea"/>
                  <a:ea typeface="+mj-ea"/>
                </a:rPr>
                <a:t>LINE UP</a:t>
              </a:r>
              <a:r>
                <a:rPr lang="en-US" altLang="ja-JP" sz="900" b="1" dirty="0">
                  <a:solidFill>
                    <a:srgbClr val="6C6C6C"/>
                  </a:solidFill>
                  <a:latin typeface="+mj-ea"/>
                  <a:ea typeface="+mj-ea"/>
                </a:rPr>
                <a:t>】</a:t>
              </a:r>
              <a:endParaRPr lang="ja-JP" altLang="ja-JP" sz="900" b="1" dirty="0">
                <a:latin typeface="+mj-ea"/>
                <a:ea typeface="+mj-ea"/>
              </a:endParaRPr>
            </a:p>
          </p:txBody>
        </p:sp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701836CB-1E8C-4612-A840-8F8BC3F4DF7E}"/>
                </a:ext>
              </a:extLst>
            </p:cNvPr>
            <p:cNvGrpSpPr/>
            <p:nvPr/>
          </p:nvGrpSpPr>
          <p:grpSpPr>
            <a:xfrm>
              <a:off x="4699183" y="1222251"/>
              <a:ext cx="1893570" cy="1700985"/>
              <a:chOff x="4699183" y="898401"/>
              <a:chExt cx="1893570" cy="1700985"/>
            </a:xfrm>
          </p:grpSpPr>
          <p:sp>
            <p:nvSpPr>
              <p:cNvPr id="46" name="object 4">
                <a:extLst>
                  <a:ext uri="{FF2B5EF4-FFF2-40B4-BE49-F238E27FC236}">
                    <a16:creationId xmlns:a16="http://schemas.microsoft.com/office/drawing/2014/main" id="{2F52EB9D-5F7F-46AC-AB2A-1BC4AE0A1B17}"/>
                  </a:ext>
                </a:extLst>
              </p:cNvPr>
              <p:cNvSpPr txBox="1"/>
              <p:nvPr/>
            </p:nvSpPr>
            <p:spPr>
              <a:xfrm>
                <a:off x="4742417" y="898401"/>
                <a:ext cx="1850336" cy="87498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8978">
                  <a:defRPr/>
                </a:pPr>
                <a:r>
                  <a:rPr lang="en-US" altLang="ja-JP" sz="4029" baseline="-2923" dirty="0">
                    <a:solidFill>
                      <a:srgbClr val="818282"/>
                    </a:solidFill>
                    <a:latin typeface="Century Gothic"/>
                    <a:cs typeface="Century Gothic"/>
                  </a:rPr>
                  <a:t>01</a:t>
                </a:r>
                <a:r>
                  <a:rPr lang="ja-JP" altLang="en-US" sz="1500" baseline="-2923" dirty="0">
                    <a:solidFill>
                      <a:srgbClr val="6C6C6C"/>
                    </a:solidFill>
                    <a:latin typeface="+mj-ea"/>
                    <a:ea typeface="+mj-ea"/>
                    <a:cs typeface="Century Gothic"/>
                  </a:rPr>
                  <a:t> </a:t>
                </a:r>
                <a:endParaRPr lang="en-US" altLang="ja-JP" sz="1500" baseline="-2923" dirty="0">
                  <a:solidFill>
                    <a:srgbClr val="6C6C6C"/>
                  </a:solidFill>
                  <a:latin typeface="+mj-ea"/>
                  <a:ea typeface="+mj-ea"/>
                  <a:cs typeface="Century Gothic"/>
                </a:endParaRPr>
              </a:p>
              <a:p>
                <a:pPr marL="8978">
                  <a:defRPr/>
                </a:pPr>
                <a:r>
                  <a:rPr lang="ja-JP" altLang="en-US" sz="1500" dirty="0">
                    <a:solidFill>
                      <a:srgbClr val="6C6C6C"/>
                    </a:solidFill>
                    <a:latin typeface="+mj-ea"/>
                    <a:ea typeface="+mj-ea"/>
                    <a:cs typeface="Microsoft JhengHei"/>
                  </a:rPr>
                  <a:t>積雪地域でも安心</a:t>
                </a:r>
                <a:endParaRPr lang="en-US" altLang="ja-JP" sz="1500" dirty="0">
                  <a:solidFill>
                    <a:srgbClr val="6C6C6C"/>
                  </a:solidFill>
                  <a:latin typeface="+mj-ea"/>
                  <a:ea typeface="+mj-ea"/>
                  <a:cs typeface="Microsoft JhengHei"/>
                </a:endParaRPr>
              </a:p>
              <a:p>
                <a:pPr marL="8978">
                  <a:defRPr/>
                </a:pPr>
                <a:r>
                  <a:rPr lang="ja-JP" altLang="en-US" sz="1500" dirty="0">
                    <a:solidFill>
                      <a:srgbClr val="6C6C6C"/>
                    </a:solidFill>
                    <a:latin typeface="+mj-ea"/>
                    <a:ea typeface="+mj-ea"/>
                    <a:cs typeface="Microsoft JhengHei"/>
                  </a:rPr>
                  <a:t>の高強度タイプ</a:t>
                </a:r>
              </a:p>
            </p:txBody>
          </p:sp>
          <p:sp>
            <p:nvSpPr>
              <p:cNvPr id="68" name="bk object 28">
                <a:extLst>
                  <a:ext uri="{FF2B5EF4-FFF2-40B4-BE49-F238E27FC236}">
                    <a16:creationId xmlns:a16="http://schemas.microsoft.com/office/drawing/2014/main" id="{8BB68B30-8DC8-4417-AFF1-D27F2D94BAA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777785" y="1735438"/>
                <a:ext cx="1491367" cy="53640"/>
              </a:xfrm>
              <a:custGeom>
                <a:avLst/>
                <a:gdLst>
                  <a:gd name="T0" fmla="*/ 0 w 6035675"/>
                  <a:gd name="T1" fmla="*/ 6035306 w 6035675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6035675">
                    <a:moveTo>
                      <a:pt x="0" y="0"/>
                    </a:moveTo>
                    <a:lnTo>
                      <a:pt x="6035306" y="0"/>
                    </a:lnTo>
                  </a:path>
                </a:pathLst>
              </a:custGeom>
              <a:noFill/>
              <a:ln w="12700">
                <a:solidFill>
                  <a:srgbClr val="818282"/>
                </a:solidFill>
                <a:prstDash val="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 sz="1272"/>
              </a:p>
            </p:txBody>
          </p:sp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745FFADC-1AE8-4267-9141-E4140EA2DA51}"/>
                  </a:ext>
                </a:extLst>
              </p:cNvPr>
              <p:cNvSpPr txBox="1"/>
              <p:nvPr/>
            </p:nvSpPr>
            <p:spPr>
              <a:xfrm>
                <a:off x="4699183" y="1851104"/>
                <a:ext cx="1569969" cy="748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50" charset="-128"/>
                  </a:defRPr>
                </a:lvl9pPr>
              </a:lstStyle>
              <a:p>
                <a:pPr>
                  <a:lnSpc>
                    <a:spcPts val="1300"/>
                  </a:lnSpc>
                </a:pPr>
                <a:r>
                  <a:rPr lang="ja-JP" altLang="en-US" sz="800" dirty="0">
                    <a:solidFill>
                      <a:srgbClr val="6E6E6E"/>
                    </a:solidFill>
                    <a:latin typeface="+mn-ea"/>
                    <a:ea typeface="+mn-ea"/>
                  </a:rPr>
                  <a:t>積雪地域に特化した耐雪性能と住宅調和を追求し</a:t>
                </a:r>
                <a:endParaRPr lang="en-US" altLang="ja-JP" sz="800" dirty="0">
                  <a:solidFill>
                    <a:srgbClr val="6E6E6E"/>
                  </a:solidFill>
                  <a:latin typeface="+mn-ea"/>
                  <a:ea typeface="+mn-ea"/>
                </a:endParaRPr>
              </a:p>
              <a:p>
                <a:pPr>
                  <a:lnSpc>
                    <a:spcPts val="1300"/>
                  </a:lnSpc>
                </a:pPr>
                <a:r>
                  <a:rPr lang="en-US" altLang="ja-JP" sz="800" dirty="0">
                    <a:solidFill>
                      <a:srgbClr val="6E6E6E"/>
                    </a:solidFill>
                    <a:latin typeface="+mn-ea"/>
                    <a:ea typeface="+mn-ea"/>
                  </a:rPr>
                  <a:t>【</a:t>
                </a:r>
                <a:r>
                  <a:rPr lang="ja-JP" altLang="en-US" sz="800" dirty="0">
                    <a:solidFill>
                      <a:srgbClr val="6E6E6E"/>
                    </a:solidFill>
                    <a:latin typeface="+mn-ea"/>
                    <a:ea typeface="+mn-ea"/>
                  </a:rPr>
                  <a:t>どこから見ても美しい</a:t>
                </a:r>
                <a:r>
                  <a:rPr lang="en-US" altLang="ja-JP" sz="800" dirty="0">
                    <a:solidFill>
                      <a:srgbClr val="6E6E6E"/>
                    </a:solidFill>
                    <a:latin typeface="+mn-ea"/>
                    <a:ea typeface="+mn-ea"/>
                  </a:rPr>
                  <a:t>】</a:t>
                </a:r>
              </a:p>
              <a:p>
                <a:pPr>
                  <a:lnSpc>
                    <a:spcPts val="1300"/>
                  </a:lnSpc>
                </a:pPr>
                <a:r>
                  <a:rPr lang="ja-JP" altLang="en-US" sz="800" dirty="0">
                    <a:solidFill>
                      <a:srgbClr val="6E6E6E"/>
                    </a:solidFill>
                    <a:latin typeface="+mn-ea"/>
                    <a:ea typeface="+mn-ea"/>
                  </a:rPr>
                  <a:t>デザインを両立させました。</a:t>
                </a:r>
              </a:p>
            </p:txBody>
          </p:sp>
        </p:grp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B4EABEB-196F-4FD9-88C4-A424A965DE9C}"/>
              </a:ext>
            </a:extLst>
          </p:cNvPr>
          <p:cNvGrpSpPr/>
          <p:nvPr/>
        </p:nvGrpSpPr>
        <p:grpSpPr>
          <a:xfrm>
            <a:off x="4848558" y="5984834"/>
            <a:ext cx="5532001" cy="1111401"/>
            <a:chOff x="4848558" y="5940590"/>
            <a:chExt cx="5532001" cy="1111401"/>
          </a:xfrm>
        </p:grpSpPr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200FE770-1450-4FF6-B1CF-02AA5A2B24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002" t="17260" r="19997" b="4016"/>
            <a:stretch/>
          </p:blipFill>
          <p:spPr>
            <a:xfrm>
              <a:off x="9087958" y="5940591"/>
              <a:ext cx="1292601" cy="948562"/>
            </a:xfrm>
            <a:prstGeom prst="rect">
              <a:avLst/>
            </a:prstGeom>
          </p:spPr>
        </p:pic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2692511D-000F-4D09-A4A4-7117594A59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17443"/>
            <a:stretch/>
          </p:blipFill>
          <p:spPr>
            <a:xfrm>
              <a:off x="6250967" y="5940591"/>
              <a:ext cx="1305303" cy="948562"/>
            </a:xfrm>
            <a:prstGeom prst="rect">
              <a:avLst/>
            </a:prstGeom>
          </p:spPr>
        </p:pic>
        <p:pic>
          <p:nvPicPr>
            <p:cNvPr id="48" name="図 47">
              <a:extLst>
                <a:ext uri="{FF2B5EF4-FFF2-40B4-BE49-F238E27FC236}">
                  <a16:creationId xmlns:a16="http://schemas.microsoft.com/office/drawing/2014/main" id="{5DE50E70-2D2D-434C-8B20-88A2C75045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8976" r="886"/>
            <a:stretch/>
          </p:blipFill>
          <p:spPr>
            <a:xfrm>
              <a:off x="7661129" y="5940591"/>
              <a:ext cx="1292601" cy="968586"/>
            </a:xfrm>
            <a:prstGeom prst="rect">
              <a:avLst/>
            </a:prstGeom>
          </p:spPr>
        </p:pic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DDB88819-A500-490C-82C0-4E53DDAC57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17770" r="7343"/>
            <a:stretch/>
          </p:blipFill>
          <p:spPr>
            <a:xfrm>
              <a:off x="4848558" y="5940590"/>
              <a:ext cx="1292601" cy="948562"/>
            </a:xfrm>
            <a:prstGeom prst="rect">
              <a:avLst/>
            </a:prstGeom>
          </p:spPr>
        </p:pic>
        <p:sp>
          <p:nvSpPr>
            <p:cNvPr id="59" name="object 51">
              <a:extLst>
                <a:ext uri="{FF2B5EF4-FFF2-40B4-BE49-F238E27FC236}">
                  <a16:creationId xmlns:a16="http://schemas.microsoft.com/office/drawing/2014/main" id="{7D44E10E-686D-49CA-B87F-2FE9B0A68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5476" y="6927804"/>
              <a:ext cx="1200585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1500 1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ja-JP" altLang="en-US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60" name="object 51">
              <a:extLst>
                <a:ext uri="{FF2B5EF4-FFF2-40B4-BE49-F238E27FC236}">
                  <a16:creationId xmlns:a16="http://schemas.microsoft.com/office/drawing/2014/main" id="{CAB80490-E68B-4901-A63F-D970C7939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0967" y="6927804"/>
              <a:ext cx="1200585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1500 2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ja-JP" altLang="en-US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61" name="object 51">
              <a:extLst>
                <a:ext uri="{FF2B5EF4-FFF2-40B4-BE49-F238E27FC236}">
                  <a16:creationId xmlns:a16="http://schemas.microsoft.com/office/drawing/2014/main" id="{BAD093B2-0EF7-445F-8B54-7DFA7171B0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0591" y="6927804"/>
              <a:ext cx="1200585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3000 1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ja-JP" altLang="en-US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70" name="object 51">
              <a:extLst>
                <a:ext uri="{FF2B5EF4-FFF2-40B4-BE49-F238E27FC236}">
                  <a16:creationId xmlns:a16="http://schemas.microsoft.com/office/drawing/2014/main" id="{5C69B64F-71CA-4DD4-8303-08C93CEF29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87958" y="6927804"/>
              <a:ext cx="1200585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/>
              <a:r>
                <a:rPr lang="en-US" altLang="ja-JP" sz="700" b="1" dirty="0">
                  <a:solidFill>
                    <a:srgbClr val="6C6C6C"/>
                  </a:solidFill>
                  <a:latin typeface="+mn-ea"/>
                  <a:ea typeface="+mn-ea"/>
                </a:rPr>
                <a:t>3000 2</a:t>
              </a:r>
              <a:r>
                <a:rPr lang="ja-JP" altLang="en-US" sz="700" b="1" dirty="0">
                  <a:solidFill>
                    <a:srgbClr val="6C6C6C"/>
                  </a:solidFill>
                  <a:latin typeface="+mn-ea"/>
                  <a:ea typeface="+mn-ea"/>
                </a:rPr>
                <a:t>台用</a:t>
              </a:r>
              <a:endParaRPr lang="ja-JP" altLang="en-US" sz="70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pic>
          <p:nvPicPr>
            <p:cNvPr id="75" name="図 74">
              <a:extLst>
                <a:ext uri="{FF2B5EF4-FFF2-40B4-BE49-F238E27FC236}">
                  <a16:creationId xmlns:a16="http://schemas.microsoft.com/office/drawing/2014/main" id="{9925C3EF-F6CC-42A2-AA90-B51A35D87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40883" y="6948480"/>
              <a:ext cx="244662" cy="103511"/>
            </a:xfrm>
            <a:prstGeom prst="rect">
              <a:avLst/>
            </a:prstGeom>
          </p:spPr>
        </p:pic>
        <p:pic>
          <p:nvPicPr>
            <p:cNvPr id="76" name="図 75">
              <a:extLst>
                <a:ext uri="{FF2B5EF4-FFF2-40B4-BE49-F238E27FC236}">
                  <a16:creationId xmlns:a16="http://schemas.microsoft.com/office/drawing/2014/main" id="{28705CCC-D1B4-4FF2-8DCE-A10B1409E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74380" y="6932578"/>
              <a:ext cx="244662" cy="103511"/>
            </a:xfrm>
            <a:prstGeom prst="rect">
              <a:avLst/>
            </a:prstGeom>
          </p:spPr>
        </p:pic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0D7926BC-4730-4013-904D-91EFA4DD2AAD}"/>
              </a:ext>
            </a:extLst>
          </p:cNvPr>
          <p:cNvGrpSpPr/>
          <p:nvPr/>
        </p:nvGrpSpPr>
        <p:grpSpPr>
          <a:xfrm>
            <a:off x="6370269" y="3721852"/>
            <a:ext cx="4089897" cy="781927"/>
            <a:chOff x="3989613" y="3060732"/>
            <a:chExt cx="3972253" cy="691259"/>
          </a:xfrm>
        </p:grpSpPr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E3788127-83B4-4160-8860-75A76936F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989613" y="3060732"/>
              <a:ext cx="679079" cy="516278"/>
            </a:xfrm>
            <a:prstGeom prst="rect">
              <a:avLst/>
            </a:prstGeom>
          </p:spPr>
        </p:pic>
        <p:pic>
          <p:nvPicPr>
            <p:cNvPr id="79" name="図 78">
              <a:extLst>
                <a:ext uri="{FF2B5EF4-FFF2-40B4-BE49-F238E27FC236}">
                  <a16:creationId xmlns:a16="http://schemas.microsoft.com/office/drawing/2014/main" id="{7E789FFB-694B-4CE8-B2B1-1187040A4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584942" y="3071366"/>
              <a:ext cx="679079" cy="506775"/>
            </a:xfrm>
            <a:prstGeom prst="rect">
              <a:avLst/>
            </a:prstGeom>
          </p:spPr>
        </p:pic>
        <p:pic>
          <p:nvPicPr>
            <p:cNvPr id="80" name="図 79">
              <a:extLst>
                <a:ext uri="{FF2B5EF4-FFF2-40B4-BE49-F238E27FC236}">
                  <a16:creationId xmlns:a16="http://schemas.microsoft.com/office/drawing/2014/main" id="{42D0AFF9-ABA6-4CE2-B0BF-E2C71C8BF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417471" y="3086138"/>
              <a:ext cx="661841" cy="506775"/>
            </a:xfrm>
            <a:prstGeom prst="rect">
              <a:avLst/>
            </a:prstGeom>
          </p:spPr>
        </p:pic>
        <p:pic>
          <p:nvPicPr>
            <p:cNvPr id="81" name="図 80">
              <a:extLst>
                <a:ext uri="{FF2B5EF4-FFF2-40B4-BE49-F238E27FC236}">
                  <a16:creationId xmlns:a16="http://schemas.microsoft.com/office/drawing/2014/main" id="{4B35A109-9F03-493D-8AC6-C8951D2CF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783024" y="3071367"/>
              <a:ext cx="671564" cy="526762"/>
            </a:xfrm>
            <a:prstGeom prst="rect">
              <a:avLst/>
            </a:prstGeom>
          </p:spPr>
        </p:pic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96464E21-A2CC-4E49-94F5-AE45FCD64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227801" y="3085072"/>
              <a:ext cx="661841" cy="507728"/>
            </a:xfrm>
            <a:prstGeom prst="rect">
              <a:avLst/>
            </a:prstGeom>
          </p:spPr>
        </p:pic>
        <p:sp>
          <p:nvSpPr>
            <p:cNvPr id="83" name="object 51">
              <a:extLst>
                <a:ext uri="{FF2B5EF4-FFF2-40B4-BE49-F238E27FC236}">
                  <a16:creationId xmlns:a16="http://schemas.microsoft.com/office/drawing/2014/main" id="{926654C7-34EA-4644-8BF6-1595E945D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9613" y="3623751"/>
              <a:ext cx="73406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屋根材：シャイングレー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柱・梁：シャイングレー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</a:p>
          </p:txBody>
        </p:sp>
        <p:sp>
          <p:nvSpPr>
            <p:cNvPr id="84" name="object 51">
              <a:extLst>
                <a:ext uri="{FF2B5EF4-FFF2-40B4-BE49-F238E27FC236}">
                  <a16:creationId xmlns:a16="http://schemas.microsoft.com/office/drawing/2014/main" id="{698ED0A3-0481-4899-B590-3C72ED818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7918" y="3623751"/>
              <a:ext cx="73406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85" name="object 51">
              <a:extLst>
                <a:ext uri="{FF2B5EF4-FFF2-40B4-BE49-F238E27FC236}">
                  <a16:creationId xmlns:a16="http://schemas.microsoft.com/office/drawing/2014/main" id="{4955F785-21DE-4CC7-A739-0331C1D5F3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8587" y="3623751"/>
              <a:ext cx="791788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屋根材：ナチュラルシルバー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屋根材：ナチュラルシルバー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</a:p>
          </p:txBody>
        </p:sp>
        <p:sp>
          <p:nvSpPr>
            <p:cNvPr id="86" name="object 51">
              <a:extLst>
                <a:ext uri="{FF2B5EF4-FFF2-40B4-BE49-F238E27FC236}">
                  <a16:creationId xmlns:a16="http://schemas.microsoft.com/office/drawing/2014/main" id="{91CAD0A0-F3E3-4422-8B44-DC641BBDC6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1358" y="3623751"/>
              <a:ext cx="73406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柱・梁：シャイングレー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</a:p>
          </p:txBody>
        </p:sp>
        <p:sp>
          <p:nvSpPr>
            <p:cNvPr id="87" name="object 51">
              <a:extLst>
                <a:ext uri="{FF2B5EF4-FFF2-40B4-BE49-F238E27FC236}">
                  <a16:creationId xmlns:a16="http://schemas.microsoft.com/office/drawing/2014/main" id="{C4B7F621-27E7-48BF-8ABA-74BAE20F49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801" y="3623751"/>
              <a:ext cx="73406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屋根材：ダスクグレー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柱・梁：ダスクグレー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19F180FE-3F7E-49E5-B968-76B2BF19E2FB}"/>
              </a:ext>
            </a:extLst>
          </p:cNvPr>
          <p:cNvGrpSpPr/>
          <p:nvPr/>
        </p:nvGrpSpPr>
        <p:grpSpPr>
          <a:xfrm>
            <a:off x="6385371" y="4565923"/>
            <a:ext cx="3315001" cy="829720"/>
            <a:chOff x="3989613" y="3777613"/>
            <a:chExt cx="3219646" cy="733510"/>
          </a:xfrm>
        </p:grpSpPr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1FF411D9-A7B7-497C-965C-4823D68AE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606551" y="3777613"/>
              <a:ext cx="640384" cy="493856"/>
            </a:xfrm>
            <a:prstGeom prst="rect">
              <a:avLst/>
            </a:prstGeom>
          </p:spPr>
        </p:pic>
        <p:pic>
          <p:nvPicPr>
            <p:cNvPr id="90" name="図 89">
              <a:extLst>
                <a:ext uri="{FF2B5EF4-FFF2-40B4-BE49-F238E27FC236}">
                  <a16:creationId xmlns:a16="http://schemas.microsoft.com/office/drawing/2014/main" id="{76548A48-4E5F-41E6-8B9D-442CC29EC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817918" y="3806050"/>
              <a:ext cx="640384" cy="475990"/>
            </a:xfrm>
            <a:prstGeom prst="rect">
              <a:avLst/>
            </a:prstGeom>
          </p:spPr>
        </p:pic>
        <p:pic>
          <p:nvPicPr>
            <p:cNvPr id="91" name="図 90">
              <a:extLst>
                <a:ext uri="{FF2B5EF4-FFF2-40B4-BE49-F238E27FC236}">
                  <a16:creationId xmlns:a16="http://schemas.microsoft.com/office/drawing/2014/main" id="{EB3BAF3D-F8BE-428B-83AD-DFE9A24E6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989613" y="3797608"/>
              <a:ext cx="640385" cy="483534"/>
            </a:xfrm>
            <a:prstGeom prst="rect">
              <a:avLst/>
            </a:prstGeom>
          </p:spPr>
        </p:pic>
        <p:sp>
          <p:nvSpPr>
            <p:cNvPr id="92" name="object 51">
              <a:extLst>
                <a:ext uri="{FF2B5EF4-FFF2-40B4-BE49-F238E27FC236}">
                  <a16:creationId xmlns:a16="http://schemas.microsoft.com/office/drawing/2014/main" id="{C03D84B7-95C0-44A5-B953-9301E37B3A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9613" y="4325365"/>
              <a:ext cx="73406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柱・梁：ブラック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+</a:t>
              </a: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オーク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93" name="object 51">
              <a:extLst>
                <a:ext uri="{FF2B5EF4-FFF2-40B4-BE49-F238E27FC236}">
                  <a16:creationId xmlns:a16="http://schemas.microsoft.com/office/drawing/2014/main" id="{25E9D89C-6723-4033-BF3D-9E5E2D85BC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7918" y="4318763"/>
              <a:ext cx="734065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            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+</a:t>
              </a: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チェリーウッド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94" name="object 51">
              <a:extLst>
                <a:ext uri="{FF2B5EF4-FFF2-40B4-BE49-F238E27FC236}">
                  <a16:creationId xmlns:a16="http://schemas.microsoft.com/office/drawing/2014/main" id="{135754C5-265C-4C61-9F4D-6055A2E89F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1103" y="4318763"/>
              <a:ext cx="734065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柱・梁：ブラック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            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+</a:t>
              </a: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クリエモカ</a:t>
              </a:r>
              <a:endParaRPr lang="en-US" altLang="ja-JP" sz="450" dirty="0">
                <a:solidFill>
                  <a:srgbClr val="6C6C6C"/>
                </a:solidFill>
                <a:latin typeface="+mn-ea"/>
                <a:ea typeface="+mn-ea"/>
              </a:endParaRPr>
            </a:p>
          </p:txBody>
        </p:sp>
        <p:sp>
          <p:nvSpPr>
            <p:cNvPr id="96" name="object 51">
              <a:extLst>
                <a:ext uri="{FF2B5EF4-FFF2-40B4-BE49-F238E27FC236}">
                  <a16:creationId xmlns:a16="http://schemas.microsoft.com/office/drawing/2014/main" id="{90CEA978-9671-4395-97D2-39F36094D5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7471" y="4317404"/>
              <a:ext cx="791788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">
                <a:lnSpc>
                  <a:spcPts val="500"/>
                </a:lnSpc>
              </a:pP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屋根材：ナチュラルシルバー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  <a:r>
                <a:rPr lang="ja-JP" altLang="en-US" sz="450" dirty="0">
                  <a:solidFill>
                    <a:srgbClr val="6C6C6C"/>
                  </a:solidFill>
                  <a:latin typeface="+mn-ea"/>
                  <a:ea typeface="+mn-ea"/>
                </a:rPr>
                <a:t>屋根材：ナチュラルシルバー</a:t>
              </a:r>
              <a:r>
                <a:rPr lang="en-US" altLang="ja-JP" sz="450" dirty="0">
                  <a:solidFill>
                    <a:srgbClr val="6C6C6C"/>
                  </a:solidFill>
                  <a:latin typeface="+mn-ea"/>
                  <a:ea typeface="+mn-ea"/>
                </a:rPr>
                <a:t>F</a:t>
              </a:r>
            </a:p>
          </p:txBody>
        </p:sp>
      </p:grpSp>
      <p:sp>
        <p:nvSpPr>
          <p:cNvPr id="98" name="object 51">
            <a:extLst>
              <a:ext uri="{FF2B5EF4-FFF2-40B4-BE49-F238E27FC236}">
                <a16:creationId xmlns:a16="http://schemas.microsoft.com/office/drawing/2014/main" id="{C7332AB4-773E-4E83-B4F4-FA5F20EA2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202" y="5225098"/>
            <a:ext cx="1267083" cy="8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b"/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※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画像はカーポート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SC3000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 </a:t>
            </a:r>
            <a:r>
              <a:rPr lang="en-US" altLang="ja-JP" sz="550" dirty="0">
                <a:solidFill>
                  <a:srgbClr val="6C6C6C"/>
                </a:solidFill>
                <a:latin typeface="+mn-ea"/>
                <a:ea typeface="+mn-ea"/>
              </a:rPr>
              <a:t>30-50</a:t>
            </a:r>
            <a:r>
              <a:rPr lang="ja-JP" altLang="en-US" sz="550" dirty="0">
                <a:solidFill>
                  <a:srgbClr val="6C6C6C"/>
                </a:solidFill>
                <a:latin typeface="+mn-ea"/>
                <a:ea typeface="+mn-ea"/>
              </a:rPr>
              <a:t>型</a:t>
            </a:r>
          </a:p>
        </p:txBody>
      </p:sp>
      <p:pic>
        <p:nvPicPr>
          <p:cNvPr id="99" name="図 98">
            <a:extLst>
              <a:ext uri="{FF2B5EF4-FFF2-40B4-BE49-F238E27FC236}">
                <a16:creationId xmlns:a16="http://schemas.microsoft.com/office/drawing/2014/main" id="{F09D417A-6ECB-4460-AAE6-BAEAF5531F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21708" y="3701304"/>
            <a:ext cx="244662" cy="9532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314E9C17-E6F1-454E-A937-1FAF7684FA7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801105" y="4570475"/>
            <a:ext cx="1220101" cy="545075"/>
          </a:xfrm>
          <a:prstGeom prst="rect">
            <a:avLst/>
          </a:prstGeom>
        </p:spPr>
      </p:pic>
      <p:sp>
        <p:nvSpPr>
          <p:cNvPr id="95" name="Text Box 1039">
            <a:extLst>
              <a:ext uri="{FF2B5EF4-FFF2-40B4-BE49-F238E27FC236}">
                <a16:creationId xmlns:a16="http://schemas.microsoft.com/office/drawing/2014/main" id="{6AB72CAC-CE24-4A73-8935-E74ED1CFE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97" name="Text Box 1039">
            <a:extLst>
              <a:ext uri="{FF2B5EF4-FFF2-40B4-BE49-F238E27FC236}">
                <a16:creationId xmlns:a16="http://schemas.microsoft.com/office/drawing/2014/main" id="{DA469D39-BA00-472B-9B07-D2E9C0EDB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</p:spTree>
    <p:extLst>
      <p:ext uri="{BB962C8B-B14F-4D97-AF65-F5344CB8AC3E}">
        <p14:creationId xmlns:p14="http://schemas.microsoft.com/office/powerpoint/2010/main" val="2958847472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17906</TotalTime>
  <Words>372</Words>
  <Application>Microsoft Office PowerPoint</Application>
  <PresentationFormat>ユーザー設定</PresentationFormat>
  <Paragraphs>61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HGS創英角ｺﾞｼｯｸUB</vt:lpstr>
      <vt:lpstr>メイリオ</vt:lpstr>
      <vt:lpstr>Yu Gothic</vt:lpstr>
      <vt:lpstr>Arial</vt:lpstr>
      <vt:lpstr>Calibri</vt:lpstr>
      <vt:lpstr>Century Gothic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753</cp:revision>
  <cp:lastPrinted>2023-02-01T02:36:54Z</cp:lastPrinted>
  <dcterms:created xsi:type="dcterms:W3CDTF">2010-09-29T12:55:25Z</dcterms:created>
  <dcterms:modified xsi:type="dcterms:W3CDTF">2025-05-27T00:45:23Z</dcterms:modified>
</cp:coreProperties>
</file>