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58" r:id="rId2"/>
    <p:sldId id="256" r:id="rId3"/>
  </p:sldIdLst>
  <p:sldSz cx="10691813" cy="7559675"/>
  <p:notesSz cx="6807200" cy="99393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" roundtripDataSignature="AMtx7mgrH53d+zB2naGERbbD/Hg9igPk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50" d="100"/>
          <a:sy n="150" d="100"/>
        </p:scale>
        <p:origin x="222" y="-3492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7625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7625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:notes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9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50887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:notes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9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" name="Google Shape;8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1:LIXIL">
  <p:cSld name="A-1:LIXIL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12;p1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13;p1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14" name="Google Shape;1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3:EXSIOR（帯なし）">
  <p:cSld name="C-3:EXSIOR（帯なし）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" name="Google Shape;65;p23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" name="Google Shape;66;p23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7" name="Google Shape;67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4:TOSTEM（帯なし）">
  <p:cSld name="C-4:TOSTEM（帯なし）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Google Shape;71;p2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2" name="Google Shape;72;p2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3" name="Google Shape;73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5:INTERIO（帯なし）">
  <p:cSld name="C-5:INTERIO（帯なし）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Google Shape;77;p2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8" name="Google Shape;78;p2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9" name="Google Shape;79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2:INAX">
  <p:cSld name="A-2:INAX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1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Google Shape;19;p1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0" name="Google Shape;2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3:EXSIOR">
  <p:cSld name="A-3:EXSIO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Google Shape;24;p16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Google Shape;25;p16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6" name="Google Shape;26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4:TOSTEM">
  <p:cSld name="A-4:TOSTEM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" name="Google Shape;30;p17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Google Shape;31;p17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2" name="Google Shape;3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5:INTERIO">
  <p:cSld name="A-5:INTERIO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" name="Google Shape;36;p18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" name="Google Shape;37;p18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8" name="Google Shape;38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1:エコファーストなし">
  <p:cSld name="B-1:エコファーストなし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19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Google Shape;42;p19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3" name="Google Shape;43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2:長期保証サービス有り">
  <p:cSld name="B-2:長期保証サービス有り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/>
          <p:nvPr/>
        </p:nvSpPr>
        <p:spPr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詳細はWEBをご確認ください</a:t>
            </a:r>
            <a:endParaRPr sz="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46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" name="Google Shape;47;p20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" name="Google Shape;48;p20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9" name="Google Shape;49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1:LIXIL（帯なし）">
  <p:cSld name="C-1:LIXIL（帯なし）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Google Shape;53;p21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4" name="Google Shape;54;p21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55" name="Google Shape;55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2:INAX（帯なし）">
  <p:cSld name="C-2:INAX（帯なし）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9" name="Google Shape;59;p22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" name="Google Shape;60;p22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1" name="Google Shape;6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jpg"/><Relationship Id="rId26" Type="http://schemas.openxmlformats.org/officeDocument/2006/relationships/image" Target="../media/image37.png"/><Relationship Id="rId3" Type="http://schemas.openxmlformats.org/officeDocument/2006/relationships/image" Target="../media/image14.png"/><Relationship Id="rId21" Type="http://schemas.openxmlformats.org/officeDocument/2006/relationships/image" Target="../media/image32.jp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jpg"/><Relationship Id="rId25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7.jpg"/><Relationship Id="rId20" Type="http://schemas.openxmlformats.org/officeDocument/2006/relationships/image" Target="../media/image31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24" Type="http://schemas.openxmlformats.org/officeDocument/2006/relationships/image" Target="../media/image35.png"/><Relationship Id="rId5" Type="http://schemas.openxmlformats.org/officeDocument/2006/relationships/image" Target="../media/image16.jpg"/><Relationship Id="rId15" Type="http://schemas.openxmlformats.org/officeDocument/2006/relationships/image" Target="../media/image26.png"/><Relationship Id="rId23" Type="http://schemas.openxmlformats.org/officeDocument/2006/relationships/image" Target="../media/image34.png"/><Relationship Id="rId10" Type="http://schemas.openxmlformats.org/officeDocument/2006/relationships/image" Target="../media/image21.png"/><Relationship Id="rId19" Type="http://schemas.openxmlformats.org/officeDocument/2006/relationships/image" Target="../media/image30.jp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Relationship Id="rId22" Type="http://schemas.openxmlformats.org/officeDocument/2006/relationships/image" Target="../media/image33.png"/><Relationship Id="rId27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9.png"/><Relationship Id="rId18" Type="http://schemas.openxmlformats.org/officeDocument/2006/relationships/image" Target="../media/image54.png"/><Relationship Id="rId26" Type="http://schemas.openxmlformats.org/officeDocument/2006/relationships/image" Target="../media/image62.png"/><Relationship Id="rId39" Type="http://schemas.openxmlformats.org/officeDocument/2006/relationships/image" Target="../media/image75.jpg"/><Relationship Id="rId21" Type="http://schemas.openxmlformats.org/officeDocument/2006/relationships/image" Target="../media/image57.png"/><Relationship Id="rId34" Type="http://schemas.openxmlformats.org/officeDocument/2006/relationships/image" Target="../media/image70.png"/><Relationship Id="rId42" Type="http://schemas.openxmlformats.org/officeDocument/2006/relationships/image" Target="../media/image78.jpg"/><Relationship Id="rId47" Type="http://schemas.openxmlformats.org/officeDocument/2006/relationships/image" Target="../media/image83.png"/><Relationship Id="rId50" Type="http://schemas.openxmlformats.org/officeDocument/2006/relationships/image" Target="../media/image86.jpg"/><Relationship Id="rId55" Type="http://schemas.openxmlformats.org/officeDocument/2006/relationships/image" Target="../media/image91.jpg"/><Relationship Id="rId63" Type="http://schemas.openxmlformats.org/officeDocument/2006/relationships/image" Target="../media/image99.jpg"/><Relationship Id="rId68" Type="http://schemas.openxmlformats.org/officeDocument/2006/relationships/image" Target="../media/image104.png"/><Relationship Id="rId7" Type="http://schemas.openxmlformats.org/officeDocument/2006/relationships/image" Target="../media/image43.png"/><Relationship Id="rId71" Type="http://schemas.openxmlformats.org/officeDocument/2006/relationships/image" Target="../media/image10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52.png"/><Relationship Id="rId29" Type="http://schemas.openxmlformats.org/officeDocument/2006/relationships/image" Target="../media/image65.png"/><Relationship Id="rId11" Type="http://schemas.openxmlformats.org/officeDocument/2006/relationships/image" Target="../media/image47.png"/><Relationship Id="rId24" Type="http://schemas.openxmlformats.org/officeDocument/2006/relationships/image" Target="../media/image60.png"/><Relationship Id="rId32" Type="http://schemas.openxmlformats.org/officeDocument/2006/relationships/image" Target="../media/image68.png"/><Relationship Id="rId37" Type="http://schemas.openxmlformats.org/officeDocument/2006/relationships/image" Target="../media/image73.png"/><Relationship Id="rId40" Type="http://schemas.openxmlformats.org/officeDocument/2006/relationships/image" Target="../media/image76.jpg"/><Relationship Id="rId45" Type="http://schemas.openxmlformats.org/officeDocument/2006/relationships/image" Target="../media/image81.png"/><Relationship Id="rId53" Type="http://schemas.openxmlformats.org/officeDocument/2006/relationships/image" Target="../media/image89.jpg"/><Relationship Id="rId58" Type="http://schemas.openxmlformats.org/officeDocument/2006/relationships/image" Target="../media/image94.jpg"/><Relationship Id="rId66" Type="http://schemas.openxmlformats.org/officeDocument/2006/relationships/image" Target="../media/image102.png"/><Relationship Id="rId5" Type="http://schemas.openxmlformats.org/officeDocument/2006/relationships/image" Target="../media/image41.jpg"/><Relationship Id="rId15" Type="http://schemas.openxmlformats.org/officeDocument/2006/relationships/image" Target="../media/image51.png"/><Relationship Id="rId23" Type="http://schemas.openxmlformats.org/officeDocument/2006/relationships/image" Target="../media/image59.png"/><Relationship Id="rId28" Type="http://schemas.openxmlformats.org/officeDocument/2006/relationships/image" Target="../media/image64.png"/><Relationship Id="rId36" Type="http://schemas.openxmlformats.org/officeDocument/2006/relationships/image" Target="../media/image72.png"/><Relationship Id="rId49" Type="http://schemas.openxmlformats.org/officeDocument/2006/relationships/image" Target="../media/image85.jpg"/><Relationship Id="rId57" Type="http://schemas.openxmlformats.org/officeDocument/2006/relationships/image" Target="../media/image93.jpg"/><Relationship Id="rId61" Type="http://schemas.openxmlformats.org/officeDocument/2006/relationships/image" Target="../media/image97.jpg"/><Relationship Id="rId10" Type="http://schemas.openxmlformats.org/officeDocument/2006/relationships/image" Target="../media/image46.png"/><Relationship Id="rId19" Type="http://schemas.openxmlformats.org/officeDocument/2006/relationships/image" Target="../media/image55.png"/><Relationship Id="rId31" Type="http://schemas.openxmlformats.org/officeDocument/2006/relationships/image" Target="../media/image67.png"/><Relationship Id="rId44" Type="http://schemas.openxmlformats.org/officeDocument/2006/relationships/image" Target="../media/image80.png"/><Relationship Id="rId52" Type="http://schemas.openxmlformats.org/officeDocument/2006/relationships/image" Target="../media/image88.jpg"/><Relationship Id="rId60" Type="http://schemas.openxmlformats.org/officeDocument/2006/relationships/image" Target="../media/image96.jpg"/><Relationship Id="rId65" Type="http://schemas.openxmlformats.org/officeDocument/2006/relationships/image" Target="../media/image101.png"/><Relationship Id="rId73" Type="http://schemas.openxmlformats.org/officeDocument/2006/relationships/image" Target="../media/image109.png"/><Relationship Id="rId4" Type="http://schemas.openxmlformats.org/officeDocument/2006/relationships/image" Target="../media/image40.jpg"/><Relationship Id="rId9" Type="http://schemas.openxmlformats.org/officeDocument/2006/relationships/image" Target="../media/image45.png"/><Relationship Id="rId14" Type="http://schemas.openxmlformats.org/officeDocument/2006/relationships/image" Target="../media/image50.png"/><Relationship Id="rId22" Type="http://schemas.openxmlformats.org/officeDocument/2006/relationships/image" Target="../media/image58.png"/><Relationship Id="rId27" Type="http://schemas.openxmlformats.org/officeDocument/2006/relationships/image" Target="../media/image63.png"/><Relationship Id="rId30" Type="http://schemas.openxmlformats.org/officeDocument/2006/relationships/image" Target="../media/image66.png"/><Relationship Id="rId35" Type="http://schemas.openxmlformats.org/officeDocument/2006/relationships/image" Target="../media/image71.png"/><Relationship Id="rId43" Type="http://schemas.openxmlformats.org/officeDocument/2006/relationships/image" Target="../media/image79.png"/><Relationship Id="rId48" Type="http://schemas.openxmlformats.org/officeDocument/2006/relationships/image" Target="../media/image84.png"/><Relationship Id="rId56" Type="http://schemas.openxmlformats.org/officeDocument/2006/relationships/image" Target="../media/image92.jpg"/><Relationship Id="rId64" Type="http://schemas.openxmlformats.org/officeDocument/2006/relationships/image" Target="../media/image100.jpg"/><Relationship Id="rId69" Type="http://schemas.openxmlformats.org/officeDocument/2006/relationships/image" Target="../media/image105.png"/><Relationship Id="rId8" Type="http://schemas.openxmlformats.org/officeDocument/2006/relationships/image" Target="../media/image44.png"/><Relationship Id="rId51" Type="http://schemas.openxmlformats.org/officeDocument/2006/relationships/image" Target="../media/image87.jpg"/><Relationship Id="rId72" Type="http://schemas.openxmlformats.org/officeDocument/2006/relationships/image" Target="../media/image108.png"/><Relationship Id="rId3" Type="http://schemas.openxmlformats.org/officeDocument/2006/relationships/image" Target="../media/image39.jpg"/><Relationship Id="rId12" Type="http://schemas.openxmlformats.org/officeDocument/2006/relationships/image" Target="../media/image48.png"/><Relationship Id="rId17" Type="http://schemas.openxmlformats.org/officeDocument/2006/relationships/image" Target="../media/image53.png"/><Relationship Id="rId25" Type="http://schemas.openxmlformats.org/officeDocument/2006/relationships/image" Target="../media/image61.png"/><Relationship Id="rId33" Type="http://schemas.openxmlformats.org/officeDocument/2006/relationships/image" Target="../media/image69.png"/><Relationship Id="rId38" Type="http://schemas.openxmlformats.org/officeDocument/2006/relationships/image" Target="../media/image74.jpg"/><Relationship Id="rId46" Type="http://schemas.openxmlformats.org/officeDocument/2006/relationships/image" Target="../media/image82.png"/><Relationship Id="rId59" Type="http://schemas.openxmlformats.org/officeDocument/2006/relationships/image" Target="../media/image95.jpg"/><Relationship Id="rId67" Type="http://schemas.openxmlformats.org/officeDocument/2006/relationships/image" Target="../media/image103.png"/><Relationship Id="rId20" Type="http://schemas.openxmlformats.org/officeDocument/2006/relationships/image" Target="../media/image56.png"/><Relationship Id="rId41" Type="http://schemas.openxmlformats.org/officeDocument/2006/relationships/image" Target="../media/image77.jpg"/><Relationship Id="rId54" Type="http://schemas.openxmlformats.org/officeDocument/2006/relationships/image" Target="../media/image90.png"/><Relationship Id="rId62" Type="http://schemas.openxmlformats.org/officeDocument/2006/relationships/image" Target="../media/image98.jpg"/><Relationship Id="rId70" Type="http://schemas.openxmlformats.org/officeDocument/2006/relationships/image" Target="../media/image10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object 76">
            <a:extLst>
              <a:ext uri="{FF2B5EF4-FFF2-40B4-BE49-F238E27FC236}">
                <a16:creationId xmlns:a16="http://schemas.microsoft.com/office/drawing/2014/main" id="{98973374-0D9B-9A57-272E-BBA447BF9EA3}"/>
              </a:ext>
            </a:extLst>
          </p:cNvPr>
          <p:cNvGrpSpPr/>
          <p:nvPr/>
        </p:nvGrpSpPr>
        <p:grpSpPr>
          <a:xfrm>
            <a:off x="2773984" y="6146014"/>
            <a:ext cx="831850" cy="831850"/>
            <a:chOff x="2678958" y="6275197"/>
            <a:chExt cx="831850" cy="831850"/>
          </a:xfrm>
        </p:grpSpPr>
        <p:pic>
          <p:nvPicPr>
            <p:cNvPr id="105" name="object 77">
              <a:extLst>
                <a:ext uri="{FF2B5EF4-FFF2-40B4-BE49-F238E27FC236}">
                  <a16:creationId xmlns:a16="http://schemas.microsoft.com/office/drawing/2014/main" id="{870691FD-9BC7-17CE-1B5D-E8B310399010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80855" y="6277114"/>
              <a:ext cx="828001" cy="827989"/>
            </a:xfrm>
            <a:prstGeom prst="rect">
              <a:avLst/>
            </a:prstGeom>
          </p:spPr>
        </p:pic>
        <p:sp>
          <p:nvSpPr>
            <p:cNvPr id="106" name="object 78">
              <a:extLst>
                <a:ext uri="{FF2B5EF4-FFF2-40B4-BE49-F238E27FC236}">
                  <a16:creationId xmlns:a16="http://schemas.microsoft.com/office/drawing/2014/main" id="{4F5025DB-6870-1425-241F-E8605C7DB023}"/>
                </a:ext>
              </a:extLst>
            </p:cNvPr>
            <p:cNvSpPr/>
            <p:nvPr/>
          </p:nvSpPr>
          <p:spPr>
            <a:xfrm>
              <a:off x="2680863" y="6277102"/>
              <a:ext cx="828040" cy="828040"/>
            </a:xfrm>
            <a:custGeom>
              <a:avLst/>
              <a:gdLst/>
              <a:ahLst/>
              <a:cxnLst/>
              <a:rect l="l" t="t" r="r" b="b"/>
              <a:pathLst>
                <a:path w="828039" h="828040">
                  <a:moveTo>
                    <a:pt x="828001" y="414007"/>
                  </a:moveTo>
                  <a:lnTo>
                    <a:pt x="825216" y="462289"/>
                  </a:lnTo>
                  <a:lnTo>
                    <a:pt x="817067" y="508935"/>
                  </a:lnTo>
                  <a:lnTo>
                    <a:pt x="803866" y="553635"/>
                  </a:lnTo>
                  <a:lnTo>
                    <a:pt x="785922" y="596077"/>
                  </a:lnTo>
                  <a:lnTo>
                    <a:pt x="763546" y="635952"/>
                  </a:lnTo>
                  <a:lnTo>
                    <a:pt x="737050" y="672948"/>
                  </a:lnTo>
                  <a:lnTo>
                    <a:pt x="706743" y="706755"/>
                  </a:lnTo>
                  <a:lnTo>
                    <a:pt x="672937" y="737062"/>
                  </a:lnTo>
                  <a:lnTo>
                    <a:pt x="635942" y="763558"/>
                  </a:lnTo>
                  <a:lnTo>
                    <a:pt x="596069" y="785934"/>
                  </a:lnTo>
                  <a:lnTo>
                    <a:pt x="553628" y="803878"/>
                  </a:lnTo>
                  <a:lnTo>
                    <a:pt x="508930" y="817080"/>
                  </a:lnTo>
                  <a:lnTo>
                    <a:pt x="462286" y="825229"/>
                  </a:lnTo>
                  <a:lnTo>
                    <a:pt x="414007" y="828014"/>
                  </a:lnTo>
                  <a:lnTo>
                    <a:pt x="365725" y="825229"/>
                  </a:lnTo>
                  <a:lnTo>
                    <a:pt x="319078" y="817080"/>
                  </a:lnTo>
                  <a:lnTo>
                    <a:pt x="274379" y="803878"/>
                  </a:lnTo>
                  <a:lnTo>
                    <a:pt x="231936" y="785934"/>
                  </a:lnTo>
                  <a:lnTo>
                    <a:pt x="192062" y="763558"/>
                  </a:lnTo>
                  <a:lnTo>
                    <a:pt x="155066" y="737062"/>
                  </a:lnTo>
                  <a:lnTo>
                    <a:pt x="121259" y="706755"/>
                  </a:lnTo>
                  <a:lnTo>
                    <a:pt x="90952" y="672948"/>
                  </a:lnTo>
                  <a:lnTo>
                    <a:pt x="64455" y="635952"/>
                  </a:lnTo>
                  <a:lnTo>
                    <a:pt x="42080" y="596077"/>
                  </a:lnTo>
                  <a:lnTo>
                    <a:pt x="24135" y="553635"/>
                  </a:lnTo>
                  <a:lnTo>
                    <a:pt x="10934" y="508935"/>
                  </a:lnTo>
                  <a:lnTo>
                    <a:pt x="2785" y="462289"/>
                  </a:lnTo>
                  <a:lnTo>
                    <a:pt x="0" y="414007"/>
                  </a:lnTo>
                  <a:lnTo>
                    <a:pt x="2785" y="365725"/>
                  </a:lnTo>
                  <a:lnTo>
                    <a:pt x="10934" y="319078"/>
                  </a:lnTo>
                  <a:lnTo>
                    <a:pt x="24135" y="274379"/>
                  </a:lnTo>
                  <a:lnTo>
                    <a:pt x="42080" y="231936"/>
                  </a:lnTo>
                  <a:lnTo>
                    <a:pt x="64455" y="192062"/>
                  </a:lnTo>
                  <a:lnTo>
                    <a:pt x="90952" y="155066"/>
                  </a:lnTo>
                  <a:lnTo>
                    <a:pt x="121259" y="121259"/>
                  </a:lnTo>
                  <a:lnTo>
                    <a:pt x="155066" y="90952"/>
                  </a:lnTo>
                  <a:lnTo>
                    <a:pt x="192062" y="64455"/>
                  </a:lnTo>
                  <a:lnTo>
                    <a:pt x="231936" y="42080"/>
                  </a:lnTo>
                  <a:lnTo>
                    <a:pt x="274379" y="24135"/>
                  </a:lnTo>
                  <a:lnTo>
                    <a:pt x="319078" y="10934"/>
                  </a:lnTo>
                  <a:lnTo>
                    <a:pt x="365725" y="2785"/>
                  </a:lnTo>
                  <a:lnTo>
                    <a:pt x="414007" y="0"/>
                  </a:lnTo>
                  <a:lnTo>
                    <a:pt x="462286" y="2785"/>
                  </a:lnTo>
                  <a:lnTo>
                    <a:pt x="508930" y="10934"/>
                  </a:lnTo>
                  <a:lnTo>
                    <a:pt x="553628" y="24135"/>
                  </a:lnTo>
                  <a:lnTo>
                    <a:pt x="596069" y="42080"/>
                  </a:lnTo>
                  <a:lnTo>
                    <a:pt x="635942" y="64455"/>
                  </a:lnTo>
                  <a:lnTo>
                    <a:pt x="672937" y="90952"/>
                  </a:lnTo>
                  <a:lnTo>
                    <a:pt x="706743" y="121259"/>
                  </a:lnTo>
                  <a:lnTo>
                    <a:pt x="737050" y="155066"/>
                  </a:lnTo>
                  <a:lnTo>
                    <a:pt x="763546" y="192062"/>
                  </a:lnTo>
                  <a:lnTo>
                    <a:pt x="785922" y="231936"/>
                  </a:lnTo>
                  <a:lnTo>
                    <a:pt x="803866" y="274379"/>
                  </a:lnTo>
                  <a:lnTo>
                    <a:pt x="817067" y="319078"/>
                  </a:lnTo>
                  <a:lnTo>
                    <a:pt x="825216" y="365725"/>
                  </a:lnTo>
                  <a:lnTo>
                    <a:pt x="828001" y="414007"/>
                  </a:lnTo>
                  <a:close/>
                </a:path>
              </a:pathLst>
            </a:custGeom>
            <a:ln w="359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+mn-ea"/>
                <a:ea typeface="+mn-ea"/>
              </a:endParaRPr>
            </a:p>
          </p:txBody>
        </p:sp>
      </p:grpSp>
      <p:grpSp>
        <p:nvGrpSpPr>
          <p:cNvPr id="108" name="object 80">
            <a:extLst>
              <a:ext uri="{FF2B5EF4-FFF2-40B4-BE49-F238E27FC236}">
                <a16:creationId xmlns:a16="http://schemas.microsoft.com/office/drawing/2014/main" id="{357E4F3D-16D9-3251-945B-04744EFE1F7B}"/>
              </a:ext>
            </a:extLst>
          </p:cNvPr>
          <p:cNvGrpSpPr/>
          <p:nvPr/>
        </p:nvGrpSpPr>
        <p:grpSpPr>
          <a:xfrm>
            <a:off x="107708" y="6059005"/>
            <a:ext cx="4422724" cy="1005840"/>
            <a:chOff x="180009" y="6183477"/>
            <a:chExt cx="4284345" cy="1005840"/>
          </a:xfrm>
        </p:grpSpPr>
        <p:sp>
          <p:nvSpPr>
            <p:cNvPr id="109" name="object 81">
              <a:extLst>
                <a:ext uri="{FF2B5EF4-FFF2-40B4-BE49-F238E27FC236}">
                  <a16:creationId xmlns:a16="http://schemas.microsoft.com/office/drawing/2014/main" id="{AB4F6003-003A-4900-34B9-F8ED9EE6309A}"/>
                </a:ext>
              </a:extLst>
            </p:cNvPr>
            <p:cNvSpPr/>
            <p:nvPr/>
          </p:nvSpPr>
          <p:spPr>
            <a:xfrm>
              <a:off x="3342772" y="6346658"/>
              <a:ext cx="347980" cy="170180"/>
            </a:xfrm>
            <a:custGeom>
              <a:avLst/>
              <a:gdLst/>
              <a:ahLst/>
              <a:cxnLst/>
              <a:rect l="l" t="t" r="r" b="b"/>
              <a:pathLst>
                <a:path w="347979" h="170179">
                  <a:moveTo>
                    <a:pt x="347662" y="0"/>
                  </a:moveTo>
                  <a:lnTo>
                    <a:pt x="173062" y="0"/>
                  </a:lnTo>
                  <a:lnTo>
                    <a:pt x="0" y="169862"/>
                  </a:lnTo>
                </a:path>
              </a:pathLst>
            </a:custGeom>
            <a:ln w="508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+mn-ea"/>
                <a:ea typeface="+mn-ea"/>
              </a:endParaRPr>
            </a:p>
          </p:txBody>
        </p:sp>
        <p:sp>
          <p:nvSpPr>
            <p:cNvPr id="110" name="object 82">
              <a:extLst>
                <a:ext uri="{FF2B5EF4-FFF2-40B4-BE49-F238E27FC236}">
                  <a16:creationId xmlns:a16="http://schemas.microsoft.com/office/drawing/2014/main" id="{B7561094-7BFB-C7BD-E288-2FD99F8993D2}"/>
                </a:ext>
              </a:extLst>
            </p:cNvPr>
            <p:cNvSpPr/>
            <p:nvPr/>
          </p:nvSpPr>
          <p:spPr>
            <a:xfrm>
              <a:off x="3324361" y="6496752"/>
              <a:ext cx="38735" cy="38735"/>
            </a:xfrm>
            <a:custGeom>
              <a:avLst/>
              <a:gdLst/>
              <a:ahLst/>
              <a:cxnLst/>
              <a:rect l="l" t="t" r="r" b="b"/>
              <a:pathLst>
                <a:path w="38735" h="38734">
                  <a:moveTo>
                    <a:pt x="19275" y="0"/>
                  </a:moveTo>
                  <a:lnTo>
                    <a:pt x="12075" y="1331"/>
                  </a:lnTo>
                  <a:lnTo>
                    <a:pt x="5722" y="5468"/>
                  </a:lnTo>
                  <a:lnTo>
                    <a:pt x="1466" y="11748"/>
                  </a:lnTo>
                  <a:lnTo>
                    <a:pt x="0" y="18923"/>
                  </a:lnTo>
                  <a:lnTo>
                    <a:pt x="1331" y="26123"/>
                  </a:lnTo>
                  <a:lnTo>
                    <a:pt x="5468" y="32481"/>
                  </a:lnTo>
                  <a:lnTo>
                    <a:pt x="11748" y="36737"/>
                  </a:lnTo>
                  <a:lnTo>
                    <a:pt x="18923" y="38203"/>
                  </a:lnTo>
                  <a:lnTo>
                    <a:pt x="26123" y="36868"/>
                  </a:lnTo>
                  <a:lnTo>
                    <a:pt x="32481" y="32723"/>
                  </a:lnTo>
                  <a:lnTo>
                    <a:pt x="36736" y="26443"/>
                  </a:lnTo>
                  <a:lnTo>
                    <a:pt x="38198" y="19270"/>
                  </a:lnTo>
                  <a:lnTo>
                    <a:pt x="36862" y="12074"/>
                  </a:lnTo>
                  <a:lnTo>
                    <a:pt x="32723" y="5722"/>
                  </a:lnTo>
                  <a:lnTo>
                    <a:pt x="26448" y="1466"/>
                  </a:lnTo>
                  <a:lnTo>
                    <a:pt x="192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>
                <a:latin typeface="+mn-ea"/>
                <a:ea typeface="+mn-ea"/>
              </a:endParaRPr>
            </a:p>
          </p:txBody>
        </p:sp>
        <p:sp>
          <p:nvSpPr>
            <p:cNvPr id="111" name="object 83">
              <a:extLst>
                <a:ext uri="{FF2B5EF4-FFF2-40B4-BE49-F238E27FC236}">
                  <a16:creationId xmlns:a16="http://schemas.microsoft.com/office/drawing/2014/main" id="{25D4D36A-4D74-89BF-1F50-D7A72E34D03A}"/>
                </a:ext>
              </a:extLst>
            </p:cNvPr>
            <p:cNvSpPr/>
            <p:nvPr/>
          </p:nvSpPr>
          <p:spPr>
            <a:xfrm>
              <a:off x="3427608" y="6346658"/>
              <a:ext cx="262890" cy="86995"/>
            </a:xfrm>
            <a:custGeom>
              <a:avLst/>
              <a:gdLst/>
              <a:ahLst/>
              <a:cxnLst/>
              <a:rect l="l" t="t" r="r" b="b"/>
              <a:pathLst>
                <a:path w="262889" h="86995">
                  <a:moveTo>
                    <a:pt x="262826" y="0"/>
                  </a:moveTo>
                  <a:lnTo>
                    <a:pt x="88226" y="0"/>
                  </a:lnTo>
                  <a:lnTo>
                    <a:pt x="0" y="86487"/>
                  </a:lnTo>
                </a:path>
              </a:pathLst>
            </a:custGeom>
            <a:ln w="508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+mn-ea"/>
                <a:ea typeface="+mn-ea"/>
              </a:endParaRPr>
            </a:p>
          </p:txBody>
        </p:sp>
        <p:pic>
          <p:nvPicPr>
            <p:cNvPr id="112" name="object 84">
              <a:extLst>
                <a:ext uri="{FF2B5EF4-FFF2-40B4-BE49-F238E27FC236}">
                  <a16:creationId xmlns:a16="http://schemas.microsoft.com/office/drawing/2014/main" id="{47720415-9295-57EA-AB3C-956FAB12BA92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28282" y="6582424"/>
              <a:ext cx="635571" cy="505393"/>
            </a:xfrm>
            <a:prstGeom prst="rect">
              <a:avLst/>
            </a:prstGeom>
          </p:spPr>
        </p:pic>
        <p:sp>
          <p:nvSpPr>
            <p:cNvPr id="113" name="object 85">
              <a:extLst>
                <a:ext uri="{FF2B5EF4-FFF2-40B4-BE49-F238E27FC236}">
                  <a16:creationId xmlns:a16="http://schemas.microsoft.com/office/drawing/2014/main" id="{3540F948-F384-7A64-D501-5C0D93142D40}"/>
                </a:ext>
              </a:extLst>
            </p:cNvPr>
            <p:cNvSpPr/>
            <p:nvPr/>
          </p:nvSpPr>
          <p:spPr>
            <a:xfrm>
              <a:off x="180009" y="6183477"/>
              <a:ext cx="4284345" cy="1005840"/>
            </a:xfrm>
            <a:custGeom>
              <a:avLst/>
              <a:gdLst/>
              <a:ahLst/>
              <a:cxnLst/>
              <a:rect l="l" t="t" r="r" b="b"/>
              <a:pathLst>
                <a:path w="4284345" h="1005840">
                  <a:moveTo>
                    <a:pt x="4283951" y="1005497"/>
                  </a:moveTo>
                  <a:lnTo>
                    <a:pt x="0" y="1005497"/>
                  </a:lnTo>
                  <a:lnTo>
                    <a:pt x="0" y="0"/>
                  </a:lnTo>
                  <a:lnTo>
                    <a:pt x="4283951" y="0"/>
                  </a:lnTo>
                  <a:lnTo>
                    <a:pt x="4283951" y="1005497"/>
                  </a:lnTo>
                  <a:close/>
                </a:path>
              </a:pathLst>
            </a:custGeom>
            <a:ln w="539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+mn-ea"/>
                <a:ea typeface="+mn-ea"/>
              </a:endParaRPr>
            </a:p>
          </p:txBody>
        </p:sp>
      </p:grpSp>
      <p:sp>
        <p:nvSpPr>
          <p:cNvPr id="86" name="Google Shape;86;p8"/>
          <p:cNvSpPr/>
          <p:nvPr/>
        </p:nvSpPr>
        <p:spPr>
          <a:xfrm>
            <a:off x="1433513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lang="en-US" alt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SPD_int_22_001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r>
              <a:rPr lang="en-US" alt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r>
              <a:rPr lang="ja-JP" sz="60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-US" alt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r>
              <a:rPr 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en-US" alt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発行</a:t>
            </a:r>
            <a:endParaRPr dirty="0"/>
          </a:p>
        </p:txBody>
      </p:sp>
      <p:sp>
        <p:nvSpPr>
          <p:cNvPr id="87" name="Google Shape;87;p8"/>
          <p:cNvSpPr/>
          <p:nvPr/>
        </p:nvSpPr>
        <p:spPr>
          <a:xfrm>
            <a:off x="-1828801" y="0"/>
            <a:ext cx="1623061" cy="227457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C-1:LIXIL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（帯なし）</a:t>
            </a: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※2枚目以降、帯なしで作成する場合に使用する。</a:t>
            </a:r>
            <a:endParaRPr/>
          </a:p>
        </p:txBody>
      </p:sp>
      <p:sp>
        <p:nvSpPr>
          <p:cNvPr id="2" name="Text Box 1039">
            <a:extLst>
              <a:ext uri="{FF2B5EF4-FFF2-40B4-BE49-F238E27FC236}">
                <a16:creationId xmlns:a16="http://schemas.microsoft.com/office/drawing/2014/main" id="{9E9E873E-C745-B9A5-D171-F0FBC108A6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619" y="152730"/>
            <a:ext cx="141064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お客様名■■■■■様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DDA0734-34C9-C983-623C-730512834A6B}"/>
              </a:ext>
            </a:extLst>
          </p:cNvPr>
          <p:cNvSpPr txBox="1"/>
          <p:nvPr/>
        </p:nvSpPr>
        <p:spPr>
          <a:xfrm>
            <a:off x="107708" y="406218"/>
            <a:ext cx="9228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階段</a:t>
            </a:r>
            <a:r>
              <a:rPr kumimoji="1" lang="ja-JP" altLang="en-US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</a:t>
            </a:r>
            <a:r>
              <a:rPr kumimoji="1"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ラシッサ </a:t>
            </a:r>
            <a:r>
              <a:rPr kumimoji="1"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S/D</a:t>
            </a:r>
            <a:r>
              <a:rPr kumimoji="1"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階段・ラシッサ </a:t>
            </a:r>
            <a:r>
              <a:rPr kumimoji="1"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S/D</a:t>
            </a:r>
            <a:r>
              <a:rPr kumimoji="1"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アルファ階段</a:t>
            </a:r>
            <a:endParaRPr kumimoji="1" lang="ja-JP" altLang="en-US" sz="2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B63ED032-A7FC-5344-276E-6C8F3058E3C5}"/>
              </a:ext>
            </a:extLst>
          </p:cNvPr>
          <p:cNvSpPr txBox="1"/>
          <p:nvPr/>
        </p:nvSpPr>
        <p:spPr>
          <a:xfrm>
            <a:off x="4751959" y="1022433"/>
            <a:ext cx="5868670" cy="180340"/>
          </a:xfrm>
          <a:prstGeom prst="rect">
            <a:avLst/>
          </a:prstGeom>
          <a:ln w="5397">
            <a:solidFill>
              <a:srgbClr val="231F20"/>
            </a:solidFill>
          </a:ln>
        </p:spPr>
        <p:txBody>
          <a:bodyPr vert="horz" wrap="square" lIns="0" tIns="76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"/>
              </a:spcBef>
            </a:pPr>
            <a:r>
              <a:rPr sz="1100" b="1" spc="1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ラシッサ </a:t>
            </a:r>
            <a:r>
              <a:rPr sz="1100" b="1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S/D</a:t>
            </a:r>
            <a:r>
              <a:rPr sz="1100" b="1" spc="2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階段 特長</a:t>
            </a:r>
            <a:endParaRPr sz="11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</p:txBody>
      </p:sp>
      <p:sp>
        <p:nvSpPr>
          <p:cNvPr id="5" name="object 6">
            <a:extLst>
              <a:ext uri="{FF2B5EF4-FFF2-40B4-BE49-F238E27FC236}">
                <a16:creationId xmlns:a16="http://schemas.microsoft.com/office/drawing/2014/main" id="{9C4EC6EC-1769-4B1F-DBD4-EB7F6C5190C3}"/>
              </a:ext>
            </a:extLst>
          </p:cNvPr>
          <p:cNvSpPr txBox="1"/>
          <p:nvPr/>
        </p:nvSpPr>
        <p:spPr>
          <a:xfrm>
            <a:off x="4751959" y="3709378"/>
            <a:ext cx="5868670" cy="180340"/>
          </a:xfrm>
          <a:prstGeom prst="rect">
            <a:avLst/>
          </a:prstGeom>
          <a:ln w="5397">
            <a:solidFill>
              <a:srgbClr val="231F20"/>
            </a:solidFill>
          </a:ln>
        </p:spPr>
        <p:txBody>
          <a:bodyPr vert="horz" wrap="square" lIns="0" tIns="76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"/>
              </a:spcBef>
            </a:pPr>
            <a:r>
              <a:rPr sz="1100" b="1" spc="2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ラシッサ </a:t>
            </a:r>
            <a:r>
              <a:rPr sz="1100" b="1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S/Dアルファ階段 特長</a:t>
            </a:r>
            <a:endParaRPr sz="11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</p:txBody>
      </p:sp>
      <p:sp>
        <p:nvSpPr>
          <p:cNvPr id="6" name="object 7">
            <a:extLst>
              <a:ext uri="{FF2B5EF4-FFF2-40B4-BE49-F238E27FC236}">
                <a16:creationId xmlns:a16="http://schemas.microsoft.com/office/drawing/2014/main" id="{6410D976-9536-065E-3239-4153754632F7}"/>
              </a:ext>
            </a:extLst>
          </p:cNvPr>
          <p:cNvSpPr txBox="1"/>
          <p:nvPr/>
        </p:nvSpPr>
        <p:spPr>
          <a:xfrm>
            <a:off x="4804327" y="5065090"/>
            <a:ext cx="825500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ワイドラインタイプ</a:t>
            </a:r>
            <a:endParaRPr sz="7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</p:txBody>
      </p:sp>
      <p:sp>
        <p:nvSpPr>
          <p:cNvPr id="7" name="object 8">
            <a:extLst>
              <a:ext uri="{FF2B5EF4-FFF2-40B4-BE49-F238E27FC236}">
                <a16:creationId xmlns:a16="http://schemas.microsoft.com/office/drawing/2014/main" id="{C121A681-8E39-58E9-71FD-B1FEAB021AC2}"/>
              </a:ext>
            </a:extLst>
          </p:cNvPr>
          <p:cNvSpPr/>
          <p:nvPr/>
        </p:nvSpPr>
        <p:spPr>
          <a:xfrm>
            <a:off x="4743164" y="5060138"/>
            <a:ext cx="948055" cy="0"/>
          </a:xfrm>
          <a:custGeom>
            <a:avLst/>
            <a:gdLst/>
            <a:ahLst/>
            <a:cxnLst/>
            <a:rect l="l" t="t" r="r" b="b"/>
            <a:pathLst>
              <a:path w="948054">
                <a:moveTo>
                  <a:pt x="0" y="0"/>
                </a:moveTo>
                <a:lnTo>
                  <a:pt x="947826" y="0"/>
                </a:lnTo>
              </a:path>
            </a:pathLst>
          </a:custGeom>
          <a:ln w="5397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" name="object 9">
            <a:extLst>
              <a:ext uri="{FF2B5EF4-FFF2-40B4-BE49-F238E27FC236}">
                <a16:creationId xmlns:a16="http://schemas.microsoft.com/office/drawing/2014/main" id="{F1B8254D-5010-5532-5966-34126EEF2FEB}"/>
              </a:ext>
            </a:extLst>
          </p:cNvPr>
          <p:cNvSpPr/>
          <p:nvPr/>
        </p:nvSpPr>
        <p:spPr>
          <a:xfrm>
            <a:off x="4743164" y="5204155"/>
            <a:ext cx="948055" cy="0"/>
          </a:xfrm>
          <a:custGeom>
            <a:avLst/>
            <a:gdLst/>
            <a:ahLst/>
            <a:cxnLst/>
            <a:rect l="l" t="t" r="r" b="b"/>
            <a:pathLst>
              <a:path w="948054">
                <a:moveTo>
                  <a:pt x="0" y="0"/>
                </a:moveTo>
                <a:lnTo>
                  <a:pt x="947826" y="0"/>
                </a:lnTo>
              </a:path>
            </a:pathLst>
          </a:custGeom>
          <a:ln w="5397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" name="object 10">
            <a:extLst>
              <a:ext uri="{FF2B5EF4-FFF2-40B4-BE49-F238E27FC236}">
                <a16:creationId xmlns:a16="http://schemas.microsoft.com/office/drawing/2014/main" id="{197F1073-5FAF-9AD9-627E-A402DCB79805}"/>
              </a:ext>
            </a:extLst>
          </p:cNvPr>
          <p:cNvSpPr txBox="1"/>
          <p:nvPr/>
        </p:nvSpPr>
        <p:spPr>
          <a:xfrm>
            <a:off x="6123834" y="5065090"/>
            <a:ext cx="469900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蓄光タイプ</a:t>
            </a:r>
            <a:endParaRPr sz="700"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</p:txBody>
      </p:sp>
      <p:sp>
        <p:nvSpPr>
          <p:cNvPr id="10" name="object 11">
            <a:extLst>
              <a:ext uri="{FF2B5EF4-FFF2-40B4-BE49-F238E27FC236}">
                <a16:creationId xmlns:a16="http://schemas.microsoft.com/office/drawing/2014/main" id="{38FF8AE6-CE35-C158-4312-D630A6AAED4C}"/>
              </a:ext>
            </a:extLst>
          </p:cNvPr>
          <p:cNvSpPr/>
          <p:nvPr/>
        </p:nvSpPr>
        <p:spPr>
          <a:xfrm>
            <a:off x="5884871" y="5060138"/>
            <a:ext cx="948055" cy="0"/>
          </a:xfrm>
          <a:custGeom>
            <a:avLst/>
            <a:gdLst/>
            <a:ahLst/>
            <a:cxnLst/>
            <a:rect l="l" t="t" r="r" b="b"/>
            <a:pathLst>
              <a:path w="948054">
                <a:moveTo>
                  <a:pt x="0" y="0"/>
                </a:moveTo>
                <a:lnTo>
                  <a:pt x="947826" y="0"/>
                </a:lnTo>
              </a:path>
            </a:pathLst>
          </a:custGeom>
          <a:ln w="5397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1" name="object 12">
            <a:extLst>
              <a:ext uri="{FF2B5EF4-FFF2-40B4-BE49-F238E27FC236}">
                <a16:creationId xmlns:a16="http://schemas.microsoft.com/office/drawing/2014/main" id="{6C13F432-C9C5-9F4F-E49B-3C45B6A240D0}"/>
              </a:ext>
            </a:extLst>
          </p:cNvPr>
          <p:cNvSpPr/>
          <p:nvPr/>
        </p:nvSpPr>
        <p:spPr>
          <a:xfrm>
            <a:off x="5884871" y="5204155"/>
            <a:ext cx="948055" cy="0"/>
          </a:xfrm>
          <a:custGeom>
            <a:avLst/>
            <a:gdLst/>
            <a:ahLst/>
            <a:cxnLst/>
            <a:rect l="l" t="t" r="r" b="b"/>
            <a:pathLst>
              <a:path w="948054">
                <a:moveTo>
                  <a:pt x="0" y="0"/>
                </a:moveTo>
                <a:lnTo>
                  <a:pt x="947826" y="0"/>
                </a:lnTo>
              </a:path>
            </a:pathLst>
          </a:custGeom>
          <a:ln w="5397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2" name="object 13">
            <a:extLst>
              <a:ext uri="{FF2B5EF4-FFF2-40B4-BE49-F238E27FC236}">
                <a16:creationId xmlns:a16="http://schemas.microsoft.com/office/drawing/2014/main" id="{402BF96E-E6A3-FD28-E9D1-59F4306AD2A5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040223" y="2052002"/>
            <a:ext cx="1207528" cy="748804"/>
          </a:xfrm>
          <a:prstGeom prst="rect">
            <a:avLst/>
          </a:prstGeom>
        </p:spPr>
      </p:pic>
      <p:pic>
        <p:nvPicPr>
          <p:cNvPr id="13" name="object 14">
            <a:extLst>
              <a:ext uri="{FF2B5EF4-FFF2-40B4-BE49-F238E27FC236}">
                <a16:creationId xmlns:a16="http://schemas.microsoft.com/office/drawing/2014/main" id="{41893D27-2ED8-8219-71A2-075365BEE655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045159" y="2052002"/>
            <a:ext cx="1209598" cy="748817"/>
          </a:xfrm>
          <a:prstGeom prst="rect">
            <a:avLst/>
          </a:prstGeom>
        </p:spPr>
      </p:pic>
      <p:sp>
        <p:nvSpPr>
          <p:cNvPr id="14" name="object 15">
            <a:extLst>
              <a:ext uri="{FF2B5EF4-FFF2-40B4-BE49-F238E27FC236}">
                <a16:creationId xmlns:a16="http://schemas.microsoft.com/office/drawing/2014/main" id="{C02E3BEE-0E00-BC87-0859-2E4F5313A2D8}"/>
              </a:ext>
            </a:extLst>
          </p:cNvPr>
          <p:cNvSpPr txBox="1"/>
          <p:nvPr/>
        </p:nvSpPr>
        <p:spPr>
          <a:xfrm>
            <a:off x="5149862" y="1525688"/>
            <a:ext cx="1236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0"/>
            </a:defPPr>
            <a:lvl1pPr algn="ctr">
              <a:defRPr kumimoji="1" sz="900">
                <a:latin typeface="+mn-ea"/>
                <a:ea typeface="+mn-ea"/>
              </a:defRPr>
            </a:lvl1pPr>
          </a:lstStyle>
          <a:p>
            <a:pPr algn="l"/>
            <a:r>
              <a:rPr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２本のラインで先端を見分けやすく。</a:t>
            </a:r>
          </a:p>
        </p:txBody>
      </p:sp>
      <p:sp>
        <p:nvSpPr>
          <p:cNvPr id="15" name="object 16">
            <a:extLst>
              <a:ext uri="{FF2B5EF4-FFF2-40B4-BE49-F238E27FC236}">
                <a16:creationId xmlns:a16="http://schemas.microsoft.com/office/drawing/2014/main" id="{7E6A3276-2067-65CE-A4F7-67BE02C0E597}"/>
              </a:ext>
            </a:extLst>
          </p:cNvPr>
          <p:cNvSpPr txBox="1"/>
          <p:nvPr/>
        </p:nvSpPr>
        <p:spPr>
          <a:xfrm>
            <a:off x="7192623" y="1525688"/>
            <a:ext cx="1233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0"/>
            </a:defPPr>
            <a:lvl1pPr algn="ctr">
              <a:defRPr kumimoji="1" sz="900">
                <a:latin typeface="+mn-ea"/>
                <a:ea typeface="+mn-ea"/>
              </a:defRPr>
            </a:lvl1pPr>
          </a:lstStyle>
          <a:p>
            <a:pPr algn="l"/>
            <a:r>
              <a:rPr dirty="0" err="1">
                <a:latin typeface="游ゴシック" panose="020B0400000000000000" pitchFamily="50" charset="-128"/>
                <a:ea typeface="游ゴシック" panose="020B0400000000000000" pitchFamily="50" charset="-128"/>
              </a:rPr>
              <a:t>足裏にグリップ感が伝わる仕様</a:t>
            </a:r>
            <a:r>
              <a:rPr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。</a:t>
            </a:r>
          </a:p>
        </p:txBody>
      </p:sp>
      <p:sp>
        <p:nvSpPr>
          <p:cNvPr id="16" name="object 17">
            <a:extLst>
              <a:ext uri="{FF2B5EF4-FFF2-40B4-BE49-F238E27FC236}">
                <a16:creationId xmlns:a16="http://schemas.microsoft.com/office/drawing/2014/main" id="{DD605EDC-5430-8A16-9311-8460848E22BB}"/>
              </a:ext>
            </a:extLst>
          </p:cNvPr>
          <p:cNvSpPr txBox="1"/>
          <p:nvPr/>
        </p:nvSpPr>
        <p:spPr>
          <a:xfrm>
            <a:off x="9271331" y="1525688"/>
            <a:ext cx="1506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0"/>
            </a:defPPr>
            <a:lvl1pPr algn="l">
              <a:defRPr kumimoji="1" sz="900">
                <a:latin typeface="+mn-ea"/>
                <a:ea typeface="+mn-ea"/>
              </a:defRPr>
            </a:lvl1pPr>
          </a:lstStyle>
          <a:p>
            <a:r>
              <a:rPr dirty="0" err="1">
                <a:latin typeface="游ゴシック" panose="020B0400000000000000" pitchFamily="50" charset="-128"/>
                <a:ea typeface="游ゴシック" panose="020B0400000000000000" pitchFamily="50" charset="-128"/>
              </a:rPr>
              <a:t>豊富な</a:t>
            </a:r>
            <a:endParaRPr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カラーバリエーション。</a:t>
            </a:r>
          </a:p>
        </p:txBody>
      </p:sp>
      <p:sp>
        <p:nvSpPr>
          <p:cNvPr id="17" name="object 18">
            <a:extLst>
              <a:ext uri="{FF2B5EF4-FFF2-40B4-BE49-F238E27FC236}">
                <a16:creationId xmlns:a16="http://schemas.microsoft.com/office/drawing/2014/main" id="{A7F421C8-6E49-0660-DC62-7C0670A6B312}"/>
              </a:ext>
            </a:extLst>
          </p:cNvPr>
          <p:cNvSpPr txBox="1"/>
          <p:nvPr/>
        </p:nvSpPr>
        <p:spPr>
          <a:xfrm>
            <a:off x="4919277" y="2867221"/>
            <a:ext cx="1443990" cy="3876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kern="0"/>
            </a:defPPr>
            <a:lvl1pPr marL="12700" marR="5080" algn="just">
              <a:lnSpc>
                <a:spcPct val="118100"/>
              </a:lnSpc>
              <a:spcBef>
                <a:spcPts val="100"/>
              </a:spcBef>
              <a:defRPr sz="700">
                <a:solidFill>
                  <a:srgbClr val="231F20"/>
                </a:solidFill>
                <a:latin typeface="+mn-ea"/>
                <a:ea typeface="+mn-ea"/>
              </a:defRPr>
            </a:lvl1pPr>
          </a:lstStyle>
          <a:p>
            <a:r>
              <a:rPr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コーディネートを配慮しつつ、適度な明度差をつけた2本ラインで先端が見分けやすくなっています。</a:t>
            </a:r>
          </a:p>
        </p:txBody>
      </p:sp>
      <p:sp>
        <p:nvSpPr>
          <p:cNvPr id="18" name="object 19">
            <a:extLst>
              <a:ext uri="{FF2B5EF4-FFF2-40B4-BE49-F238E27FC236}">
                <a16:creationId xmlns:a16="http://schemas.microsoft.com/office/drawing/2014/main" id="{0D090C6B-C9F6-DD5F-22C3-1E8DE3783D73}"/>
              </a:ext>
            </a:extLst>
          </p:cNvPr>
          <p:cNvSpPr txBox="1"/>
          <p:nvPr/>
        </p:nvSpPr>
        <p:spPr>
          <a:xfrm>
            <a:off x="6926284" y="2867133"/>
            <a:ext cx="1453515" cy="3876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8100"/>
              </a:lnSpc>
              <a:spcBef>
                <a:spcPts val="100"/>
              </a:spcBef>
            </a:pPr>
            <a:r>
              <a:rPr sz="70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踏板から凸に納められているスリップ止めは、ほんのりと足裏にグリップ感を伝えます。</a:t>
            </a:r>
          </a:p>
        </p:txBody>
      </p:sp>
      <p:sp>
        <p:nvSpPr>
          <p:cNvPr id="19" name="object 20">
            <a:extLst>
              <a:ext uri="{FF2B5EF4-FFF2-40B4-BE49-F238E27FC236}">
                <a16:creationId xmlns:a16="http://schemas.microsoft.com/office/drawing/2014/main" id="{11BF660D-819F-A9E2-6BD8-E471B1399C1D}"/>
              </a:ext>
            </a:extLst>
          </p:cNvPr>
          <p:cNvSpPr txBox="1"/>
          <p:nvPr/>
        </p:nvSpPr>
        <p:spPr>
          <a:xfrm>
            <a:off x="9005299" y="2867043"/>
            <a:ext cx="1447165" cy="5105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kern="0"/>
            </a:defPPr>
            <a:lvl1pPr marL="12700" marR="5080" algn="just">
              <a:lnSpc>
                <a:spcPct val="118100"/>
              </a:lnSpc>
              <a:spcBef>
                <a:spcPts val="100"/>
              </a:spcBef>
              <a:defRPr sz="700">
                <a:solidFill>
                  <a:srgbClr val="231F20"/>
                </a:solidFill>
                <a:latin typeface="+mn-ea"/>
                <a:ea typeface="+mn-ea"/>
              </a:defRPr>
            </a:lvl1pPr>
          </a:lstStyle>
          <a:p>
            <a:r>
              <a:rPr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豊富なバリエーションで建具、床のラシッサシリーズと合わせてさまざまなコーディネートをお楽しみいただけます。</a:t>
            </a:r>
          </a:p>
        </p:txBody>
      </p:sp>
      <p:sp>
        <p:nvSpPr>
          <p:cNvPr id="20" name="object 21">
            <a:extLst>
              <a:ext uri="{FF2B5EF4-FFF2-40B4-BE49-F238E27FC236}">
                <a16:creationId xmlns:a16="http://schemas.microsoft.com/office/drawing/2014/main" id="{CE9BD5AD-425F-18FB-7A1C-2A41084CF61D}"/>
              </a:ext>
            </a:extLst>
          </p:cNvPr>
          <p:cNvSpPr txBox="1"/>
          <p:nvPr/>
        </p:nvSpPr>
        <p:spPr>
          <a:xfrm>
            <a:off x="5298637" y="3927942"/>
            <a:ext cx="862965" cy="250068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30"/>
              </a:spcBef>
            </a:pPr>
            <a:r>
              <a:rPr sz="1100" b="1" spc="-20" dirty="0" err="1">
                <a:solidFill>
                  <a:srgbClr val="BABF7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視認性</a:t>
            </a:r>
            <a:endParaRPr sz="11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</p:txBody>
      </p:sp>
      <p:sp>
        <p:nvSpPr>
          <p:cNvPr id="21" name="object 22">
            <a:extLst>
              <a:ext uri="{FF2B5EF4-FFF2-40B4-BE49-F238E27FC236}">
                <a16:creationId xmlns:a16="http://schemas.microsoft.com/office/drawing/2014/main" id="{88937416-ABF4-1482-C966-91B834E213F6}"/>
              </a:ext>
            </a:extLst>
          </p:cNvPr>
          <p:cNvSpPr txBox="1"/>
          <p:nvPr/>
        </p:nvSpPr>
        <p:spPr>
          <a:xfrm>
            <a:off x="5035425" y="4177158"/>
            <a:ext cx="18213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0"/>
            </a:defPPr>
            <a:lvl1pPr>
              <a:defRPr kumimoji="1">
                <a:latin typeface="+mn-ea"/>
                <a:ea typeface="+mn-ea"/>
              </a:defRPr>
            </a:lvl1pPr>
          </a:lstStyle>
          <a:p>
            <a:pPr algn="ctr"/>
            <a:r>
              <a:rPr lang="ja-JP" altLang="en-US" sz="900" spc="-5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踏板先端の見分けやすさを</a:t>
            </a:r>
          </a:p>
          <a:p>
            <a:pPr algn="ctr"/>
            <a:r>
              <a:rPr sz="900" spc="-5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大幅に向上させた2タイプ。</a:t>
            </a:r>
            <a:endParaRPr lang="en-US" altLang="ja-JP" sz="900" spc="-50" dirty="0">
              <a:solidFill>
                <a:srgbClr val="231F2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sz="900" spc="-50" dirty="0" err="1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昇り降りにさらなる安心感を</a:t>
            </a:r>
            <a:r>
              <a:rPr sz="900" spc="-5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。</a:t>
            </a:r>
          </a:p>
        </p:txBody>
      </p:sp>
      <p:sp>
        <p:nvSpPr>
          <p:cNvPr id="22" name="object 23">
            <a:extLst>
              <a:ext uri="{FF2B5EF4-FFF2-40B4-BE49-F238E27FC236}">
                <a16:creationId xmlns:a16="http://schemas.microsoft.com/office/drawing/2014/main" id="{C317C7A6-51E5-C84B-666B-C29846A06323}"/>
              </a:ext>
            </a:extLst>
          </p:cNvPr>
          <p:cNvSpPr txBox="1"/>
          <p:nvPr/>
        </p:nvSpPr>
        <p:spPr>
          <a:xfrm>
            <a:off x="7288707" y="3931578"/>
            <a:ext cx="1254760" cy="245580"/>
          </a:xfrm>
          <a:prstGeom prst="rect">
            <a:avLst/>
          </a:prstGeom>
        </p:spPr>
        <p:txBody>
          <a:bodyPr vert="horz" wrap="square" lIns="0" tIns="755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sz="1100" b="1" spc="-70" dirty="0" err="1">
                <a:solidFill>
                  <a:srgbClr val="BABF7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すべりに配慮</a:t>
            </a:r>
            <a:endParaRPr sz="11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</p:txBody>
      </p:sp>
      <p:sp>
        <p:nvSpPr>
          <p:cNvPr id="23" name="object 24">
            <a:extLst>
              <a:ext uri="{FF2B5EF4-FFF2-40B4-BE49-F238E27FC236}">
                <a16:creationId xmlns:a16="http://schemas.microsoft.com/office/drawing/2014/main" id="{661CB6AB-20EC-7AEB-0654-5CB2812D4C7F}"/>
              </a:ext>
            </a:extLst>
          </p:cNvPr>
          <p:cNvSpPr txBox="1"/>
          <p:nvPr/>
        </p:nvSpPr>
        <p:spPr>
          <a:xfrm>
            <a:off x="9377666" y="3925160"/>
            <a:ext cx="922655" cy="248145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sz="1200" b="1" spc="-180" dirty="0" err="1">
                <a:solidFill>
                  <a:srgbClr val="BABF7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クッション</a:t>
            </a:r>
            <a:endParaRPr sz="12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</p:txBody>
      </p:sp>
      <p:sp>
        <p:nvSpPr>
          <p:cNvPr id="24" name="object 25">
            <a:extLst>
              <a:ext uri="{FF2B5EF4-FFF2-40B4-BE49-F238E27FC236}">
                <a16:creationId xmlns:a16="http://schemas.microsoft.com/office/drawing/2014/main" id="{88BE8053-0E97-BA5B-DDF4-C85C1D555F83}"/>
              </a:ext>
            </a:extLst>
          </p:cNvPr>
          <p:cNvSpPr txBox="1"/>
          <p:nvPr/>
        </p:nvSpPr>
        <p:spPr>
          <a:xfrm>
            <a:off x="7154131" y="5924708"/>
            <a:ext cx="1326515" cy="637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8100"/>
              </a:lnSpc>
              <a:spcBef>
                <a:spcPts val="100"/>
              </a:spcBef>
            </a:pPr>
            <a:r>
              <a:rPr sz="70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幅</a:t>
            </a:r>
            <a:r>
              <a:rPr sz="700" spc="9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27mm</a:t>
            </a:r>
            <a:r>
              <a:rPr sz="700" spc="3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の樹脂製段鼻材が足</a:t>
            </a:r>
            <a:r>
              <a:rPr sz="700" spc="-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裏にしっかりグリップ感を伝え</a:t>
            </a:r>
            <a:r>
              <a:rPr sz="700" spc="-5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ます。フラットな納まりでスマー</a:t>
            </a:r>
            <a:r>
              <a:rPr sz="700" spc="-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トな意匠性を実現しながらも、</a:t>
            </a:r>
            <a:r>
              <a:rPr sz="700" spc="-2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安心感を高めます。</a:t>
            </a:r>
            <a:endParaRPr sz="7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</p:txBody>
      </p:sp>
      <p:sp>
        <p:nvSpPr>
          <p:cNvPr id="25" name="object 26">
            <a:extLst>
              <a:ext uri="{FF2B5EF4-FFF2-40B4-BE49-F238E27FC236}">
                <a16:creationId xmlns:a16="http://schemas.microsoft.com/office/drawing/2014/main" id="{3A786BD7-5E5E-3DE8-A624-840BD33C93B9}"/>
              </a:ext>
            </a:extLst>
          </p:cNvPr>
          <p:cNvSpPr txBox="1"/>
          <p:nvPr/>
        </p:nvSpPr>
        <p:spPr>
          <a:xfrm>
            <a:off x="4672130" y="5924620"/>
            <a:ext cx="1090646" cy="7816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8100"/>
              </a:lnSpc>
              <a:spcBef>
                <a:spcPts val="100"/>
              </a:spcBef>
            </a:pPr>
            <a:r>
              <a:rPr sz="700" spc="-1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踏板表面とのコント</a:t>
            </a:r>
            <a:r>
              <a:rPr sz="700" spc="9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ラストを高めた幅</a:t>
            </a:r>
            <a:r>
              <a:rPr lang="en-US" sz="700" spc="8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15</a:t>
            </a:r>
            <a:r>
              <a:rPr lang="en-US" altLang="ja-JP" sz="700" spc="8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mm</a:t>
            </a:r>
            <a:r>
              <a:rPr sz="700" spc="8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のワイドラ</a:t>
            </a:r>
            <a:r>
              <a:rPr sz="700" spc="-1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インを採用。</a:t>
            </a:r>
            <a:endParaRPr lang="en-US" sz="700" spc="-10" dirty="0">
              <a:solidFill>
                <a:srgbClr val="231F20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  <a:p>
            <a:pPr marL="12700" marR="5080">
              <a:lnSpc>
                <a:spcPct val="118100"/>
              </a:lnSpc>
              <a:spcBef>
                <a:spcPts val="100"/>
              </a:spcBef>
            </a:pPr>
            <a:r>
              <a:rPr sz="700" spc="-10" dirty="0" err="1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薄暗いシーンでもラインが見分けやすく、階段昇降時に安心感をもたらします</a:t>
            </a:r>
            <a:r>
              <a:rPr sz="700" spc="-1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。</a:t>
            </a:r>
            <a:endParaRPr sz="7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</p:txBody>
      </p:sp>
      <p:sp>
        <p:nvSpPr>
          <p:cNvPr id="26" name="object 27">
            <a:extLst>
              <a:ext uri="{FF2B5EF4-FFF2-40B4-BE49-F238E27FC236}">
                <a16:creationId xmlns:a16="http://schemas.microsoft.com/office/drawing/2014/main" id="{F57EEE10-208C-1A99-2A62-4E20EA8231AD}"/>
              </a:ext>
            </a:extLst>
          </p:cNvPr>
          <p:cNvSpPr txBox="1"/>
          <p:nvPr/>
        </p:nvSpPr>
        <p:spPr>
          <a:xfrm>
            <a:off x="5836123" y="5924442"/>
            <a:ext cx="1067230" cy="7816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8100"/>
              </a:lnSpc>
              <a:spcBef>
                <a:spcPts val="100"/>
              </a:spcBef>
            </a:pPr>
            <a:r>
              <a:rPr sz="700" spc="70" dirty="0" err="1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太陽光・</a:t>
            </a:r>
            <a:r>
              <a:rPr sz="700" spc="60" dirty="0" err="1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LED</a:t>
            </a:r>
            <a:r>
              <a:rPr sz="700" spc="40" dirty="0" err="1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・蛍</a:t>
            </a:r>
            <a:r>
              <a:rPr sz="700" spc="60" dirty="0" err="1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光灯などの光を蓄え、暗くなると自ら発光する素材を</a:t>
            </a:r>
            <a:r>
              <a:rPr sz="700" spc="-50" dirty="0" err="1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使用</a:t>
            </a:r>
            <a:r>
              <a:rPr sz="700" spc="-5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。</a:t>
            </a:r>
            <a:endParaRPr lang="en-US" sz="700" spc="-50" dirty="0">
              <a:solidFill>
                <a:srgbClr val="231F20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  <a:p>
            <a:pPr marL="12700" marR="5080" algn="just">
              <a:lnSpc>
                <a:spcPct val="118100"/>
              </a:lnSpc>
              <a:spcBef>
                <a:spcPts val="100"/>
              </a:spcBef>
            </a:pPr>
            <a:r>
              <a:rPr sz="700" spc="-5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「暗くて見え</a:t>
            </a:r>
            <a:r>
              <a:rPr sz="700" spc="6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ない」が軽減され</a:t>
            </a:r>
            <a:r>
              <a:rPr sz="700" spc="-2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ます。</a:t>
            </a:r>
            <a:endParaRPr sz="7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</p:txBody>
      </p:sp>
      <p:sp>
        <p:nvSpPr>
          <p:cNvPr id="27" name="object 28">
            <a:extLst>
              <a:ext uri="{FF2B5EF4-FFF2-40B4-BE49-F238E27FC236}">
                <a16:creationId xmlns:a16="http://schemas.microsoft.com/office/drawing/2014/main" id="{6F5D60A2-D187-C36D-539C-3E641461B64C}"/>
              </a:ext>
            </a:extLst>
          </p:cNvPr>
          <p:cNvSpPr txBox="1"/>
          <p:nvPr/>
        </p:nvSpPr>
        <p:spPr>
          <a:xfrm>
            <a:off x="9077323" y="5924264"/>
            <a:ext cx="1308735" cy="637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8100"/>
              </a:lnSpc>
              <a:spcBef>
                <a:spcPts val="100"/>
              </a:spcBef>
            </a:pPr>
            <a:r>
              <a:rPr sz="700" spc="-1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段鼻に木質よりもやわらかい樹</a:t>
            </a:r>
            <a:r>
              <a:rPr sz="700" spc="-3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脂素材を採用。昇降時は固さを</a:t>
            </a:r>
            <a:r>
              <a:rPr sz="700" spc="-2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保ち、強い衝撃が加わった時だ</a:t>
            </a:r>
            <a:r>
              <a:rPr sz="700" spc="-5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け、中空部分がクッションとなっ</a:t>
            </a:r>
            <a:r>
              <a:rPr sz="700" spc="-2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て衝撃を緩和します。</a:t>
            </a:r>
            <a:endParaRPr sz="7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</p:txBody>
      </p:sp>
      <p:grpSp>
        <p:nvGrpSpPr>
          <p:cNvPr id="28" name="object 29">
            <a:extLst>
              <a:ext uri="{FF2B5EF4-FFF2-40B4-BE49-F238E27FC236}">
                <a16:creationId xmlns:a16="http://schemas.microsoft.com/office/drawing/2014/main" id="{A7B754E4-7A2C-E17C-37A6-7C3A010885B0}"/>
              </a:ext>
            </a:extLst>
          </p:cNvPr>
          <p:cNvGrpSpPr/>
          <p:nvPr/>
        </p:nvGrpSpPr>
        <p:grpSpPr>
          <a:xfrm>
            <a:off x="9005392" y="2052002"/>
            <a:ext cx="1418590" cy="774065"/>
            <a:chOff x="9005392" y="2052002"/>
            <a:chExt cx="1418590" cy="774065"/>
          </a:xfrm>
        </p:grpSpPr>
        <p:pic>
          <p:nvPicPr>
            <p:cNvPr id="29" name="object 30">
              <a:extLst>
                <a:ext uri="{FF2B5EF4-FFF2-40B4-BE49-F238E27FC236}">
                  <a16:creationId xmlns:a16="http://schemas.microsoft.com/office/drawing/2014/main" id="{2F2544B0-2E40-B8FF-C514-F309A91467EE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005404" y="2052015"/>
              <a:ext cx="327596" cy="233997"/>
            </a:xfrm>
            <a:prstGeom prst="rect">
              <a:avLst/>
            </a:prstGeom>
          </p:spPr>
        </p:pic>
        <p:pic>
          <p:nvPicPr>
            <p:cNvPr id="30" name="object 31">
              <a:extLst>
                <a:ext uri="{FF2B5EF4-FFF2-40B4-BE49-F238E27FC236}">
                  <a16:creationId xmlns:a16="http://schemas.microsoft.com/office/drawing/2014/main" id="{758D12E8-7ED9-ECF5-C64C-53F3F9E30609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369005" y="2052015"/>
              <a:ext cx="327596" cy="233997"/>
            </a:xfrm>
            <a:prstGeom prst="rect">
              <a:avLst/>
            </a:prstGeom>
          </p:spPr>
        </p:pic>
        <p:pic>
          <p:nvPicPr>
            <p:cNvPr id="31" name="object 32">
              <a:extLst>
                <a:ext uri="{FF2B5EF4-FFF2-40B4-BE49-F238E27FC236}">
                  <a16:creationId xmlns:a16="http://schemas.microsoft.com/office/drawing/2014/main" id="{D391BD06-5D3C-6B11-CAA4-51F3015FCCDE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732606" y="2052002"/>
              <a:ext cx="327596" cy="234010"/>
            </a:xfrm>
            <a:prstGeom prst="rect">
              <a:avLst/>
            </a:prstGeom>
          </p:spPr>
        </p:pic>
        <p:pic>
          <p:nvPicPr>
            <p:cNvPr id="64" name="object 33">
              <a:extLst>
                <a:ext uri="{FF2B5EF4-FFF2-40B4-BE49-F238E27FC236}">
                  <a16:creationId xmlns:a16="http://schemas.microsoft.com/office/drawing/2014/main" id="{65D22CB1-A721-3443-49D9-56C1FBE577DD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096207" y="2052015"/>
              <a:ext cx="327609" cy="233997"/>
            </a:xfrm>
            <a:prstGeom prst="rect">
              <a:avLst/>
            </a:prstGeom>
          </p:spPr>
        </p:pic>
        <p:pic>
          <p:nvPicPr>
            <p:cNvPr id="65" name="object 34">
              <a:extLst>
                <a:ext uri="{FF2B5EF4-FFF2-40B4-BE49-F238E27FC236}">
                  <a16:creationId xmlns:a16="http://schemas.microsoft.com/office/drawing/2014/main" id="{6E61C161-64FC-C5B1-C5EB-9AAE7F33EED8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005392" y="2322017"/>
              <a:ext cx="327609" cy="233997"/>
            </a:xfrm>
            <a:prstGeom prst="rect">
              <a:avLst/>
            </a:prstGeom>
          </p:spPr>
        </p:pic>
        <p:pic>
          <p:nvPicPr>
            <p:cNvPr id="66" name="object 35">
              <a:extLst>
                <a:ext uri="{FF2B5EF4-FFF2-40B4-BE49-F238E27FC236}">
                  <a16:creationId xmlns:a16="http://schemas.microsoft.com/office/drawing/2014/main" id="{79C98D13-2086-B480-3AC9-9C9B2420E756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369005" y="2322017"/>
              <a:ext cx="327596" cy="233997"/>
            </a:xfrm>
            <a:prstGeom prst="rect">
              <a:avLst/>
            </a:prstGeom>
          </p:spPr>
        </p:pic>
        <p:pic>
          <p:nvPicPr>
            <p:cNvPr id="67" name="object 36">
              <a:extLst>
                <a:ext uri="{FF2B5EF4-FFF2-40B4-BE49-F238E27FC236}">
                  <a16:creationId xmlns:a16="http://schemas.microsoft.com/office/drawing/2014/main" id="{2B0A794B-99E1-1CD5-C94E-6C6EF393410F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732606" y="2322017"/>
              <a:ext cx="327596" cy="233997"/>
            </a:xfrm>
            <a:prstGeom prst="rect">
              <a:avLst/>
            </a:prstGeom>
          </p:spPr>
        </p:pic>
        <p:pic>
          <p:nvPicPr>
            <p:cNvPr id="68" name="object 37">
              <a:extLst>
                <a:ext uri="{FF2B5EF4-FFF2-40B4-BE49-F238E27FC236}">
                  <a16:creationId xmlns:a16="http://schemas.microsoft.com/office/drawing/2014/main" id="{B2BC2E56-7B31-1A6D-4EEB-4FAD41465706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096207" y="2322017"/>
              <a:ext cx="327609" cy="233997"/>
            </a:xfrm>
            <a:prstGeom prst="rect">
              <a:avLst/>
            </a:prstGeom>
          </p:spPr>
        </p:pic>
        <p:pic>
          <p:nvPicPr>
            <p:cNvPr id="69" name="object 38">
              <a:extLst>
                <a:ext uri="{FF2B5EF4-FFF2-40B4-BE49-F238E27FC236}">
                  <a16:creationId xmlns:a16="http://schemas.microsoft.com/office/drawing/2014/main" id="{E8E868A8-00C5-5079-E407-6A03CB76128A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9005404" y="2592019"/>
              <a:ext cx="327596" cy="234010"/>
            </a:xfrm>
            <a:prstGeom prst="rect">
              <a:avLst/>
            </a:prstGeom>
          </p:spPr>
        </p:pic>
        <p:pic>
          <p:nvPicPr>
            <p:cNvPr id="70" name="object 39">
              <a:extLst>
                <a:ext uri="{FF2B5EF4-FFF2-40B4-BE49-F238E27FC236}">
                  <a16:creationId xmlns:a16="http://schemas.microsoft.com/office/drawing/2014/main" id="{6A92C681-143F-B7C4-90C0-0EEA9474A789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9369005" y="2592019"/>
              <a:ext cx="327596" cy="234010"/>
            </a:xfrm>
            <a:prstGeom prst="rect">
              <a:avLst/>
            </a:prstGeom>
          </p:spPr>
        </p:pic>
      </p:grpSp>
      <p:sp>
        <p:nvSpPr>
          <p:cNvPr id="71" name="object 44">
            <a:extLst>
              <a:ext uri="{FF2B5EF4-FFF2-40B4-BE49-F238E27FC236}">
                <a16:creationId xmlns:a16="http://schemas.microsoft.com/office/drawing/2014/main" id="{61B036C2-ED15-0A02-985C-DD57E2421C35}"/>
              </a:ext>
            </a:extLst>
          </p:cNvPr>
          <p:cNvSpPr txBox="1"/>
          <p:nvPr/>
        </p:nvSpPr>
        <p:spPr>
          <a:xfrm>
            <a:off x="8889479" y="4032780"/>
            <a:ext cx="36703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750" b="1" baseline="1111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Lucida Sans"/>
              </a:rPr>
              <a:t>POINT </a:t>
            </a:r>
            <a:r>
              <a:rPr sz="900" spc="-50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3</a:t>
            </a:r>
            <a:endParaRPr sz="90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72" name="object 46">
            <a:extLst>
              <a:ext uri="{FF2B5EF4-FFF2-40B4-BE49-F238E27FC236}">
                <a16:creationId xmlns:a16="http://schemas.microsoft.com/office/drawing/2014/main" id="{6883EF86-31D3-BBF5-080D-F76A525A0432}"/>
              </a:ext>
            </a:extLst>
          </p:cNvPr>
          <p:cNvPicPr/>
          <p:nvPr/>
        </p:nvPicPr>
        <p:blipFill rotWithShape="1">
          <a:blip r:embed="rId16" cstate="print"/>
          <a:srcRect t="1296" b="-1"/>
          <a:stretch/>
        </p:blipFill>
        <p:spPr>
          <a:xfrm>
            <a:off x="108000" y="915757"/>
            <a:ext cx="4427969" cy="5081214"/>
          </a:xfrm>
          <a:prstGeom prst="rect">
            <a:avLst/>
          </a:prstGeom>
        </p:spPr>
      </p:pic>
      <p:pic>
        <p:nvPicPr>
          <p:cNvPr id="73" name="object 47">
            <a:extLst>
              <a:ext uri="{FF2B5EF4-FFF2-40B4-BE49-F238E27FC236}">
                <a16:creationId xmlns:a16="http://schemas.microsoft.com/office/drawing/2014/main" id="{739D2403-38EC-8713-8F65-0C26D2AF03DC}"/>
              </a:ext>
            </a:extLst>
          </p:cNvPr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4743170" y="5240159"/>
            <a:ext cx="460794" cy="691197"/>
          </a:xfrm>
          <a:prstGeom prst="rect">
            <a:avLst/>
          </a:prstGeom>
        </p:spPr>
      </p:pic>
      <p:pic>
        <p:nvPicPr>
          <p:cNvPr id="74" name="object 48">
            <a:extLst>
              <a:ext uri="{FF2B5EF4-FFF2-40B4-BE49-F238E27FC236}">
                <a16:creationId xmlns:a16="http://schemas.microsoft.com/office/drawing/2014/main" id="{EE4B9606-70CD-3730-C12B-3E95EDC2A23C}"/>
              </a:ext>
            </a:extLst>
          </p:cNvPr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5239969" y="5240159"/>
            <a:ext cx="460794" cy="691197"/>
          </a:xfrm>
          <a:prstGeom prst="rect">
            <a:avLst/>
          </a:prstGeom>
        </p:spPr>
      </p:pic>
      <p:pic>
        <p:nvPicPr>
          <p:cNvPr id="75" name="object 49">
            <a:extLst>
              <a:ext uri="{FF2B5EF4-FFF2-40B4-BE49-F238E27FC236}">
                <a16:creationId xmlns:a16="http://schemas.microsoft.com/office/drawing/2014/main" id="{426A3FDD-B61D-2099-E479-9D68E49FD51D}"/>
              </a:ext>
            </a:extLst>
          </p:cNvPr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875088" y="5240159"/>
            <a:ext cx="460806" cy="691197"/>
          </a:xfrm>
          <a:prstGeom prst="rect">
            <a:avLst/>
          </a:prstGeom>
        </p:spPr>
      </p:pic>
      <p:pic>
        <p:nvPicPr>
          <p:cNvPr id="76" name="object 50">
            <a:extLst>
              <a:ext uri="{FF2B5EF4-FFF2-40B4-BE49-F238E27FC236}">
                <a16:creationId xmlns:a16="http://schemas.microsoft.com/office/drawing/2014/main" id="{D33E5BA1-02F1-13FA-1277-853723723ECF}"/>
              </a:ext>
            </a:extLst>
          </p:cNvPr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371899" y="5240159"/>
            <a:ext cx="460794" cy="691197"/>
          </a:xfrm>
          <a:prstGeom prst="rect">
            <a:avLst/>
          </a:prstGeom>
        </p:spPr>
      </p:pic>
      <p:pic>
        <p:nvPicPr>
          <p:cNvPr id="77" name="object 51">
            <a:extLst>
              <a:ext uri="{FF2B5EF4-FFF2-40B4-BE49-F238E27FC236}">
                <a16:creationId xmlns:a16="http://schemas.microsoft.com/office/drawing/2014/main" id="{471423B3-0D15-0A8F-6F53-040E24EAA232}"/>
              </a:ext>
            </a:extLst>
          </p:cNvPr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9008039" y="4707713"/>
            <a:ext cx="1373016" cy="915351"/>
          </a:xfrm>
          <a:prstGeom prst="rect">
            <a:avLst/>
          </a:prstGeom>
        </p:spPr>
      </p:pic>
      <p:pic>
        <p:nvPicPr>
          <p:cNvPr id="78" name="object 52">
            <a:extLst>
              <a:ext uri="{FF2B5EF4-FFF2-40B4-BE49-F238E27FC236}">
                <a16:creationId xmlns:a16="http://schemas.microsoft.com/office/drawing/2014/main" id="{F4CDD20B-7D9E-B573-3BA2-3E19D7BFC405}"/>
              </a:ext>
            </a:extLst>
          </p:cNvPr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7145972" y="4681448"/>
            <a:ext cx="1080008" cy="1079995"/>
          </a:xfrm>
          <a:prstGeom prst="rect">
            <a:avLst/>
          </a:prstGeom>
        </p:spPr>
      </p:pic>
      <p:sp>
        <p:nvSpPr>
          <p:cNvPr id="79" name="object 53">
            <a:extLst>
              <a:ext uri="{FF2B5EF4-FFF2-40B4-BE49-F238E27FC236}">
                <a16:creationId xmlns:a16="http://schemas.microsoft.com/office/drawing/2014/main" id="{7545314D-DF7A-A517-40B6-F3651C5F8B5D}"/>
              </a:ext>
            </a:extLst>
          </p:cNvPr>
          <p:cNvSpPr/>
          <p:nvPr/>
        </p:nvSpPr>
        <p:spPr>
          <a:xfrm>
            <a:off x="8516438" y="5044440"/>
            <a:ext cx="909955" cy="792480"/>
          </a:xfrm>
          <a:custGeom>
            <a:avLst/>
            <a:gdLst/>
            <a:ahLst/>
            <a:cxnLst/>
            <a:rect l="l" t="t" r="r" b="b"/>
            <a:pathLst>
              <a:path w="909954" h="792479">
                <a:moveTo>
                  <a:pt x="909942" y="245097"/>
                </a:moveTo>
                <a:lnTo>
                  <a:pt x="756932" y="233743"/>
                </a:lnTo>
                <a:lnTo>
                  <a:pt x="754443" y="227495"/>
                </a:lnTo>
                <a:lnTo>
                  <a:pt x="733259" y="188264"/>
                </a:lnTo>
                <a:lnTo>
                  <a:pt x="708075" y="152095"/>
                </a:lnTo>
                <a:lnTo>
                  <a:pt x="679259" y="119202"/>
                </a:lnTo>
                <a:lnTo>
                  <a:pt x="647141" y="89814"/>
                </a:lnTo>
                <a:lnTo>
                  <a:pt x="612101" y="64160"/>
                </a:lnTo>
                <a:lnTo>
                  <a:pt x="574471" y="42481"/>
                </a:lnTo>
                <a:lnTo>
                  <a:pt x="534606" y="24993"/>
                </a:lnTo>
                <a:lnTo>
                  <a:pt x="492874" y="11938"/>
                </a:lnTo>
                <a:lnTo>
                  <a:pt x="449605" y="3530"/>
                </a:lnTo>
                <a:lnTo>
                  <a:pt x="405168" y="0"/>
                </a:lnTo>
                <a:lnTo>
                  <a:pt x="359905" y="1600"/>
                </a:lnTo>
                <a:lnTo>
                  <a:pt x="314159" y="8534"/>
                </a:lnTo>
                <a:lnTo>
                  <a:pt x="269532" y="20675"/>
                </a:lnTo>
                <a:lnTo>
                  <a:pt x="227482" y="37528"/>
                </a:lnTo>
                <a:lnTo>
                  <a:pt x="188264" y="58712"/>
                </a:lnTo>
                <a:lnTo>
                  <a:pt x="152095" y="83896"/>
                </a:lnTo>
                <a:lnTo>
                  <a:pt x="119189" y="112712"/>
                </a:lnTo>
                <a:lnTo>
                  <a:pt x="89801" y="144818"/>
                </a:lnTo>
                <a:lnTo>
                  <a:pt x="64160" y="179870"/>
                </a:lnTo>
                <a:lnTo>
                  <a:pt x="42468" y="217500"/>
                </a:lnTo>
                <a:lnTo>
                  <a:pt x="24993" y="257352"/>
                </a:lnTo>
                <a:lnTo>
                  <a:pt x="11925" y="299097"/>
                </a:lnTo>
                <a:lnTo>
                  <a:pt x="3517" y="342366"/>
                </a:lnTo>
                <a:lnTo>
                  <a:pt x="0" y="386803"/>
                </a:lnTo>
                <a:lnTo>
                  <a:pt x="1587" y="432066"/>
                </a:lnTo>
                <a:lnTo>
                  <a:pt x="8521" y="477812"/>
                </a:lnTo>
                <a:lnTo>
                  <a:pt x="20675" y="522439"/>
                </a:lnTo>
                <a:lnTo>
                  <a:pt x="37515" y="564489"/>
                </a:lnTo>
                <a:lnTo>
                  <a:pt x="58699" y="603707"/>
                </a:lnTo>
                <a:lnTo>
                  <a:pt x="83883" y="639876"/>
                </a:lnTo>
                <a:lnTo>
                  <a:pt x="112699" y="672769"/>
                </a:lnTo>
                <a:lnTo>
                  <a:pt x="144805" y="702157"/>
                </a:lnTo>
                <a:lnTo>
                  <a:pt x="179857" y="727811"/>
                </a:lnTo>
                <a:lnTo>
                  <a:pt x="217474" y="749490"/>
                </a:lnTo>
                <a:lnTo>
                  <a:pt x="257340" y="766978"/>
                </a:lnTo>
                <a:lnTo>
                  <a:pt x="299072" y="780046"/>
                </a:lnTo>
                <a:lnTo>
                  <a:pt x="342341" y="788454"/>
                </a:lnTo>
                <a:lnTo>
                  <a:pt x="386791" y="791972"/>
                </a:lnTo>
                <a:lnTo>
                  <a:pt x="432054" y="790384"/>
                </a:lnTo>
                <a:lnTo>
                  <a:pt x="477786" y="783450"/>
                </a:lnTo>
                <a:lnTo>
                  <a:pt x="522427" y="771296"/>
                </a:lnTo>
                <a:lnTo>
                  <a:pt x="564476" y="754456"/>
                </a:lnTo>
                <a:lnTo>
                  <a:pt x="603694" y="733259"/>
                </a:lnTo>
                <a:lnTo>
                  <a:pt x="639876" y="708075"/>
                </a:lnTo>
                <a:lnTo>
                  <a:pt x="672769" y="679259"/>
                </a:lnTo>
                <a:lnTo>
                  <a:pt x="702157" y="647141"/>
                </a:lnTo>
                <a:lnTo>
                  <a:pt x="727798" y="612101"/>
                </a:lnTo>
                <a:lnTo>
                  <a:pt x="749490" y="574471"/>
                </a:lnTo>
                <a:lnTo>
                  <a:pt x="766965" y="534619"/>
                </a:lnTo>
                <a:lnTo>
                  <a:pt x="780034" y="492874"/>
                </a:lnTo>
                <a:lnTo>
                  <a:pt x="788441" y="449605"/>
                </a:lnTo>
                <a:lnTo>
                  <a:pt x="791959" y="405168"/>
                </a:lnTo>
                <a:lnTo>
                  <a:pt x="790359" y="359905"/>
                </a:lnTo>
                <a:lnTo>
                  <a:pt x="788784" y="349592"/>
                </a:lnTo>
                <a:lnTo>
                  <a:pt x="909942" y="245097"/>
                </a:lnTo>
                <a:close/>
              </a:path>
            </a:pathLst>
          </a:custGeom>
          <a:solidFill>
            <a:srgbClr val="BABF78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0" name="object 54">
            <a:extLst>
              <a:ext uri="{FF2B5EF4-FFF2-40B4-BE49-F238E27FC236}">
                <a16:creationId xmlns:a16="http://schemas.microsoft.com/office/drawing/2014/main" id="{0402E6FA-FF99-A1AB-A40C-F19E81B9120B}"/>
              </a:ext>
            </a:extLst>
          </p:cNvPr>
          <p:cNvSpPr txBox="1"/>
          <p:nvPr/>
        </p:nvSpPr>
        <p:spPr>
          <a:xfrm>
            <a:off x="8480646" y="5221445"/>
            <a:ext cx="867044" cy="365741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 algn="ctr">
              <a:lnSpc>
                <a:spcPct val="119100"/>
              </a:lnSpc>
              <a:spcBef>
                <a:spcPts val="150"/>
              </a:spcBef>
            </a:pPr>
            <a:r>
              <a:rPr sz="900" b="1" spc="-15" dirty="0" err="1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中空層が</a:t>
            </a:r>
            <a:endParaRPr lang="en-US" sz="900" b="1" spc="-15" dirty="0">
              <a:solidFill>
                <a:srgbClr val="FFFFFF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  <a:p>
            <a:pPr marL="12700" marR="5080" algn="ctr">
              <a:lnSpc>
                <a:spcPct val="119100"/>
              </a:lnSpc>
              <a:spcBef>
                <a:spcPts val="150"/>
              </a:spcBef>
            </a:pPr>
            <a:r>
              <a:rPr lang="ja-JP" altLang="en-US" sz="900" b="1" spc="-10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クッション</a:t>
            </a:r>
            <a:r>
              <a:rPr sz="900" b="1" spc="-2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に！</a:t>
            </a:r>
            <a:endParaRPr sz="9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</p:txBody>
      </p:sp>
      <p:grpSp>
        <p:nvGrpSpPr>
          <p:cNvPr id="81" name="object 55">
            <a:extLst>
              <a:ext uri="{FF2B5EF4-FFF2-40B4-BE49-F238E27FC236}">
                <a16:creationId xmlns:a16="http://schemas.microsoft.com/office/drawing/2014/main" id="{5CA445E1-B92C-E993-541E-3739D4330129}"/>
              </a:ext>
            </a:extLst>
          </p:cNvPr>
          <p:cNvGrpSpPr/>
          <p:nvPr/>
        </p:nvGrpSpPr>
        <p:grpSpPr>
          <a:xfrm>
            <a:off x="4751952" y="1377030"/>
            <a:ext cx="486409" cy="486409"/>
            <a:chOff x="4751952" y="1377030"/>
            <a:chExt cx="486409" cy="486409"/>
          </a:xfrm>
        </p:grpSpPr>
        <p:sp>
          <p:nvSpPr>
            <p:cNvPr id="82" name="object 56">
              <a:extLst>
                <a:ext uri="{FF2B5EF4-FFF2-40B4-BE49-F238E27FC236}">
                  <a16:creationId xmlns:a16="http://schemas.microsoft.com/office/drawing/2014/main" id="{50563201-2408-FF54-F42A-438A5455A483}"/>
                </a:ext>
              </a:extLst>
            </p:cNvPr>
            <p:cNvSpPr/>
            <p:nvPr/>
          </p:nvSpPr>
          <p:spPr>
            <a:xfrm>
              <a:off x="4751952" y="1377030"/>
              <a:ext cx="486409" cy="486409"/>
            </a:xfrm>
            <a:custGeom>
              <a:avLst/>
              <a:gdLst/>
              <a:ahLst/>
              <a:cxnLst/>
              <a:rect l="l" t="t" r="r" b="b"/>
              <a:pathLst>
                <a:path w="486410" h="486410">
                  <a:moveTo>
                    <a:pt x="243001" y="0"/>
                  </a:moveTo>
                  <a:lnTo>
                    <a:pt x="194029" y="4937"/>
                  </a:lnTo>
                  <a:lnTo>
                    <a:pt x="148416" y="19097"/>
                  </a:lnTo>
                  <a:lnTo>
                    <a:pt x="107139" y="41502"/>
                  </a:lnTo>
                  <a:lnTo>
                    <a:pt x="71175" y="71175"/>
                  </a:lnTo>
                  <a:lnTo>
                    <a:pt x="41502" y="107139"/>
                  </a:lnTo>
                  <a:lnTo>
                    <a:pt x="19097" y="148416"/>
                  </a:lnTo>
                  <a:lnTo>
                    <a:pt x="4937" y="194029"/>
                  </a:lnTo>
                  <a:lnTo>
                    <a:pt x="0" y="243001"/>
                  </a:lnTo>
                  <a:lnTo>
                    <a:pt x="4937" y="291973"/>
                  </a:lnTo>
                  <a:lnTo>
                    <a:pt x="19097" y="337586"/>
                  </a:lnTo>
                  <a:lnTo>
                    <a:pt x="41502" y="378864"/>
                  </a:lnTo>
                  <a:lnTo>
                    <a:pt x="71175" y="414828"/>
                  </a:lnTo>
                  <a:lnTo>
                    <a:pt x="107139" y="444501"/>
                  </a:lnTo>
                  <a:lnTo>
                    <a:pt x="148416" y="466906"/>
                  </a:lnTo>
                  <a:lnTo>
                    <a:pt x="194029" y="481066"/>
                  </a:lnTo>
                  <a:lnTo>
                    <a:pt x="243001" y="486003"/>
                  </a:lnTo>
                  <a:lnTo>
                    <a:pt x="291977" y="481066"/>
                  </a:lnTo>
                  <a:lnTo>
                    <a:pt x="337592" y="466906"/>
                  </a:lnTo>
                  <a:lnTo>
                    <a:pt x="378869" y="444501"/>
                  </a:lnTo>
                  <a:lnTo>
                    <a:pt x="414832" y="414828"/>
                  </a:lnTo>
                  <a:lnTo>
                    <a:pt x="444504" y="378864"/>
                  </a:lnTo>
                  <a:lnTo>
                    <a:pt x="466908" y="337586"/>
                  </a:lnTo>
                  <a:lnTo>
                    <a:pt x="481066" y="291973"/>
                  </a:lnTo>
                  <a:lnTo>
                    <a:pt x="486003" y="243001"/>
                  </a:lnTo>
                  <a:lnTo>
                    <a:pt x="481066" y="194029"/>
                  </a:lnTo>
                  <a:lnTo>
                    <a:pt x="466908" y="148416"/>
                  </a:lnTo>
                  <a:lnTo>
                    <a:pt x="444504" y="107139"/>
                  </a:lnTo>
                  <a:lnTo>
                    <a:pt x="414832" y="71175"/>
                  </a:lnTo>
                  <a:lnTo>
                    <a:pt x="378869" y="41502"/>
                  </a:lnTo>
                  <a:lnTo>
                    <a:pt x="337592" y="19097"/>
                  </a:lnTo>
                  <a:lnTo>
                    <a:pt x="291977" y="4937"/>
                  </a:lnTo>
                  <a:lnTo>
                    <a:pt x="243001" y="0"/>
                  </a:lnTo>
                  <a:close/>
                </a:path>
              </a:pathLst>
            </a:custGeom>
            <a:solidFill>
              <a:srgbClr val="BABF78"/>
            </a:solidFill>
          </p:spPr>
          <p:txBody>
            <a:bodyPr wrap="square" lIns="0" tIns="0" rIns="0" bIns="0" rtlCol="0"/>
            <a:lstStyle/>
            <a:p>
              <a:endParaRPr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pic>
          <p:nvPicPr>
            <p:cNvPr id="83" name="object 57">
              <a:extLst>
                <a:ext uri="{FF2B5EF4-FFF2-40B4-BE49-F238E27FC236}">
                  <a16:creationId xmlns:a16="http://schemas.microsoft.com/office/drawing/2014/main" id="{4383A607-F177-BF04-86D9-C00F4404752B}"/>
                </a:ext>
              </a:extLst>
            </p:cNvPr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870961" y="1545003"/>
              <a:ext cx="246240" cy="246768"/>
            </a:xfrm>
            <a:prstGeom prst="rect">
              <a:avLst/>
            </a:prstGeom>
          </p:spPr>
        </p:pic>
      </p:grpSp>
      <p:sp>
        <p:nvSpPr>
          <p:cNvPr id="84" name="object 58">
            <a:extLst>
              <a:ext uri="{FF2B5EF4-FFF2-40B4-BE49-F238E27FC236}">
                <a16:creationId xmlns:a16="http://schemas.microsoft.com/office/drawing/2014/main" id="{289D0BC6-0C3A-E41F-43BF-397EB2FEAF4C}"/>
              </a:ext>
            </a:extLst>
          </p:cNvPr>
          <p:cNvSpPr txBox="1"/>
          <p:nvPr/>
        </p:nvSpPr>
        <p:spPr>
          <a:xfrm>
            <a:off x="4803439" y="1403453"/>
            <a:ext cx="36703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750" b="1" baseline="1111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Lucida Sans"/>
              </a:rPr>
              <a:t>POINT </a:t>
            </a:r>
            <a:r>
              <a:rPr sz="900" spc="-50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</a:t>
            </a:r>
            <a:endParaRPr sz="90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5" name="object 59">
            <a:extLst>
              <a:ext uri="{FF2B5EF4-FFF2-40B4-BE49-F238E27FC236}">
                <a16:creationId xmlns:a16="http://schemas.microsoft.com/office/drawing/2014/main" id="{ED9630AC-9571-4398-B7BE-65114978F5B9}"/>
              </a:ext>
            </a:extLst>
          </p:cNvPr>
          <p:cNvSpPr/>
          <p:nvPr/>
        </p:nvSpPr>
        <p:spPr>
          <a:xfrm>
            <a:off x="6758961" y="1377030"/>
            <a:ext cx="486409" cy="486409"/>
          </a:xfrm>
          <a:custGeom>
            <a:avLst/>
            <a:gdLst/>
            <a:ahLst/>
            <a:cxnLst/>
            <a:rect l="l" t="t" r="r" b="b"/>
            <a:pathLst>
              <a:path w="486409" h="486410">
                <a:moveTo>
                  <a:pt x="243014" y="0"/>
                </a:moveTo>
                <a:lnTo>
                  <a:pt x="194042" y="4937"/>
                </a:lnTo>
                <a:lnTo>
                  <a:pt x="148427" y="19097"/>
                </a:lnTo>
                <a:lnTo>
                  <a:pt x="107148" y="41502"/>
                </a:lnTo>
                <a:lnTo>
                  <a:pt x="71181" y="71175"/>
                </a:lnTo>
                <a:lnTo>
                  <a:pt x="41506" y="107139"/>
                </a:lnTo>
                <a:lnTo>
                  <a:pt x="19099" y="148416"/>
                </a:lnTo>
                <a:lnTo>
                  <a:pt x="4937" y="194029"/>
                </a:lnTo>
                <a:lnTo>
                  <a:pt x="0" y="243001"/>
                </a:lnTo>
                <a:lnTo>
                  <a:pt x="4937" y="291973"/>
                </a:lnTo>
                <a:lnTo>
                  <a:pt x="19099" y="337586"/>
                </a:lnTo>
                <a:lnTo>
                  <a:pt x="41506" y="378864"/>
                </a:lnTo>
                <a:lnTo>
                  <a:pt x="71181" y="414828"/>
                </a:lnTo>
                <a:lnTo>
                  <a:pt x="107148" y="444501"/>
                </a:lnTo>
                <a:lnTo>
                  <a:pt x="148427" y="466906"/>
                </a:lnTo>
                <a:lnTo>
                  <a:pt x="194042" y="481066"/>
                </a:lnTo>
                <a:lnTo>
                  <a:pt x="243014" y="486003"/>
                </a:lnTo>
                <a:lnTo>
                  <a:pt x="291986" y="481066"/>
                </a:lnTo>
                <a:lnTo>
                  <a:pt x="337599" y="466906"/>
                </a:lnTo>
                <a:lnTo>
                  <a:pt x="378876" y="444501"/>
                </a:lnTo>
                <a:lnTo>
                  <a:pt x="414840" y="414828"/>
                </a:lnTo>
                <a:lnTo>
                  <a:pt x="444514" y="378864"/>
                </a:lnTo>
                <a:lnTo>
                  <a:pt x="466919" y="337586"/>
                </a:lnTo>
                <a:lnTo>
                  <a:pt x="481079" y="291973"/>
                </a:lnTo>
                <a:lnTo>
                  <a:pt x="486016" y="243001"/>
                </a:lnTo>
                <a:lnTo>
                  <a:pt x="481079" y="194029"/>
                </a:lnTo>
                <a:lnTo>
                  <a:pt x="466919" y="148416"/>
                </a:lnTo>
                <a:lnTo>
                  <a:pt x="444514" y="107139"/>
                </a:lnTo>
                <a:lnTo>
                  <a:pt x="414840" y="71175"/>
                </a:lnTo>
                <a:lnTo>
                  <a:pt x="378876" y="41502"/>
                </a:lnTo>
                <a:lnTo>
                  <a:pt x="337599" y="19097"/>
                </a:lnTo>
                <a:lnTo>
                  <a:pt x="291986" y="4937"/>
                </a:lnTo>
                <a:lnTo>
                  <a:pt x="243014" y="0"/>
                </a:lnTo>
                <a:close/>
              </a:path>
            </a:pathLst>
          </a:custGeom>
          <a:solidFill>
            <a:srgbClr val="BABF78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8" name="object 60">
            <a:extLst>
              <a:ext uri="{FF2B5EF4-FFF2-40B4-BE49-F238E27FC236}">
                <a16:creationId xmlns:a16="http://schemas.microsoft.com/office/drawing/2014/main" id="{67EF5B96-0576-B370-BCC4-B72968FA58F9}"/>
              </a:ext>
            </a:extLst>
          </p:cNvPr>
          <p:cNvSpPr txBox="1"/>
          <p:nvPr/>
        </p:nvSpPr>
        <p:spPr>
          <a:xfrm>
            <a:off x="6810461" y="1403453"/>
            <a:ext cx="36703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750" b="1" baseline="1111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Lucida Sans"/>
              </a:rPr>
              <a:t>POINT </a:t>
            </a:r>
            <a:r>
              <a:rPr sz="900" spc="-50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endParaRPr sz="90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89" name="object 61">
            <a:extLst>
              <a:ext uri="{FF2B5EF4-FFF2-40B4-BE49-F238E27FC236}">
                <a16:creationId xmlns:a16="http://schemas.microsoft.com/office/drawing/2014/main" id="{6AAF7A34-929D-BBA6-4797-A87D92D2B367}"/>
              </a:ext>
            </a:extLst>
          </p:cNvPr>
          <p:cNvGrpSpPr/>
          <p:nvPr/>
        </p:nvGrpSpPr>
        <p:grpSpPr>
          <a:xfrm>
            <a:off x="6878186" y="1377030"/>
            <a:ext cx="2446020" cy="486409"/>
            <a:chOff x="6878186" y="1377030"/>
            <a:chExt cx="2446020" cy="486409"/>
          </a:xfrm>
        </p:grpSpPr>
        <p:pic>
          <p:nvPicPr>
            <p:cNvPr id="90" name="object 62">
              <a:extLst>
                <a:ext uri="{FF2B5EF4-FFF2-40B4-BE49-F238E27FC236}">
                  <a16:creationId xmlns:a16="http://schemas.microsoft.com/office/drawing/2014/main" id="{A9181A77-53D5-B791-E258-688624E18D67}"/>
                </a:ext>
              </a:extLst>
            </p:cNvPr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6878186" y="1549824"/>
              <a:ext cx="227933" cy="258643"/>
            </a:xfrm>
            <a:prstGeom prst="rect">
              <a:avLst/>
            </a:prstGeom>
          </p:spPr>
        </p:pic>
        <p:sp>
          <p:nvSpPr>
            <p:cNvPr id="91" name="object 63">
              <a:extLst>
                <a:ext uri="{FF2B5EF4-FFF2-40B4-BE49-F238E27FC236}">
                  <a16:creationId xmlns:a16="http://schemas.microsoft.com/office/drawing/2014/main" id="{4B8FD3F4-E790-1F7D-622C-89AE1DDB036D}"/>
                </a:ext>
              </a:extLst>
            </p:cNvPr>
            <p:cNvSpPr/>
            <p:nvPr/>
          </p:nvSpPr>
          <p:spPr>
            <a:xfrm>
              <a:off x="8837991" y="1377030"/>
              <a:ext cx="486409" cy="486409"/>
            </a:xfrm>
            <a:custGeom>
              <a:avLst/>
              <a:gdLst/>
              <a:ahLst/>
              <a:cxnLst/>
              <a:rect l="l" t="t" r="r" b="b"/>
              <a:pathLst>
                <a:path w="486409" h="486410">
                  <a:moveTo>
                    <a:pt x="243001" y="0"/>
                  </a:moveTo>
                  <a:lnTo>
                    <a:pt x="194029" y="4937"/>
                  </a:lnTo>
                  <a:lnTo>
                    <a:pt x="148416" y="19097"/>
                  </a:lnTo>
                  <a:lnTo>
                    <a:pt x="107139" y="41502"/>
                  </a:lnTo>
                  <a:lnTo>
                    <a:pt x="71175" y="71175"/>
                  </a:lnTo>
                  <a:lnTo>
                    <a:pt x="41502" y="107139"/>
                  </a:lnTo>
                  <a:lnTo>
                    <a:pt x="19097" y="148416"/>
                  </a:lnTo>
                  <a:lnTo>
                    <a:pt x="4937" y="194029"/>
                  </a:lnTo>
                  <a:lnTo>
                    <a:pt x="0" y="243001"/>
                  </a:lnTo>
                  <a:lnTo>
                    <a:pt x="4937" y="291973"/>
                  </a:lnTo>
                  <a:lnTo>
                    <a:pt x="19097" y="337586"/>
                  </a:lnTo>
                  <a:lnTo>
                    <a:pt x="41502" y="378864"/>
                  </a:lnTo>
                  <a:lnTo>
                    <a:pt x="71175" y="414828"/>
                  </a:lnTo>
                  <a:lnTo>
                    <a:pt x="107139" y="444501"/>
                  </a:lnTo>
                  <a:lnTo>
                    <a:pt x="148416" y="466906"/>
                  </a:lnTo>
                  <a:lnTo>
                    <a:pt x="194029" y="481066"/>
                  </a:lnTo>
                  <a:lnTo>
                    <a:pt x="243001" y="486003"/>
                  </a:lnTo>
                  <a:lnTo>
                    <a:pt x="291977" y="481066"/>
                  </a:lnTo>
                  <a:lnTo>
                    <a:pt x="337592" y="466906"/>
                  </a:lnTo>
                  <a:lnTo>
                    <a:pt x="378869" y="444501"/>
                  </a:lnTo>
                  <a:lnTo>
                    <a:pt x="414832" y="414828"/>
                  </a:lnTo>
                  <a:lnTo>
                    <a:pt x="444504" y="378864"/>
                  </a:lnTo>
                  <a:lnTo>
                    <a:pt x="466908" y="337586"/>
                  </a:lnTo>
                  <a:lnTo>
                    <a:pt x="481066" y="291973"/>
                  </a:lnTo>
                  <a:lnTo>
                    <a:pt x="486003" y="243001"/>
                  </a:lnTo>
                  <a:lnTo>
                    <a:pt x="481066" y="194029"/>
                  </a:lnTo>
                  <a:lnTo>
                    <a:pt x="466908" y="148416"/>
                  </a:lnTo>
                  <a:lnTo>
                    <a:pt x="444504" y="107139"/>
                  </a:lnTo>
                  <a:lnTo>
                    <a:pt x="414832" y="71175"/>
                  </a:lnTo>
                  <a:lnTo>
                    <a:pt x="378869" y="41502"/>
                  </a:lnTo>
                  <a:lnTo>
                    <a:pt x="337592" y="19097"/>
                  </a:lnTo>
                  <a:lnTo>
                    <a:pt x="291977" y="4937"/>
                  </a:lnTo>
                  <a:lnTo>
                    <a:pt x="243001" y="0"/>
                  </a:lnTo>
                  <a:close/>
                </a:path>
              </a:pathLst>
            </a:custGeom>
            <a:solidFill>
              <a:srgbClr val="BABF78"/>
            </a:solidFill>
          </p:spPr>
          <p:txBody>
            <a:bodyPr wrap="square" lIns="0" tIns="0" rIns="0" bIns="0" rtlCol="0"/>
            <a:lstStyle/>
            <a:p>
              <a:endParaRPr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92" name="object 64">
            <a:extLst>
              <a:ext uri="{FF2B5EF4-FFF2-40B4-BE49-F238E27FC236}">
                <a16:creationId xmlns:a16="http://schemas.microsoft.com/office/drawing/2014/main" id="{25E1FEFC-5214-D8BB-1EC6-C9C012B57561}"/>
              </a:ext>
            </a:extLst>
          </p:cNvPr>
          <p:cNvSpPr txBox="1"/>
          <p:nvPr/>
        </p:nvSpPr>
        <p:spPr>
          <a:xfrm>
            <a:off x="8889492" y="1403440"/>
            <a:ext cx="36703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750" b="1" baseline="1111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Lucida Sans"/>
              </a:rPr>
              <a:t>POINT </a:t>
            </a:r>
            <a:r>
              <a:rPr sz="900" spc="-50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3</a:t>
            </a:r>
            <a:endParaRPr sz="90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93" name="object 65">
            <a:extLst>
              <a:ext uri="{FF2B5EF4-FFF2-40B4-BE49-F238E27FC236}">
                <a16:creationId xmlns:a16="http://schemas.microsoft.com/office/drawing/2014/main" id="{892247F5-835F-B6DA-27FE-8A1FD0E7B208}"/>
              </a:ext>
            </a:extLst>
          </p:cNvPr>
          <p:cNvGrpSpPr/>
          <p:nvPr/>
        </p:nvGrpSpPr>
        <p:grpSpPr>
          <a:xfrm>
            <a:off x="4751952" y="1564157"/>
            <a:ext cx="4531360" cy="2928620"/>
            <a:chOff x="4751952" y="1564157"/>
            <a:chExt cx="4531360" cy="2928620"/>
          </a:xfrm>
        </p:grpSpPr>
        <p:pic>
          <p:nvPicPr>
            <p:cNvPr id="94" name="object 66">
              <a:extLst>
                <a:ext uri="{FF2B5EF4-FFF2-40B4-BE49-F238E27FC236}">
                  <a16:creationId xmlns:a16="http://schemas.microsoft.com/office/drawing/2014/main" id="{FBF6831B-6A68-0F80-68FF-0033FA641F57}"/>
                </a:ext>
              </a:extLst>
            </p:cNvPr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8883120" y="1564157"/>
              <a:ext cx="400189" cy="216566"/>
            </a:xfrm>
            <a:prstGeom prst="rect">
              <a:avLst/>
            </a:prstGeom>
          </p:spPr>
        </p:pic>
        <p:sp>
          <p:nvSpPr>
            <p:cNvPr id="95" name="object 67">
              <a:extLst>
                <a:ext uri="{FF2B5EF4-FFF2-40B4-BE49-F238E27FC236}">
                  <a16:creationId xmlns:a16="http://schemas.microsoft.com/office/drawing/2014/main" id="{FC213424-3C60-9200-5D29-B36546408889}"/>
                </a:ext>
              </a:extLst>
            </p:cNvPr>
            <p:cNvSpPr/>
            <p:nvPr/>
          </p:nvSpPr>
          <p:spPr>
            <a:xfrm>
              <a:off x="4751952" y="4006382"/>
              <a:ext cx="486409" cy="486409"/>
            </a:xfrm>
            <a:custGeom>
              <a:avLst/>
              <a:gdLst/>
              <a:ahLst/>
              <a:cxnLst/>
              <a:rect l="l" t="t" r="r" b="b"/>
              <a:pathLst>
                <a:path w="486410" h="486410">
                  <a:moveTo>
                    <a:pt x="243001" y="0"/>
                  </a:moveTo>
                  <a:lnTo>
                    <a:pt x="194029" y="4937"/>
                  </a:lnTo>
                  <a:lnTo>
                    <a:pt x="148416" y="19099"/>
                  </a:lnTo>
                  <a:lnTo>
                    <a:pt x="107139" y="41506"/>
                  </a:lnTo>
                  <a:lnTo>
                    <a:pt x="71175" y="71181"/>
                  </a:lnTo>
                  <a:lnTo>
                    <a:pt x="41502" y="107148"/>
                  </a:lnTo>
                  <a:lnTo>
                    <a:pt x="19097" y="148427"/>
                  </a:lnTo>
                  <a:lnTo>
                    <a:pt x="4937" y="194042"/>
                  </a:lnTo>
                  <a:lnTo>
                    <a:pt x="0" y="243014"/>
                  </a:lnTo>
                  <a:lnTo>
                    <a:pt x="4937" y="291982"/>
                  </a:lnTo>
                  <a:lnTo>
                    <a:pt x="19097" y="337594"/>
                  </a:lnTo>
                  <a:lnTo>
                    <a:pt x="41502" y="378871"/>
                  </a:lnTo>
                  <a:lnTo>
                    <a:pt x="71175" y="414835"/>
                  </a:lnTo>
                  <a:lnTo>
                    <a:pt x="107139" y="444510"/>
                  </a:lnTo>
                  <a:lnTo>
                    <a:pt x="148416" y="466917"/>
                  </a:lnTo>
                  <a:lnTo>
                    <a:pt x="194029" y="481078"/>
                  </a:lnTo>
                  <a:lnTo>
                    <a:pt x="243001" y="486016"/>
                  </a:lnTo>
                  <a:lnTo>
                    <a:pt x="291977" y="481078"/>
                  </a:lnTo>
                  <a:lnTo>
                    <a:pt x="337592" y="466917"/>
                  </a:lnTo>
                  <a:lnTo>
                    <a:pt x="378869" y="444510"/>
                  </a:lnTo>
                  <a:lnTo>
                    <a:pt x="414832" y="414835"/>
                  </a:lnTo>
                  <a:lnTo>
                    <a:pt x="444504" y="378871"/>
                  </a:lnTo>
                  <a:lnTo>
                    <a:pt x="466908" y="337594"/>
                  </a:lnTo>
                  <a:lnTo>
                    <a:pt x="481066" y="291982"/>
                  </a:lnTo>
                  <a:lnTo>
                    <a:pt x="486003" y="243014"/>
                  </a:lnTo>
                  <a:lnTo>
                    <a:pt x="481066" y="194042"/>
                  </a:lnTo>
                  <a:lnTo>
                    <a:pt x="466908" y="148427"/>
                  </a:lnTo>
                  <a:lnTo>
                    <a:pt x="444504" y="107148"/>
                  </a:lnTo>
                  <a:lnTo>
                    <a:pt x="414832" y="71181"/>
                  </a:lnTo>
                  <a:lnTo>
                    <a:pt x="378869" y="41506"/>
                  </a:lnTo>
                  <a:lnTo>
                    <a:pt x="337592" y="19099"/>
                  </a:lnTo>
                  <a:lnTo>
                    <a:pt x="291977" y="4937"/>
                  </a:lnTo>
                  <a:lnTo>
                    <a:pt x="243001" y="0"/>
                  </a:lnTo>
                  <a:close/>
                </a:path>
              </a:pathLst>
            </a:custGeom>
            <a:solidFill>
              <a:srgbClr val="BABF78"/>
            </a:solidFill>
          </p:spPr>
          <p:txBody>
            <a:bodyPr wrap="square" lIns="0" tIns="0" rIns="0" bIns="0" rtlCol="0"/>
            <a:lstStyle/>
            <a:p>
              <a:endParaRPr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pic>
          <p:nvPicPr>
            <p:cNvPr id="96" name="object 68">
              <a:extLst>
                <a:ext uri="{FF2B5EF4-FFF2-40B4-BE49-F238E27FC236}">
                  <a16:creationId xmlns:a16="http://schemas.microsoft.com/office/drawing/2014/main" id="{73A2F0EF-E106-480B-2772-EC39AED51588}"/>
                </a:ext>
              </a:extLst>
            </p:cNvPr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870961" y="4174361"/>
              <a:ext cx="246240" cy="246768"/>
            </a:xfrm>
            <a:prstGeom prst="rect">
              <a:avLst/>
            </a:prstGeom>
          </p:spPr>
        </p:pic>
      </p:grpSp>
      <p:sp>
        <p:nvSpPr>
          <p:cNvPr id="97" name="object 69">
            <a:extLst>
              <a:ext uri="{FF2B5EF4-FFF2-40B4-BE49-F238E27FC236}">
                <a16:creationId xmlns:a16="http://schemas.microsoft.com/office/drawing/2014/main" id="{EEF6488D-1126-E64C-8EE2-3118CE42C244}"/>
              </a:ext>
            </a:extLst>
          </p:cNvPr>
          <p:cNvSpPr txBox="1"/>
          <p:nvPr/>
        </p:nvSpPr>
        <p:spPr>
          <a:xfrm>
            <a:off x="4803439" y="4032811"/>
            <a:ext cx="36703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750" b="1" baseline="1111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Lucida Sans"/>
              </a:rPr>
              <a:t>POINT </a:t>
            </a:r>
            <a:r>
              <a:rPr sz="900" spc="-50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</a:t>
            </a:r>
            <a:endParaRPr sz="90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8" name="object 70">
            <a:extLst>
              <a:ext uri="{FF2B5EF4-FFF2-40B4-BE49-F238E27FC236}">
                <a16:creationId xmlns:a16="http://schemas.microsoft.com/office/drawing/2014/main" id="{BE7BAA87-FC09-C5D7-5571-097736EEBF17}"/>
              </a:ext>
            </a:extLst>
          </p:cNvPr>
          <p:cNvSpPr/>
          <p:nvPr/>
        </p:nvSpPr>
        <p:spPr>
          <a:xfrm>
            <a:off x="6758961" y="4006382"/>
            <a:ext cx="486409" cy="486409"/>
          </a:xfrm>
          <a:custGeom>
            <a:avLst/>
            <a:gdLst/>
            <a:ahLst/>
            <a:cxnLst/>
            <a:rect l="l" t="t" r="r" b="b"/>
            <a:pathLst>
              <a:path w="486409" h="486410">
                <a:moveTo>
                  <a:pt x="243014" y="0"/>
                </a:moveTo>
                <a:lnTo>
                  <a:pt x="194042" y="4937"/>
                </a:lnTo>
                <a:lnTo>
                  <a:pt x="148427" y="19099"/>
                </a:lnTo>
                <a:lnTo>
                  <a:pt x="107148" y="41506"/>
                </a:lnTo>
                <a:lnTo>
                  <a:pt x="71181" y="71181"/>
                </a:lnTo>
                <a:lnTo>
                  <a:pt x="41506" y="107148"/>
                </a:lnTo>
                <a:lnTo>
                  <a:pt x="19099" y="148427"/>
                </a:lnTo>
                <a:lnTo>
                  <a:pt x="4937" y="194042"/>
                </a:lnTo>
                <a:lnTo>
                  <a:pt x="0" y="243014"/>
                </a:lnTo>
                <a:lnTo>
                  <a:pt x="4937" y="291982"/>
                </a:lnTo>
                <a:lnTo>
                  <a:pt x="19099" y="337594"/>
                </a:lnTo>
                <a:lnTo>
                  <a:pt x="41506" y="378871"/>
                </a:lnTo>
                <a:lnTo>
                  <a:pt x="71181" y="414835"/>
                </a:lnTo>
                <a:lnTo>
                  <a:pt x="107148" y="444510"/>
                </a:lnTo>
                <a:lnTo>
                  <a:pt x="148427" y="466917"/>
                </a:lnTo>
                <a:lnTo>
                  <a:pt x="194042" y="481078"/>
                </a:lnTo>
                <a:lnTo>
                  <a:pt x="243014" y="486016"/>
                </a:lnTo>
                <a:lnTo>
                  <a:pt x="291986" y="481078"/>
                </a:lnTo>
                <a:lnTo>
                  <a:pt x="337599" y="466917"/>
                </a:lnTo>
                <a:lnTo>
                  <a:pt x="378876" y="444510"/>
                </a:lnTo>
                <a:lnTo>
                  <a:pt x="414840" y="414835"/>
                </a:lnTo>
                <a:lnTo>
                  <a:pt x="444514" y="378871"/>
                </a:lnTo>
                <a:lnTo>
                  <a:pt x="466919" y="337594"/>
                </a:lnTo>
                <a:lnTo>
                  <a:pt x="481079" y="291982"/>
                </a:lnTo>
                <a:lnTo>
                  <a:pt x="486016" y="243014"/>
                </a:lnTo>
                <a:lnTo>
                  <a:pt x="481079" y="194042"/>
                </a:lnTo>
                <a:lnTo>
                  <a:pt x="466919" y="148427"/>
                </a:lnTo>
                <a:lnTo>
                  <a:pt x="444514" y="107148"/>
                </a:lnTo>
                <a:lnTo>
                  <a:pt x="414840" y="71181"/>
                </a:lnTo>
                <a:lnTo>
                  <a:pt x="378876" y="41506"/>
                </a:lnTo>
                <a:lnTo>
                  <a:pt x="337599" y="19099"/>
                </a:lnTo>
                <a:lnTo>
                  <a:pt x="291986" y="4937"/>
                </a:lnTo>
                <a:lnTo>
                  <a:pt x="243014" y="0"/>
                </a:lnTo>
                <a:close/>
              </a:path>
            </a:pathLst>
          </a:custGeom>
          <a:solidFill>
            <a:srgbClr val="BABF78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9" name="object 71">
            <a:extLst>
              <a:ext uri="{FF2B5EF4-FFF2-40B4-BE49-F238E27FC236}">
                <a16:creationId xmlns:a16="http://schemas.microsoft.com/office/drawing/2014/main" id="{32166765-522A-3AEB-DFEB-16D52F0FC337}"/>
              </a:ext>
            </a:extLst>
          </p:cNvPr>
          <p:cNvSpPr txBox="1"/>
          <p:nvPr/>
        </p:nvSpPr>
        <p:spPr>
          <a:xfrm>
            <a:off x="6810461" y="4032800"/>
            <a:ext cx="36703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750" b="1" baseline="1111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Lucida Sans"/>
              </a:rPr>
              <a:t>POINT </a:t>
            </a:r>
            <a:r>
              <a:rPr sz="900" spc="-50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endParaRPr sz="90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3" name="object 75">
            <a:extLst>
              <a:ext uri="{FF2B5EF4-FFF2-40B4-BE49-F238E27FC236}">
                <a16:creationId xmlns:a16="http://schemas.microsoft.com/office/drawing/2014/main" id="{733373DC-F70B-8F18-D23C-CA10BB3E8793}"/>
              </a:ext>
            </a:extLst>
          </p:cNvPr>
          <p:cNvSpPr txBox="1"/>
          <p:nvPr/>
        </p:nvSpPr>
        <p:spPr>
          <a:xfrm>
            <a:off x="140619" y="6086150"/>
            <a:ext cx="2824834" cy="88485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ラシッサ階段シリーズの踏板は、安心の抗菌仕上げ</a:t>
            </a: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  <a:p>
            <a:pPr>
              <a:lnSpc>
                <a:spcPts val="585"/>
              </a:lnSpc>
              <a:spcBef>
                <a:spcPts val="465"/>
              </a:spcBef>
            </a:pPr>
            <a:r>
              <a:rPr sz="600" spc="-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一般家庭に存在する細菌に対して高い抗菌性能を発揮。</a:t>
            </a:r>
            <a:endParaRPr sz="6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>
              <a:lnSpc>
                <a:spcPts val="585"/>
              </a:lnSpc>
            </a:pPr>
            <a:r>
              <a:rPr sz="600" spc="-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お子様や高齢者のいるご家庭でも安心してお使いいただけます。</a:t>
            </a:r>
            <a:endParaRPr sz="6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>
              <a:lnSpc>
                <a:spcPct val="100000"/>
              </a:lnSpc>
              <a:spcBef>
                <a:spcPts val="265"/>
              </a:spcBef>
            </a:pPr>
            <a:r>
              <a:rPr sz="40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JhengHei"/>
              </a:rPr>
              <a:t>※SIAA登録された化粧シートを使用しています。（踏板、廻り踏板、踊り場、上段框</a:t>
            </a:r>
            <a:r>
              <a:rPr sz="400" spc="-5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JhengHei"/>
              </a:rPr>
              <a:t>）</a:t>
            </a:r>
            <a:endParaRPr sz="4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JhengHei"/>
            </a:endParaRPr>
          </a:p>
          <a:p>
            <a:pPr marL="50800" marR="205104" indent="-50800">
              <a:lnSpc>
                <a:spcPct val="100000"/>
              </a:lnSpc>
            </a:pPr>
            <a:r>
              <a:rPr sz="40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JhengHei"/>
              </a:rPr>
              <a:t>※SIAAマークはISO22196</a:t>
            </a:r>
            <a:r>
              <a:rPr sz="400" spc="-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JhengHei"/>
              </a:rPr>
              <a:t>法により評価された結果に基づき、抗菌製品技術協議会ガイドラインで品質管理・</a:t>
            </a:r>
            <a:endParaRPr lang="en-US" sz="400" spc="-5" dirty="0">
              <a:solidFill>
                <a:srgbClr val="231F20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icrosoft JhengHei"/>
            </a:endParaRPr>
          </a:p>
          <a:p>
            <a:pPr marL="50800" marR="205104" indent="-50800">
              <a:lnSpc>
                <a:spcPct val="100000"/>
              </a:lnSpc>
            </a:pPr>
            <a:r>
              <a:rPr lang="en-US" sz="400" spc="-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JhengHei"/>
              </a:rPr>
              <a:t>    </a:t>
            </a:r>
            <a:r>
              <a:rPr sz="400" spc="-5" dirty="0" err="1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JhengHei"/>
              </a:rPr>
              <a:t>情報公開された製品に表示されています</a:t>
            </a:r>
            <a:r>
              <a:rPr sz="400" spc="-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JhengHei"/>
              </a:rPr>
              <a:t>。</a:t>
            </a:r>
            <a:endParaRPr sz="4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JhengHei"/>
            </a:endParaRPr>
          </a:p>
          <a:p>
            <a:pPr>
              <a:lnSpc>
                <a:spcPct val="100000"/>
              </a:lnSpc>
            </a:pPr>
            <a:r>
              <a:rPr sz="400" spc="-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JhengHei"/>
              </a:rPr>
              <a:t>①抗菌剤の種類 ： 無機抗菌剤 ②抗菌加工方法 ： 印刷 ③抗菌加工部位 ： トップコート層印刷面</a:t>
            </a:r>
            <a:endParaRPr sz="4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JhengHei"/>
            </a:endParaRPr>
          </a:p>
          <a:p>
            <a:pPr>
              <a:lnSpc>
                <a:spcPct val="100000"/>
              </a:lnSpc>
            </a:pPr>
            <a:r>
              <a:rPr sz="400" spc="4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JhengHei"/>
              </a:rPr>
              <a:t>④登録番号 ： </a:t>
            </a:r>
            <a:r>
              <a:rPr sz="40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JhengHei"/>
              </a:rPr>
              <a:t>JP0122378X0002G、</a:t>
            </a:r>
            <a:r>
              <a:rPr sz="400" spc="-1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JhengHei"/>
              </a:rPr>
              <a:t>JP0122397X0001G</a:t>
            </a:r>
            <a:endParaRPr sz="4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JhengHei"/>
            </a:endParaRPr>
          </a:p>
          <a:p>
            <a:pPr marL="50800" marR="213995" indent="-50800">
              <a:lnSpc>
                <a:spcPct val="100000"/>
              </a:lnSpc>
            </a:pPr>
            <a:r>
              <a:rPr sz="400" spc="-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JhengHei"/>
              </a:rPr>
              <a:t>※抗菌とは菌の増殖を抑制することを言います。菌を死滅・除去する殺菌・除菌とは異なります。抗菌性能を維持するため、定期的によごれをふき取ってください。</a:t>
            </a:r>
            <a:endParaRPr sz="4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JhengHei"/>
            </a:endParaRPr>
          </a:p>
          <a:p>
            <a:pPr>
              <a:lnSpc>
                <a:spcPct val="100000"/>
              </a:lnSpc>
            </a:pPr>
            <a:r>
              <a:rPr sz="400" spc="-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JhengHei"/>
              </a:rPr>
              <a:t>※すべての菌に有効というわけではありません。</a:t>
            </a:r>
            <a:endParaRPr sz="4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JhengHei"/>
            </a:endParaRPr>
          </a:p>
        </p:txBody>
      </p:sp>
      <p:sp>
        <p:nvSpPr>
          <p:cNvPr id="107" name="object 79">
            <a:extLst>
              <a:ext uri="{FF2B5EF4-FFF2-40B4-BE49-F238E27FC236}">
                <a16:creationId xmlns:a16="http://schemas.microsoft.com/office/drawing/2014/main" id="{B5341993-2879-ADF4-9280-6B465F123F25}"/>
              </a:ext>
            </a:extLst>
          </p:cNvPr>
          <p:cNvSpPr txBox="1"/>
          <p:nvPr/>
        </p:nvSpPr>
        <p:spPr>
          <a:xfrm>
            <a:off x="3755232" y="6165385"/>
            <a:ext cx="717550" cy="1051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60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SIAA</a:t>
            </a:r>
            <a:r>
              <a:rPr sz="600" spc="-4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認定化粧シート</a:t>
            </a:r>
            <a:endParaRPr sz="6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</p:txBody>
      </p:sp>
      <p:sp>
        <p:nvSpPr>
          <p:cNvPr id="114" name="object 86">
            <a:extLst>
              <a:ext uri="{FF2B5EF4-FFF2-40B4-BE49-F238E27FC236}">
                <a16:creationId xmlns:a16="http://schemas.microsoft.com/office/drawing/2014/main" id="{BABD3D30-500F-CA90-A14A-EA9B6DCC7BC7}"/>
              </a:ext>
            </a:extLst>
          </p:cNvPr>
          <p:cNvSpPr txBox="1"/>
          <p:nvPr/>
        </p:nvSpPr>
        <p:spPr>
          <a:xfrm>
            <a:off x="199435" y="1028148"/>
            <a:ext cx="4406900" cy="6404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1700"/>
              </a:lnSpc>
              <a:spcBef>
                <a:spcPts val="100"/>
              </a:spcBef>
            </a:pPr>
            <a:r>
              <a:rPr lang="ja-JP" altLang="en-US" sz="1500" b="1" spc="-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お好みのスタイルに合わせて住まいをより快適に。</a:t>
            </a:r>
            <a:r>
              <a:rPr lang="ja-JP" altLang="en-US" sz="1500" b="1" spc="-5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 </a:t>
            </a:r>
            <a:r>
              <a:rPr lang="en-US" altLang="ja-JP" sz="1500" b="1" spc="5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LIXIL</a:t>
            </a:r>
            <a:r>
              <a:rPr lang="ja-JP" altLang="en-US" sz="1500" b="1" spc="-2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 のラシッサ階段シリーズ。</a:t>
            </a:r>
            <a:endParaRPr lang="ja-JP" altLang="en-US" sz="15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</p:txBody>
      </p:sp>
      <p:sp>
        <p:nvSpPr>
          <p:cNvPr id="115" name="object 23">
            <a:extLst>
              <a:ext uri="{FF2B5EF4-FFF2-40B4-BE49-F238E27FC236}">
                <a16:creationId xmlns:a16="http://schemas.microsoft.com/office/drawing/2014/main" id="{44CC45E5-0E09-D3DC-0625-971C23041058}"/>
              </a:ext>
            </a:extLst>
          </p:cNvPr>
          <p:cNvSpPr txBox="1"/>
          <p:nvPr/>
        </p:nvSpPr>
        <p:spPr>
          <a:xfrm>
            <a:off x="7154131" y="4188114"/>
            <a:ext cx="1784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0"/>
            </a:defPPr>
            <a:lvl1pPr algn="ctr">
              <a:defRPr kumimoji="1" sz="900">
                <a:latin typeface="+mn-ea"/>
                <a:ea typeface="+mn-ea"/>
              </a:defRPr>
            </a:lvl1pPr>
          </a:lstStyle>
          <a:p>
            <a:pPr algn="l"/>
            <a:r>
              <a:rPr dirty="0" err="1">
                <a:latin typeface="游ゴシック" panose="020B0400000000000000" pitchFamily="50" charset="-128"/>
                <a:ea typeface="游ゴシック" panose="020B0400000000000000" pitchFamily="50" charset="-128"/>
              </a:rPr>
              <a:t>足裏をしっかグリップして</a:t>
            </a:r>
            <a:r>
              <a:rPr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、</a:t>
            </a:r>
            <a:endParaRPr lang="en-US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l"/>
            <a:r>
              <a:rPr dirty="0" err="1">
                <a:latin typeface="游ゴシック" panose="020B0400000000000000" pitchFamily="50" charset="-128"/>
                <a:ea typeface="游ゴシック" panose="020B0400000000000000" pitchFamily="50" charset="-128"/>
              </a:rPr>
              <a:t>すべりに配慮</a:t>
            </a:r>
            <a:r>
              <a:rPr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。</a:t>
            </a:r>
          </a:p>
        </p:txBody>
      </p:sp>
      <p:sp>
        <p:nvSpPr>
          <p:cNvPr id="116" name="object 23">
            <a:extLst>
              <a:ext uri="{FF2B5EF4-FFF2-40B4-BE49-F238E27FC236}">
                <a16:creationId xmlns:a16="http://schemas.microsoft.com/office/drawing/2014/main" id="{76A8D79B-CF7A-0B38-E46F-4C4D540D4603}"/>
              </a:ext>
            </a:extLst>
          </p:cNvPr>
          <p:cNvSpPr txBox="1"/>
          <p:nvPr/>
        </p:nvSpPr>
        <p:spPr>
          <a:xfrm>
            <a:off x="9306721" y="4188114"/>
            <a:ext cx="1145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0"/>
            </a:defPPr>
            <a:lvl1pPr algn="ctr">
              <a:defRPr kumimoji="1" sz="900">
                <a:latin typeface="+mn-ea"/>
                <a:ea typeface="+mn-ea"/>
              </a:defRPr>
            </a:lvl1pPr>
          </a:lstStyle>
          <a:p>
            <a:pPr algn="l"/>
            <a:r>
              <a:rPr lang="ja-JP" altLang="en-US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万一転倒した際の衝撃を緩和。</a:t>
            </a:r>
          </a:p>
        </p:txBody>
      </p:sp>
      <p:sp>
        <p:nvSpPr>
          <p:cNvPr id="117" name="object 15">
            <a:extLst>
              <a:ext uri="{FF2B5EF4-FFF2-40B4-BE49-F238E27FC236}">
                <a16:creationId xmlns:a16="http://schemas.microsoft.com/office/drawing/2014/main" id="{88281CA9-811D-7CAA-4A0A-4CCFEDF49EFD}"/>
              </a:ext>
            </a:extLst>
          </p:cNvPr>
          <p:cNvSpPr txBox="1"/>
          <p:nvPr/>
        </p:nvSpPr>
        <p:spPr>
          <a:xfrm>
            <a:off x="5254519" y="1284754"/>
            <a:ext cx="1123950" cy="245580"/>
          </a:xfrm>
          <a:prstGeom prst="rect">
            <a:avLst/>
          </a:prstGeom>
        </p:spPr>
        <p:txBody>
          <a:bodyPr vert="horz" wrap="square" lIns="0" tIns="75565" rIns="0" bIns="0" rtlCol="0">
            <a:spAutoFit/>
          </a:bodyPr>
          <a:lstStyle/>
          <a:p>
            <a:pPr marL="27305">
              <a:lnSpc>
                <a:spcPct val="100000"/>
              </a:lnSpc>
              <a:spcBef>
                <a:spcPts val="595"/>
              </a:spcBef>
            </a:pPr>
            <a:r>
              <a:rPr sz="1100" b="1" spc="-20" dirty="0" err="1">
                <a:solidFill>
                  <a:srgbClr val="BABF7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視認性</a:t>
            </a:r>
            <a:endParaRPr sz="11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</p:txBody>
      </p:sp>
      <p:sp>
        <p:nvSpPr>
          <p:cNvPr id="118" name="object 16">
            <a:extLst>
              <a:ext uri="{FF2B5EF4-FFF2-40B4-BE49-F238E27FC236}">
                <a16:creationId xmlns:a16="http://schemas.microsoft.com/office/drawing/2014/main" id="{9A7803AF-8BDB-9C79-D891-3287AB301FA1}"/>
              </a:ext>
            </a:extLst>
          </p:cNvPr>
          <p:cNvSpPr txBox="1"/>
          <p:nvPr/>
        </p:nvSpPr>
        <p:spPr>
          <a:xfrm>
            <a:off x="7267479" y="1307003"/>
            <a:ext cx="986790" cy="245580"/>
          </a:xfrm>
          <a:prstGeom prst="rect">
            <a:avLst/>
          </a:prstGeom>
        </p:spPr>
        <p:txBody>
          <a:bodyPr vert="horz" wrap="square" lIns="0" tIns="75565" rIns="0" bIns="0" rtlCol="0">
            <a:spAutoFit/>
          </a:bodyPr>
          <a:lstStyle>
            <a:defPPr>
              <a:defRPr kern="0"/>
            </a:defPPr>
            <a:lvl1pPr marL="27305">
              <a:lnSpc>
                <a:spcPct val="100000"/>
              </a:lnSpc>
              <a:spcBef>
                <a:spcPts val="595"/>
              </a:spcBef>
              <a:defRPr sz="1100" b="1" spc="-20">
                <a:solidFill>
                  <a:srgbClr val="BABF78"/>
                </a:solidFill>
                <a:latin typeface="+mn-ea"/>
                <a:ea typeface="+mn-ea"/>
                <a:cs typeface="Microsoft YaHei"/>
              </a:defRPr>
            </a:lvl1pPr>
          </a:lstStyle>
          <a:p>
            <a:r>
              <a:rPr dirty="0" err="1">
                <a:latin typeface="游ゴシック" panose="020B0400000000000000" pitchFamily="50" charset="-128"/>
                <a:ea typeface="游ゴシック" panose="020B0400000000000000" pitchFamily="50" charset="-128"/>
              </a:rPr>
              <a:t>スリップ止め</a:t>
            </a:r>
            <a:endParaRPr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19" name="object 17">
            <a:extLst>
              <a:ext uri="{FF2B5EF4-FFF2-40B4-BE49-F238E27FC236}">
                <a16:creationId xmlns:a16="http://schemas.microsoft.com/office/drawing/2014/main" id="{D0B8F55B-3878-D037-9AD6-3C7E437E6BD6}"/>
              </a:ext>
            </a:extLst>
          </p:cNvPr>
          <p:cNvSpPr txBox="1"/>
          <p:nvPr/>
        </p:nvSpPr>
        <p:spPr>
          <a:xfrm>
            <a:off x="9338957" y="1307003"/>
            <a:ext cx="1193800" cy="245580"/>
          </a:xfrm>
          <a:prstGeom prst="rect">
            <a:avLst/>
          </a:prstGeom>
        </p:spPr>
        <p:txBody>
          <a:bodyPr vert="horz" wrap="square" lIns="0" tIns="75565" rIns="0" bIns="0" rtlCol="0">
            <a:spAutoFit/>
          </a:bodyPr>
          <a:lstStyle>
            <a:defPPr>
              <a:defRPr kern="0"/>
            </a:defPPr>
            <a:lvl1pPr marL="27305">
              <a:lnSpc>
                <a:spcPct val="100000"/>
              </a:lnSpc>
              <a:spcBef>
                <a:spcPts val="595"/>
              </a:spcBef>
              <a:defRPr sz="1100" b="1" spc="-20">
                <a:solidFill>
                  <a:srgbClr val="BABF78"/>
                </a:solidFill>
                <a:latin typeface="+mn-ea"/>
                <a:ea typeface="+mn-ea"/>
                <a:cs typeface="Microsoft YaHei"/>
              </a:defRPr>
            </a:lvl1pPr>
          </a:lstStyle>
          <a:p>
            <a:r>
              <a:rPr dirty="0" err="1">
                <a:latin typeface="游ゴシック" panose="020B0400000000000000" pitchFamily="50" charset="-128"/>
                <a:ea typeface="游ゴシック" panose="020B0400000000000000" pitchFamily="50" charset="-128"/>
              </a:rPr>
              <a:t>ラインアップ</a:t>
            </a:r>
            <a:endParaRPr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20" name="object 62">
            <a:extLst>
              <a:ext uri="{FF2B5EF4-FFF2-40B4-BE49-F238E27FC236}">
                <a16:creationId xmlns:a16="http://schemas.microsoft.com/office/drawing/2014/main" id="{BBFBB6F6-A9A3-0DDE-AAB4-E3396804975E}"/>
              </a:ext>
            </a:extLst>
          </p:cNvPr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6877953" y="4159691"/>
            <a:ext cx="227933" cy="258643"/>
          </a:xfrm>
          <a:prstGeom prst="rect">
            <a:avLst/>
          </a:prstGeom>
        </p:spPr>
      </p:pic>
      <p:pic>
        <p:nvPicPr>
          <p:cNvPr id="122" name="図 121">
            <a:extLst>
              <a:ext uri="{FF2B5EF4-FFF2-40B4-BE49-F238E27FC236}">
                <a16:creationId xmlns:a16="http://schemas.microsoft.com/office/drawing/2014/main" id="{BB68A8C6-DD2E-226E-4EE4-C0929501108D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8705694" y="3955173"/>
            <a:ext cx="625437" cy="60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012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8"/>
          <p:cNvSpPr/>
          <p:nvPr/>
        </p:nvSpPr>
        <p:spPr>
          <a:xfrm>
            <a:off x="1433513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lang="en-US" alt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SPD_int_22_002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r>
              <a:rPr lang="en-US" alt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r>
              <a:rPr lang="ja-JP" sz="60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-US" alt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r>
              <a:rPr 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.0</a:t>
            </a:r>
            <a:r>
              <a:rPr lang="en-US" alt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発行</a:t>
            </a:r>
            <a:endParaRPr dirty="0"/>
          </a:p>
        </p:txBody>
      </p:sp>
      <p:sp>
        <p:nvSpPr>
          <p:cNvPr id="87" name="Google Shape;87;p8"/>
          <p:cNvSpPr/>
          <p:nvPr/>
        </p:nvSpPr>
        <p:spPr>
          <a:xfrm>
            <a:off x="-1828801" y="0"/>
            <a:ext cx="1623061" cy="227457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C-1:LIXIL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（帯なし）</a:t>
            </a: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※2枚目以降、帯なしで作成する場合に使用する。</a:t>
            </a:r>
            <a:endParaRPr/>
          </a:p>
        </p:txBody>
      </p:sp>
      <p:sp>
        <p:nvSpPr>
          <p:cNvPr id="2" name="Text Box 1039">
            <a:extLst>
              <a:ext uri="{FF2B5EF4-FFF2-40B4-BE49-F238E27FC236}">
                <a16:creationId xmlns:a16="http://schemas.microsoft.com/office/drawing/2014/main" id="{9E9E873E-C745-B9A5-D171-F0FBC108A6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619" y="152730"/>
            <a:ext cx="141064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お客様名■■■■■様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33E3384-66B7-C154-3D88-8791B99875D6}"/>
              </a:ext>
            </a:extLst>
          </p:cNvPr>
          <p:cNvSpPr txBox="1"/>
          <p:nvPr/>
        </p:nvSpPr>
        <p:spPr>
          <a:xfrm>
            <a:off x="107708" y="406218"/>
            <a:ext cx="9228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階段</a:t>
            </a:r>
            <a:r>
              <a:rPr kumimoji="1" lang="ja-JP" altLang="en-US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</a:t>
            </a:r>
            <a:r>
              <a:rPr kumimoji="1"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ラシッサ </a:t>
            </a:r>
            <a:r>
              <a:rPr kumimoji="1"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S/D</a:t>
            </a:r>
            <a:r>
              <a:rPr kumimoji="1"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階段・ラシッサ </a:t>
            </a:r>
            <a:r>
              <a:rPr kumimoji="1"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S/D</a:t>
            </a:r>
            <a:r>
              <a:rPr kumimoji="1"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アルファ階段</a:t>
            </a:r>
            <a:endParaRPr kumimoji="1" lang="ja-JP" altLang="en-US" sz="2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D7F18AC1-AED9-A8E7-5EA7-6E3A09980762}"/>
              </a:ext>
            </a:extLst>
          </p:cNvPr>
          <p:cNvSpPr txBox="1"/>
          <p:nvPr/>
        </p:nvSpPr>
        <p:spPr>
          <a:xfrm>
            <a:off x="154019" y="969020"/>
            <a:ext cx="1896322" cy="1744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1610" indent="-169545">
              <a:lnSpc>
                <a:spcPct val="100000"/>
              </a:lnSpc>
              <a:spcBef>
                <a:spcPts val="100"/>
              </a:spcBef>
              <a:buClr>
                <a:srgbClr val="AD9E8C"/>
              </a:buClr>
              <a:buChar char="■"/>
              <a:tabLst>
                <a:tab pos="182245" algn="l"/>
              </a:tabLst>
            </a:pPr>
            <a:r>
              <a:rPr sz="1050" b="1" spc="-1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カラーラインアップ</a:t>
            </a:r>
            <a:endParaRPr sz="1050" dirty="0"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EFFA52E9-04D5-5557-8BA4-9FC8AF18920C}"/>
              </a:ext>
            </a:extLst>
          </p:cNvPr>
          <p:cNvSpPr txBox="1"/>
          <p:nvPr/>
        </p:nvSpPr>
        <p:spPr>
          <a:xfrm>
            <a:off x="2147036" y="1000713"/>
            <a:ext cx="104140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-5" dirty="0">
                <a:solidFill>
                  <a:srgbClr val="231F20"/>
                </a:solidFill>
                <a:latin typeface="+mn-ea"/>
                <a:ea typeface="+mn-ea"/>
                <a:cs typeface="Microsoft JhengHei"/>
              </a:rPr>
              <a:t>階段・</a:t>
            </a:r>
            <a:r>
              <a:rPr sz="800" spc="-5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JhengHei"/>
              </a:rPr>
              <a:t>手すり商品一覧</a:t>
            </a: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JhengHei"/>
            </a:endParaRPr>
          </a:p>
        </p:txBody>
      </p:sp>
      <p:sp>
        <p:nvSpPr>
          <p:cNvPr id="9" name="object 7">
            <a:extLst>
              <a:ext uri="{FF2B5EF4-FFF2-40B4-BE49-F238E27FC236}">
                <a16:creationId xmlns:a16="http://schemas.microsoft.com/office/drawing/2014/main" id="{64D0911B-8393-7E48-8407-367ABCBEB035}"/>
              </a:ext>
            </a:extLst>
          </p:cNvPr>
          <p:cNvSpPr txBox="1"/>
          <p:nvPr/>
        </p:nvSpPr>
        <p:spPr>
          <a:xfrm>
            <a:off x="9383278" y="970573"/>
            <a:ext cx="829944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1610" indent="-169545">
              <a:lnSpc>
                <a:spcPct val="100000"/>
              </a:lnSpc>
              <a:spcBef>
                <a:spcPts val="100"/>
              </a:spcBef>
              <a:buClr>
                <a:srgbClr val="AD9E8C"/>
              </a:buClr>
              <a:buChar char="■"/>
              <a:tabLst>
                <a:tab pos="182245" algn="l"/>
              </a:tabLst>
            </a:pPr>
            <a:r>
              <a:rPr sz="1000" b="1" spc="-10" dirty="0">
                <a:solidFill>
                  <a:srgbClr val="231F2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icrosoft YaHei"/>
              </a:rPr>
              <a:t>対応タイプ</a:t>
            </a:r>
            <a:endParaRPr sz="1000" dirty="0">
              <a:latin typeface="游ゴシック" panose="020B0400000000000000" pitchFamily="50" charset="-128"/>
              <a:ea typeface="游ゴシック" panose="020B0400000000000000" pitchFamily="50" charset="-128"/>
              <a:cs typeface="Microsoft YaHei"/>
            </a:endParaRPr>
          </a:p>
        </p:txBody>
      </p:sp>
      <p:sp>
        <p:nvSpPr>
          <p:cNvPr id="10" name="object 9">
            <a:extLst>
              <a:ext uri="{FF2B5EF4-FFF2-40B4-BE49-F238E27FC236}">
                <a16:creationId xmlns:a16="http://schemas.microsoft.com/office/drawing/2014/main" id="{6773688E-50E9-B9BF-4B94-1F4E52746D74}"/>
              </a:ext>
            </a:extLst>
          </p:cNvPr>
          <p:cNvSpPr txBox="1"/>
          <p:nvPr/>
        </p:nvSpPr>
        <p:spPr>
          <a:xfrm>
            <a:off x="9378553" y="2878311"/>
            <a:ext cx="123917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fontAlgn="t">
              <a:spcBef>
                <a:spcPct val="0"/>
              </a:spcBef>
              <a:buFont typeface="Arial" panose="020B0604020202020204" pitchFamily="34" charset="0"/>
              <a:buNone/>
              <a:defRPr kumimoji="1" sz="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sz="600" dirty="0"/>
              <a:t>和洋風にマッチ。踏板や蹴込板の色変えで多彩なインテリアに対応できます。階段下に収納を作ることも可能。</a:t>
            </a:r>
          </a:p>
        </p:txBody>
      </p:sp>
      <p:sp>
        <p:nvSpPr>
          <p:cNvPr id="11" name="object 10">
            <a:extLst>
              <a:ext uri="{FF2B5EF4-FFF2-40B4-BE49-F238E27FC236}">
                <a16:creationId xmlns:a16="http://schemas.microsoft.com/office/drawing/2014/main" id="{4A6E2DAB-DC28-9364-1F51-18428455AA85}"/>
              </a:ext>
            </a:extLst>
          </p:cNvPr>
          <p:cNvSpPr txBox="1"/>
          <p:nvPr/>
        </p:nvSpPr>
        <p:spPr>
          <a:xfrm>
            <a:off x="9372650" y="4880037"/>
            <a:ext cx="12706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fontAlgn="t">
              <a:spcBef>
                <a:spcPct val="0"/>
              </a:spcBef>
              <a:buFont typeface="Arial" panose="020B0604020202020204" pitchFamily="34" charset="0"/>
              <a:buNone/>
              <a:defRPr kumimoji="1" sz="6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dirty="0"/>
              <a:t>階段からの視界を遮らず開放感があります。踏板や蹴込板の色変えで多彩なインテリアに対応。</a:t>
            </a:r>
          </a:p>
        </p:txBody>
      </p:sp>
      <p:sp>
        <p:nvSpPr>
          <p:cNvPr id="12" name="object 11">
            <a:extLst>
              <a:ext uri="{FF2B5EF4-FFF2-40B4-BE49-F238E27FC236}">
                <a16:creationId xmlns:a16="http://schemas.microsoft.com/office/drawing/2014/main" id="{AF807D9C-A971-16E0-23D1-6992AE3CE9BA}"/>
              </a:ext>
            </a:extLst>
          </p:cNvPr>
          <p:cNvSpPr txBox="1"/>
          <p:nvPr/>
        </p:nvSpPr>
        <p:spPr>
          <a:xfrm>
            <a:off x="9383278" y="6828467"/>
            <a:ext cx="12744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kern="0"/>
            </a:defPPr>
            <a:lvl1pPr fontAlgn="t">
              <a:spcBef>
                <a:spcPct val="0"/>
              </a:spcBef>
              <a:buFont typeface="Arial" panose="020B0604020202020204" pitchFamily="34" charset="0"/>
              <a:buNone/>
              <a:defRPr kumimoji="1" sz="6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dirty="0"/>
              <a:t>開放的な納まりで室内を広くみせられます。踏板が桁の上に乗る形で、踏板のデザインがより強調されるタイプです。</a:t>
            </a:r>
          </a:p>
        </p:txBody>
      </p:sp>
      <p:sp>
        <p:nvSpPr>
          <p:cNvPr id="13" name="object 12">
            <a:extLst>
              <a:ext uri="{FF2B5EF4-FFF2-40B4-BE49-F238E27FC236}">
                <a16:creationId xmlns:a16="http://schemas.microsoft.com/office/drawing/2014/main" id="{5E6D4F12-99E9-4C92-22D6-3D7A2918DF48}"/>
              </a:ext>
            </a:extLst>
          </p:cNvPr>
          <p:cNvSpPr txBox="1"/>
          <p:nvPr/>
        </p:nvSpPr>
        <p:spPr>
          <a:xfrm>
            <a:off x="9395980" y="2638271"/>
            <a:ext cx="1224280" cy="169277"/>
          </a:xfrm>
          <a:prstGeom prst="rect">
            <a:avLst/>
          </a:prstGeom>
          <a:solidFill>
            <a:srgbClr val="AD9E8C"/>
          </a:solidFill>
        </p:spPr>
        <p:txBody>
          <a:bodyPr vert="horz" wrap="square" lIns="0" tIns="30480" rIns="0" bIns="0" rtlCol="0" anchor="ctr">
            <a:spAutoFit/>
          </a:bodyPr>
          <a:lstStyle/>
          <a:p>
            <a:pPr marL="52705">
              <a:lnSpc>
                <a:spcPct val="100000"/>
              </a:lnSpc>
              <a:spcBef>
                <a:spcPts val="240"/>
              </a:spcBef>
            </a:pPr>
            <a:r>
              <a:rPr kumimoji="1" sz="900" b="1" dirty="0">
                <a:solidFill>
                  <a:schemeClr val="bg1"/>
                </a:solidFill>
                <a:latin typeface="+mj-ea"/>
                <a:ea typeface="+mj-ea"/>
              </a:rPr>
              <a:t>ボックスタイプ</a:t>
            </a:r>
          </a:p>
        </p:txBody>
      </p:sp>
      <p:pic>
        <p:nvPicPr>
          <p:cNvPr id="14" name="object 13">
            <a:extLst>
              <a:ext uri="{FF2B5EF4-FFF2-40B4-BE49-F238E27FC236}">
                <a16:creationId xmlns:a16="http://schemas.microsoft.com/office/drawing/2014/main" id="{FB8714A2-4AB7-4D67-35C6-66B8811B8E0A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95968" y="1162277"/>
            <a:ext cx="1224013" cy="1476006"/>
          </a:xfrm>
          <a:prstGeom prst="rect">
            <a:avLst/>
          </a:prstGeom>
        </p:spPr>
      </p:pic>
      <p:sp>
        <p:nvSpPr>
          <p:cNvPr id="15" name="object 14">
            <a:extLst>
              <a:ext uri="{FF2B5EF4-FFF2-40B4-BE49-F238E27FC236}">
                <a16:creationId xmlns:a16="http://schemas.microsoft.com/office/drawing/2014/main" id="{77DA818F-5EDC-CD1A-8B44-8CE5CA65B881}"/>
              </a:ext>
            </a:extLst>
          </p:cNvPr>
          <p:cNvSpPr txBox="1"/>
          <p:nvPr/>
        </p:nvSpPr>
        <p:spPr>
          <a:xfrm>
            <a:off x="9395980" y="4659601"/>
            <a:ext cx="1224280" cy="180340"/>
          </a:xfrm>
          <a:prstGeom prst="rect">
            <a:avLst/>
          </a:prstGeom>
          <a:solidFill>
            <a:srgbClr val="AD9E8C"/>
          </a:solidFill>
        </p:spPr>
        <p:txBody>
          <a:bodyPr vert="horz" wrap="square" lIns="0" tIns="30480" rIns="0" bIns="0" rtlCol="0" anchor="ctr">
            <a:spAutoFit/>
          </a:bodyPr>
          <a:lstStyle>
            <a:defPPr>
              <a:defRPr kern="0"/>
            </a:defPPr>
            <a:lvl1pPr marL="52705">
              <a:lnSpc>
                <a:spcPct val="100000"/>
              </a:lnSpc>
              <a:spcBef>
                <a:spcPts val="240"/>
              </a:spcBef>
              <a:defRPr kumimoji="1" sz="9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dirty="0"/>
              <a:t>ひな段タイプ</a:t>
            </a:r>
          </a:p>
        </p:txBody>
      </p:sp>
      <p:pic>
        <p:nvPicPr>
          <p:cNvPr id="16" name="object 15">
            <a:extLst>
              <a:ext uri="{FF2B5EF4-FFF2-40B4-BE49-F238E27FC236}">
                <a16:creationId xmlns:a16="http://schemas.microsoft.com/office/drawing/2014/main" id="{E5A343C3-D123-7715-38CA-EB624AF0AB92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395968" y="3183607"/>
            <a:ext cx="1224000" cy="1476006"/>
          </a:xfrm>
          <a:prstGeom prst="rect">
            <a:avLst/>
          </a:prstGeom>
        </p:spPr>
      </p:pic>
      <p:sp>
        <p:nvSpPr>
          <p:cNvPr id="17" name="object 16">
            <a:extLst>
              <a:ext uri="{FF2B5EF4-FFF2-40B4-BE49-F238E27FC236}">
                <a16:creationId xmlns:a16="http://schemas.microsoft.com/office/drawing/2014/main" id="{3B74E59A-9550-7B0F-CE8F-9B7E25A48534}"/>
              </a:ext>
            </a:extLst>
          </p:cNvPr>
          <p:cNvSpPr txBox="1"/>
          <p:nvPr/>
        </p:nvSpPr>
        <p:spPr>
          <a:xfrm>
            <a:off x="9395980" y="6641932"/>
            <a:ext cx="1224280" cy="180340"/>
          </a:xfrm>
          <a:prstGeom prst="rect">
            <a:avLst/>
          </a:prstGeom>
          <a:solidFill>
            <a:srgbClr val="AD9E8C"/>
          </a:solidFill>
        </p:spPr>
        <p:txBody>
          <a:bodyPr vert="horz" wrap="square" lIns="0" tIns="30480" rIns="0" bIns="0" rtlCol="0" anchor="ctr">
            <a:spAutoFit/>
          </a:bodyPr>
          <a:lstStyle>
            <a:defPPr>
              <a:defRPr kern="0"/>
            </a:defPPr>
            <a:lvl1pPr marL="52705">
              <a:lnSpc>
                <a:spcPct val="100000"/>
              </a:lnSpc>
              <a:spcBef>
                <a:spcPts val="240"/>
              </a:spcBef>
              <a:defRPr kumimoji="1" sz="9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dirty="0"/>
              <a:t>桁タイプ</a:t>
            </a:r>
          </a:p>
        </p:txBody>
      </p:sp>
      <p:graphicFrame>
        <p:nvGraphicFramePr>
          <p:cNvPr id="18" name="object 28">
            <a:extLst>
              <a:ext uri="{FF2B5EF4-FFF2-40B4-BE49-F238E27FC236}">
                <a16:creationId xmlns:a16="http://schemas.microsoft.com/office/drawing/2014/main" id="{6AF6F228-A2F0-623F-5873-364A51D888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664478"/>
              </p:ext>
            </p:extLst>
          </p:nvPr>
        </p:nvGraphicFramePr>
        <p:xfrm>
          <a:off x="107708" y="1168788"/>
          <a:ext cx="9191577" cy="509631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32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03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55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7493">
                  <a:extLst>
                    <a:ext uri="{9D8B030D-6E8A-4147-A177-3AD203B41FA5}">
                      <a16:colId xmlns:a16="http://schemas.microsoft.com/office/drawing/2014/main" val="2399987582"/>
                    </a:ext>
                  </a:extLst>
                </a:gridCol>
                <a:gridCol w="8041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3811832772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33804">
                  <a:extLst>
                    <a:ext uri="{9D8B030D-6E8A-4147-A177-3AD203B41FA5}">
                      <a16:colId xmlns:a16="http://schemas.microsoft.com/office/drawing/2014/main" val="4041578697"/>
                    </a:ext>
                  </a:extLst>
                </a:gridCol>
                <a:gridCol w="869695">
                  <a:extLst>
                    <a:ext uri="{9D8B030D-6E8A-4147-A177-3AD203B41FA5}">
                      <a16:colId xmlns:a16="http://schemas.microsoft.com/office/drawing/2014/main" val="495145117"/>
                    </a:ext>
                  </a:extLst>
                </a:gridCol>
                <a:gridCol w="749093">
                  <a:extLst>
                    <a:ext uri="{9D8B030D-6E8A-4147-A177-3AD203B41FA5}">
                      <a16:colId xmlns:a16="http://schemas.microsoft.com/office/drawing/2014/main" val="1209035154"/>
                    </a:ext>
                  </a:extLst>
                </a:gridCol>
                <a:gridCol w="584325">
                  <a:extLst>
                    <a:ext uri="{9D8B030D-6E8A-4147-A177-3AD203B41FA5}">
                      <a16:colId xmlns:a16="http://schemas.microsoft.com/office/drawing/2014/main" val="580535793"/>
                    </a:ext>
                  </a:extLst>
                </a:gridCol>
              </a:tblGrid>
              <a:tr h="183577">
                <a:tc rowSpan="3" gridSpan="2">
                  <a:txBody>
                    <a:bodyPr/>
                    <a:lstStyle/>
                    <a:p>
                      <a:pPr algn="ctr"/>
                      <a:r>
                        <a:rPr lang="ja-JP" altLang="en-US" sz="1000" dirty="0"/>
                        <a:t>ラインアップ</a:t>
                      </a:r>
                      <a:endParaRPr sz="100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 gridSpan="5">
                  <a:txBody>
                    <a:bodyPr/>
                    <a:lstStyle/>
                    <a:p>
                      <a:pPr marL="96520" algn="ctr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lang="ja-JP" altLang="en-US" sz="1100" dirty="0"/>
                        <a:t>階段</a:t>
                      </a:r>
                      <a:endParaRPr sz="11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9334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46990" marB="0"/>
                </a:tc>
                <a:tc rowSpan="2" hMerge="1">
                  <a:txBody>
                    <a:bodyPr/>
                    <a:lstStyle/>
                    <a:p>
                      <a:pPr marL="2095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46990" marB="0"/>
                </a:tc>
                <a:tc rowSpan="2" hMerge="1"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46990" marB="0"/>
                </a:tc>
                <a:tc rowSpan="2" hMerge="1"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46990" marB="0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lang="ja-JP" altLang="en-US" sz="800" dirty="0"/>
                        <a:t>手すり</a:t>
                      </a:r>
                      <a:endParaRPr sz="8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46990" marB="0"/>
                </a:tc>
                <a:tc hMerge="1"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46990" marB="0"/>
                </a:tc>
                <a:tc hMerge="1"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46990" marB="0"/>
                </a:tc>
                <a:tc hMerge="1"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46990" marB="0"/>
                </a:tc>
                <a:tc hMerge="1"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46990" marB="0"/>
                </a:tc>
                <a:extLst>
                  <a:ext uri="{0D108BD9-81ED-4DB2-BD59-A6C34878D82A}">
                    <a16:rowId xmlns:a16="http://schemas.microsoft.com/office/drawing/2014/main" val="1080132201"/>
                  </a:ext>
                </a:extLst>
              </a:tr>
              <a:tr h="183577">
                <a:tc gridSpan="2" vMerge="1">
                  <a:txBody>
                    <a:bodyPr/>
                    <a:lstStyle/>
                    <a:p>
                      <a:endParaRPr sz="100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1270" marB="0"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5" vMerge="1"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46990" marB="0"/>
                </a:tc>
                <a:tc hMerge="1" vMerge="1">
                  <a:txBody>
                    <a:bodyPr/>
                    <a:lstStyle/>
                    <a:p>
                      <a:pPr marL="9334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46990" marB="0"/>
                </a:tc>
                <a:tc hMerge="1" vMerge="1">
                  <a:txBody>
                    <a:bodyPr/>
                    <a:lstStyle/>
                    <a:p>
                      <a:pPr marL="2095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46990" marB="0"/>
                </a:tc>
                <a:tc hMerge="1" vMerge="1"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46990" marB="0"/>
                </a:tc>
                <a:tc hMerge="1" vMerge="1">
                  <a:txBody>
                    <a:bodyPr/>
                    <a:lstStyle/>
                    <a:p>
                      <a:pPr marL="17589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4699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lang="ja-JP" altLang="en-US" sz="800" dirty="0"/>
                        <a:t>オープン手すり</a:t>
                      </a:r>
                      <a:endParaRPr sz="8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46990" marB="0"/>
                </a:tc>
                <a:tc hMerge="1"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46990" marB="0"/>
                </a:tc>
                <a:tc gridSpan="3"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lang="ja-JP" altLang="en-US" sz="800" dirty="0"/>
                        <a:t>壁付け手すり</a:t>
                      </a:r>
                      <a:endParaRPr sz="8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46990" marB="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46990" marB="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206045031"/>
                  </a:ext>
                </a:extLst>
              </a:tr>
              <a:tr h="0">
                <a:tc gridSpan="2" v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127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lang="ja-JP" altLang="en-US" sz="600" dirty="0"/>
                        <a:t>ラシッサ </a:t>
                      </a:r>
                      <a:r>
                        <a:rPr lang="en-US" altLang="ja-JP" sz="600" dirty="0"/>
                        <a:t>S</a:t>
                      </a:r>
                      <a:r>
                        <a:rPr lang="ja-JP" altLang="en-US" sz="600" dirty="0"/>
                        <a:t>階段</a:t>
                      </a:r>
                      <a:endParaRPr sz="600" dirty="0">
                        <a:solidFill>
                          <a:schemeClr val="tx1"/>
                        </a:solidFill>
                        <a:latin typeface="Microsoft YaHei"/>
                        <a:ea typeface="+mn-ea"/>
                        <a:cs typeface="Microsoft YaHe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lang="ja-JP" altLang="en-US" sz="600" dirty="0"/>
                        <a:t>ラシッサ </a:t>
                      </a:r>
                      <a:r>
                        <a:rPr lang="en-US" altLang="ja-JP" sz="600" dirty="0"/>
                        <a:t>D</a:t>
                      </a:r>
                      <a:r>
                        <a:rPr lang="ja-JP" altLang="en-US" sz="600" dirty="0"/>
                        <a:t>階段</a:t>
                      </a:r>
                      <a:endParaRPr sz="600" dirty="0">
                        <a:solidFill>
                          <a:schemeClr val="tx1"/>
                        </a:solidFill>
                        <a:latin typeface="Microsoft YaHei"/>
                        <a:ea typeface="+mn-ea"/>
                        <a:cs typeface="Microsoft YaHei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lang="ja-JP" altLang="en-US" sz="600" spc="0" dirty="0"/>
                        <a:t>ラシッサ </a:t>
                      </a:r>
                      <a:r>
                        <a:rPr lang="en-US" altLang="ja-JP" sz="600" spc="0" dirty="0"/>
                        <a:t>S</a:t>
                      </a:r>
                    </a:p>
                    <a:p>
                      <a:pPr marL="15875" algn="ctr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lang="ja-JP" altLang="en-US" sz="600" spc="0" dirty="0"/>
                        <a:t>アルファ階段</a:t>
                      </a:r>
                      <a:endParaRPr sz="600" spc="0" dirty="0">
                        <a:solidFill>
                          <a:schemeClr val="tx1"/>
                        </a:solidFill>
                        <a:latin typeface="Microsoft YaHei"/>
                        <a:ea typeface="+mn-ea"/>
                        <a:cs typeface="Microsoft YaHei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lang="ja-JP" altLang="en-US" sz="600" dirty="0"/>
                        <a:t>ラシッサ </a:t>
                      </a:r>
                      <a:r>
                        <a:rPr lang="en-US" altLang="ja-JP" sz="600" dirty="0"/>
                        <a:t>D</a:t>
                      </a:r>
                    </a:p>
                    <a:p>
                      <a:pPr marL="15875" algn="ctr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lang="ja-JP" altLang="en-US" sz="600" dirty="0"/>
                        <a:t>アルファ階段</a:t>
                      </a:r>
                      <a:endParaRPr sz="600" dirty="0">
                        <a:solidFill>
                          <a:schemeClr val="tx1"/>
                        </a:solidFill>
                        <a:latin typeface="Microsoft YaHei"/>
                        <a:ea typeface="+mn-ea"/>
                        <a:cs typeface="Microsoft YaHei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lang="ja-JP" altLang="en-US" sz="600" dirty="0"/>
                        <a:t>集成タイプ</a:t>
                      </a:r>
                      <a:endParaRPr sz="600" dirty="0">
                        <a:solidFill>
                          <a:schemeClr val="tx1"/>
                        </a:solidFill>
                        <a:latin typeface="Microsoft YaHei"/>
                        <a:ea typeface="+mn-ea"/>
                        <a:cs typeface="Microsoft YaHei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15875" algn="l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lang="ja-JP" altLang="en-US" sz="600" dirty="0"/>
                        <a:t>オープン用金属手すり</a:t>
                      </a:r>
                      <a:endParaRPr sz="600" dirty="0">
                        <a:solidFill>
                          <a:schemeClr val="tx1"/>
                        </a:solidFill>
                        <a:latin typeface="Microsoft YaHei"/>
                        <a:ea typeface="+mn-ea"/>
                        <a:cs typeface="Microsoft YaHe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5875" algn="l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lang="ja-JP" altLang="en-US" sz="600" dirty="0"/>
                        <a:t>オープン用木質手すり</a:t>
                      </a:r>
                      <a:endParaRPr sz="600" dirty="0">
                        <a:solidFill>
                          <a:schemeClr val="tx1"/>
                        </a:solidFill>
                        <a:latin typeface="Microsoft YaHei"/>
                        <a:ea typeface="+mn-ea"/>
                        <a:cs typeface="Microsoft YaHe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5875" algn="l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lang="ja-JP" altLang="en-US" sz="600" dirty="0"/>
                        <a:t>手すりラウンドタイプ</a:t>
                      </a:r>
                      <a:endParaRPr sz="600" dirty="0">
                        <a:solidFill>
                          <a:schemeClr val="tx1"/>
                        </a:solidFill>
                        <a:latin typeface="Microsoft YaHei"/>
                        <a:ea typeface="+mn-ea"/>
                        <a:cs typeface="Microsoft YaHe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5875" algn="l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lang="ja-JP" altLang="en-US" sz="600" dirty="0"/>
                        <a:t>手すりラウンドタイプ－</a:t>
                      </a:r>
                      <a:r>
                        <a:rPr lang="en-US" altLang="ja-JP" sz="600" dirty="0"/>
                        <a:t>V</a:t>
                      </a: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5875" algn="l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lang="ja-JP" altLang="en-US" sz="600" dirty="0"/>
                        <a:t>手すりスクエアタイプ</a:t>
                      </a: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5875" algn="l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lang="ja-JP" altLang="en-US" sz="600" dirty="0"/>
                        <a:t>手すりユニット</a:t>
                      </a:r>
                      <a:r>
                        <a:rPr lang="en-US" altLang="ja-JP" sz="600" dirty="0"/>
                        <a:t>A</a:t>
                      </a:r>
                      <a:endParaRPr sz="6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7823"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ja-JP" altLang="en-US" sz="800" dirty="0">
                          <a:latin typeface="Microsoft YaHei"/>
                          <a:cs typeface="Microsoft YaHei"/>
                        </a:rPr>
                        <a:t>対応範囲</a:t>
                      </a:r>
                      <a:endParaRPr sz="8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sz="800" spc="-85" dirty="0"/>
                        <a:t>ボックスタイプ</a:t>
                      </a:r>
                      <a:endParaRPr sz="8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ja-JP" altLang="en-US" sz="800" dirty="0"/>
                        <a:t>〇</a:t>
                      </a:r>
                      <a:endParaRPr sz="800" dirty="0">
                        <a:latin typeface="+mn-ea"/>
                        <a:ea typeface="+mn-ea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ja-JP" altLang="en-US" sz="800" dirty="0"/>
                        <a:t>〇</a:t>
                      </a:r>
                      <a:endParaRPr sz="800" dirty="0">
                        <a:latin typeface="+mn-ea"/>
                        <a:ea typeface="+mn-ea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ja-JP" altLang="en-US" sz="800" dirty="0"/>
                        <a:t>〇</a:t>
                      </a:r>
                      <a:endParaRPr sz="800" dirty="0">
                        <a:latin typeface="+mn-ea"/>
                        <a:ea typeface="+mn-ea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ja-JP" altLang="en-US" sz="800" dirty="0"/>
                        <a:t>〇</a:t>
                      </a:r>
                      <a:endParaRPr sz="800" dirty="0">
                        <a:latin typeface="+mn-ea"/>
                        <a:ea typeface="+mn-ea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ja-JP" altLang="en-US" sz="800" dirty="0"/>
                        <a:t>〇</a:t>
                      </a:r>
                      <a:endParaRPr sz="800" dirty="0">
                        <a:latin typeface="+mn-ea"/>
                        <a:ea typeface="+mn-ea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en-US" altLang="ja-JP" sz="800" dirty="0"/>
                        <a:t>-</a:t>
                      </a:r>
                      <a:endParaRPr sz="800" dirty="0">
                        <a:latin typeface="+mn-ea"/>
                        <a:ea typeface="+mn-ea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en-US" altLang="ja-JP" sz="800" dirty="0"/>
                        <a:t>-</a:t>
                      </a:r>
                      <a:endParaRPr lang="en-US" altLang="ja-JP" sz="800" dirty="0">
                        <a:latin typeface="+mn-ea"/>
                        <a:ea typeface="+mn-ea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en-US" altLang="ja-JP" sz="800" dirty="0"/>
                        <a:t>-</a:t>
                      </a:r>
                      <a:endParaRPr sz="800" dirty="0">
                        <a:latin typeface="+mn-ea"/>
                        <a:ea typeface="+mn-ea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259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800" u="none" strike="noStrike" kern="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</a:t>
                      </a:r>
                      <a:endParaRPr kumimoji="0" lang="en-US" altLang="ja-JP" sz="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259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800" u="none" strike="noStrike" kern="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</a:t>
                      </a:r>
                      <a:endParaRPr kumimoji="0" lang="en-US" altLang="ja-JP" sz="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259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800" u="none" strike="noStrike" kern="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</a:t>
                      </a:r>
                      <a:endParaRPr kumimoji="0" lang="en-US" altLang="ja-JP" sz="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Microsoft YaHe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5850"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60"/>
                        </a:spcBef>
                      </a:pPr>
                      <a:endParaRPr sz="8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11874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4DCC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60"/>
                        </a:spcBef>
                      </a:pPr>
                      <a:r>
                        <a:rPr sz="800" spc="-55" dirty="0"/>
                        <a:t>ひな段タイプ</a:t>
                      </a:r>
                      <a:endParaRPr sz="8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ja-JP" altLang="en-US" sz="800" dirty="0"/>
                        <a:t>〇</a:t>
                      </a:r>
                      <a:endParaRPr sz="8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ja-JP" altLang="en-US" sz="800" dirty="0"/>
                        <a:t>〇</a:t>
                      </a:r>
                      <a:endParaRPr sz="8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259"/>
                        </a:spcBef>
                        <a:buSzPct val="160000"/>
                        <a:buFont typeface="Microsoft YaHei"/>
                        <a:buNone/>
                        <a:tabLst>
                          <a:tab pos="443865" algn="l"/>
                        </a:tabLst>
                      </a:pPr>
                      <a:r>
                        <a:rPr lang="ja-JP" altLang="en-US" sz="800" dirty="0">
                          <a:latin typeface="+mn-ea"/>
                          <a:ea typeface="+mn-ea"/>
                        </a:rPr>
                        <a:t>〇</a:t>
                      </a:r>
                      <a:r>
                        <a:rPr lang="en-US" altLang="ja-JP" sz="800" dirty="0">
                          <a:latin typeface="+mn-ea"/>
                          <a:ea typeface="+mn-ea"/>
                        </a:rPr>
                        <a:t>※1</a:t>
                      </a:r>
                      <a:endParaRPr sz="8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Microsoft Sans Serif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259"/>
                        </a:spcBef>
                        <a:spcAft>
                          <a:spcPts val="0"/>
                        </a:spcAft>
                        <a:buClrTx/>
                        <a:buSzPct val="160000"/>
                        <a:buFont typeface="Microsoft YaHei"/>
                        <a:buNone/>
                        <a:tabLst>
                          <a:tab pos="443865" algn="l"/>
                        </a:tabLst>
                        <a:defRPr/>
                      </a:pPr>
                      <a:r>
                        <a:rPr lang="ja-JP" altLang="en-US" sz="800" dirty="0">
                          <a:latin typeface="+mn-ea"/>
                          <a:ea typeface="+mn-ea"/>
                        </a:rPr>
                        <a:t>〇</a:t>
                      </a:r>
                      <a:r>
                        <a:rPr lang="en-US" altLang="ja-JP" sz="800" dirty="0">
                          <a:latin typeface="+mn-ea"/>
                          <a:ea typeface="+mn-ea"/>
                        </a:rPr>
                        <a:t>※1</a:t>
                      </a:r>
                      <a:endParaRPr lang="ja-JP" altLang="en-US" sz="8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Microsoft Sans Serif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ja-JP" altLang="en-US" sz="800" dirty="0"/>
                        <a:t>〇</a:t>
                      </a:r>
                      <a:endParaRPr sz="8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en-US" altLang="ja-JP" sz="800" dirty="0"/>
                        <a:t>-</a:t>
                      </a:r>
                      <a:endParaRPr sz="800" dirty="0">
                        <a:latin typeface="+mn-ea"/>
                        <a:ea typeface="+mn-ea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en-US" altLang="ja-JP" sz="800" dirty="0"/>
                        <a:t>-</a:t>
                      </a:r>
                      <a:endParaRPr lang="en-US" altLang="ja-JP" sz="800" dirty="0">
                        <a:latin typeface="+mn-ea"/>
                        <a:ea typeface="+mn-ea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259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800" u="none" strike="noStrike" kern="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</a:t>
                      </a:r>
                      <a:endParaRPr kumimoji="0" lang="en-US" altLang="ja-JP" sz="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259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800" u="none" strike="noStrike" kern="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</a:t>
                      </a:r>
                      <a:endParaRPr kumimoji="0" lang="en-US" altLang="ja-JP" sz="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259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800" u="none" strike="noStrike" kern="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</a:t>
                      </a:r>
                      <a:endParaRPr kumimoji="0" lang="en-US" altLang="ja-JP" sz="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259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800" u="none" strike="noStrike" kern="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</a:t>
                      </a:r>
                      <a:endParaRPr kumimoji="0" lang="en-US" altLang="ja-JP" sz="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Microsoft YaHe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60"/>
                        </a:spcBef>
                      </a:pPr>
                      <a:endParaRPr sz="8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11874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4DCC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60"/>
                        </a:spcBef>
                      </a:pPr>
                      <a:r>
                        <a:rPr sz="800" spc="-65" dirty="0"/>
                        <a:t>桁タイプ</a:t>
                      </a:r>
                      <a:endParaRPr sz="8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ja-JP" altLang="en-US" sz="800" dirty="0"/>
                        <a:t>〇</a:t>
                      </a:r>
                      <a:endParaRPr sz="800" dirty="0">
                        <a:latin typeface="+mn-ea"/>
                        <a:ea typeface="+mn-ea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ja-JP" altLang="en-US" sz="800" dirty="0"/>
                        <a:t>〇</a:t>
                      </a:r>
                      <a:endParaRPr sz="800" dirty="0">
                        <a:latin typeface="+mn-ea"/>
                        <a:ea typeface="+mn-ea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ja-JP" altLang="en-US" sz="800" dirty="0"/>
                        <a:t>〇</a:t>
                      </a:r>
                      <a:endParaRPr sz="800" dirty="0">
                        <a:latin typeface="+mn-ea"/>
                        <a:ea typeface="+mn-ea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ja-JP" altLang="en-US" sz="800" dirty="0"/>
                        <a:t>〇</a:t>
                      </a:r>
                      <a:endParaRPr sz="800" dirty="0">
                        <a:latin typeface="+mn-ea"/>
                        <a:ea typeface="+mn-ea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ja-JP" altLang="en-US" sz="800" dirty="0"/>
                        <a:t>〇</a:t>
                      </a:r>
                      <a:endParaRPr sz="800" dirty="0">
                        <a:latin typeface="+mn-ea"/>
                        <a:ea typeface="+mn-ea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en-US" altLang="ja-JP" sz="800" dirty="0"/>
                        <a:t>-</a:t>
                      </a:r>
                      <a:endParaRPr sz="800" dirty="0">
                        <a:latin typeface="+mn-ea"/>
                        <a:ea typeface="+mn-ea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lang="en-US" altLang="ja-JP" sz="800" dirty="0"/>
                        <a:t>-</a:t>
                      </a:r>
                      <a:endParaRPr lang="en-US" altLang="ja-JP" sz="800" dirty="0">
                        <a:latin typeface="+mn-ea"/>
                        <a:ea typeface="+mn-ea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259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800" u="none" strike="noStrike" kern="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</a:t>
                      </a:r>
                      <a:endParaRPr kumimoji="0" lang="en-US" altLang="ja-JP" sz="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259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800" u="none" strike="noStrike" kern="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</a:t>
                      </a:r>
                      <a:endParaRPr kumimoji="0" lang="en-US" altLang="ja-JP" sz="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259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800" u="none" strike="noStrike" kern="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</a:t>
                      </a:r>
                      <a:endParaRPr kumimoji="0" lang="en-US" altLang="ja-JP" sz="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259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800" u="none" strike="noStrike" kern="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</a:t>
                      </a:r>
                      <a:endParaRPr kumimoji="0" lang="en-US" altLang="ja-JP" sz="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Microsoft YaHe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97108">
                <a:tc gridSpan="2">
                  <a:txBody>
                    <a:bodyPr/>
                    <a:lstStyle/>
                    <a:p>
                      <a:pPr marL="276225" algn="l">
                        <a:lnSpc>
                          <a:spcPct val="100000"/>
                        </a:lnSpc>
                      </a:pPr>
                      <a:r>
                        <a:rPr sz="800" spc="-50" dirty="0" err="1"/>
                        <a:t>カラー展開</a:t>
                      </a:r>
                      <a:endParaRPr sz="8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endParaRPr sz="5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43180" marB="0"/>
                </a:tc>
                <a:tc>
                  <a:txBody>
                    <a:bodyPr/>
                    <a:lstStyle/>
                    <a:p>
                      <a:pPr marL="3556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endParaRPr sz="5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4318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Microsoft YaHei"/>
                        <a:cs typeface="Microsoft YaHe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9" name="object 29">
            <a:extLst>
              <a:ext uri="{FF2B5EF4-FFF2-40B4-BE49-F238E27FC236}">
                <a16:creationId xmlns:a16="http://schemas.microsoft.com/office/drawing/2014/main" id="{1303854E-EF25-BE33-8184-BC8010334B2F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395968" y="5165938"/>
            <a:ext cx="1224000" cy="1476006"/>
          </a:xfrm>
          <a:prstGeom prst="rect">
            <a:avLst/>
          </a:prstGeom>
          <a:solidFill>
            <a:srgbClr val="AD9E8C"/>
          </a:solidFill>
        </p:spPr>
      </p:pic>
      <p:pic>
        <p:nvPicPr>
          <p:cNvPr id="20" name="object 32">
            <a:extLst>
              <a:ext uri="{FF2B5EF4-FFF2-40B4-BE49-F238E27FC236}">
                <a16:creationId xmlns:a16="http://schemas.microsoft.com/office/drawing/2014/main" id="{28AA92C9-6DBF-EF68-9CFD-22A43483D3CB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74148" y="2982861"/>
            <a:ext cx="378689" cy="189344"/>
          </a:xfrm>
          <a:prstGeom prst="rect">
            <a:avLst/>
          </a:prstGeom>
        </p:spPr>
      </p:pic>
      <p:pic>
        <p:nvPicPr>
          <p:cNvPr id="21" name="object 33">
            <a:extLst>
              <a:ext uri="{FF2B5EF4-FFF2-40B4-BE49-F238E27FC236}">
                <a16:creationId xmlns:a16="http://schemas.microsoft.com/office/drawing/2014/main" id="{A7B211E9-E45A-9C46-FC9E-2A1D5F55BE26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74148" y="3288233"/>
            <a:ext cx="376876" cy="188438"/>
          </a:xfrm>
          <a:prstGeom prst="rect">
            <a:avLst/>
          </a:prstGeom>
        </p:spPr>
      </p:pic>
      <p:pic>
        <p:nvPicPr>
          <p:cNvPr id="22" name="object 34">
            <a:extLst>
              <a:ext uri="{FF2B5EF4-FFF2-40B4-BE49-F238E27FC236}">
                <a16:creationId xmlns:a16="http://schemas.microsoft.com/office/drawing/2014/main" id="{ECE384D2-2FE9-089C-EB3D-EEC91F683A79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72209" y="3594379"/>
            <a:ext cx="383991" cy="191995"/>
          </a:xfrm>
          <a:prstGeom prst="rect">
            <a:avLst/>
          </a:prstGeom>
        </p:spPr>
      </p:pic>
      <p:pic>
        <p:nvPicPr>
          <p:cNvPr id="23" name="object 35">
            <a:extLst>
              <a:ext uri="{FF2B5EF4-FFF2-40B4-BE49-F238E27FC236}">
                <a16:creationId xmlns:a16="http://schemas.microsoft.com/office/drawing/2014/main" id="{0BC2DE28-310D-4BBE-940E-9BE5CD755753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769827" y="3897038"/>
            <a:ext cx="383991" cy="191982"/>
          </a:xfrm>
          <a:prstGeom prst="rect">
            <a:avLst/>
          </a:prstGeom>
        </p:spPr>
      </p:pic>
      <p:pic>
        <p:nvPicPr>
          <p:cNvPr id="24" name="object 36">
            <a:extLst>
              <a:ext uri="{FF2B5EF4-FFF2-40B4-BE49-F238E27FC236}">
                <a16:creationId xmlns:a16="http://schemas.microsoft.com/office/drawing/2014/main" id="{5BF932B5-ADCE-5EE5-7E5C-CF00296E0F0E}"/>
              </a:ext>
            </a:extLst>
          </p:cNvPr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769828" y="4202633"/>
            <a:ext cx="383990" cy="191982"/>
          </a:xfrm>
          <a:prstGeom prst="rect">
            <a:avLst/>
          </a:prstGeom>
        </p:spPr>
      </p:pic>
      <p:pic>
        <p:nvPicPr>
          <p:cNvPr id="25" name="object 38">
            <a:extLst>
              <a:ext uri="{FF2B5EF4-FFF2-40B4-BE49-F238E27FC236}">
                <a16:creationId xmlns:a16="http://schemas.microsoft.com/office/drawing/2014/main" id="{ECED1F47-2BEF-D612-F13E-374415344C6E}"/>
              </a:ext>
            </a:extLst>
          </p:cNvPr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768674" y="4812233"/>
            <a:ext cx="383990" cy="191982"/>
          </a:xfrm>
          <a:prstGeom prst="rect">
            <a:avLst/>
          </a:prstGeom>
        </p:spPr>
      </p:pic>
      <p:pic>
        <p:nvPicPr>
          <p:cNvPr id="26" name="object 39">
            <a:extLst>
              <a:ext uri="{FF2B5EF4-FFF2-40B4-BE49-F238E27FC236}">
                <a16:creationId xmlns:a16="http://schemas.microsoft.com/office/drawing/2014/main" id="{41D3040A-9125-6992-FFE3-1226093AD971}"/>
              </a:ext>
            </a:extLst>
          </p:cNvPr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765443" y="5122306"/>
            <a:ext cx="381593" cy="190784"/>
          </a:xfrm>
          <a:prstGeom prst="rect">
            <a:avLst/>
          </a:prstGeom>
        </p:spPr>
      </p:pic>
      <p:pic>
        <p:nvPicPr>
          <p:cNvPr id="27" name="object 40">
            <a:extLst>
              <a:ext uri="{FF2B5EF4-FFF2-40B4-BE49-F238E27FC236}">
                <a16:creationId xmlns:a16="http://schemas.microsoft.com/office/drawing/2014/main" id="{BF41763E-2DC7-E0F8-A78E-8622ED91C015}"/>
              </a:ext>
            </a:extLst>
          </p:cNvPr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759943" y="5421404"/>
            <a:ext cx="389504" cy="194739"/>
          </a:xfrm>
          <a:prstGeom prst="rect">
            <a:avLst/>
          </a:prstGeom>
        </p:spPr>
      </p:pic>
      <p:pic>
        <p:nvPicPr>
          <p:cNvPr id="29" name="object 42">
            <a:extLst>
              <a:ext uri="{FF2B5EF4-FFF2-40B4-BE49-F238E27FC236}">
                <a16:creationId xmlns:a16="http://schemas.microsoft.com/office/drawing/2014/main" id="{1E7A569E-8B71-B36F-6A6B-CFC68DA386BD}"/>
              </a:ext>
            </a:extLst>
          </p:cNvPr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292374" y="2989892"/>
            <a:ext cx="389490" cy="194758"/>
          </a:xfrm>
          <a:prstGeom prst="rect">
            <a:avLst/>
          </a:prstGeom>
        </p:spPr>
      </p:pic>
      <p:pic>
        <p:nvPicPr>
          <p:cNvPr id="30" name="object 44">
            <a:extLst>
              <a:ext uri="{FF2B5EF4-FFF2-40B4-BE49-F238E27FC236}">
                <a16:creationId xmlns:a16="http://schemas.microsoft.com/office/drawing/2014/main" id="{59407B14-CD10-56DD-D71B-CF74FA499663}"/>
              </a:ext>
            </a:extLst>
          </p:cNvPr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2294114" y="3296633"/>
            <a:ext cx="386010" cy="192992"/>
          </a:xfrm>
          <a:prstGeom prst="rect">
            <a:avLst/>
          </a:prstGeom>
        </p:spPr>
      </p:pic>
      <p:pic>
        <p:nvPicPr>
          <p:cNvPr id="31" name="object 49">
            <a:extLst>
              <a:ext uri="{FF2B5EF4-FFF2-40B4-BE49-F238E27FC236}">
                <a16:creationId xmlns:a16="http://schemas.microsoft.com/office/drawing/2014/main" id="{4A1DB544-8583-12A8-1ECC-D694E83AC374}"/>
              </a:ext>
            </a:extLst>
          </p:cNvPr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2890632" y="2678580"/>
            <a:ext cx="395935" cy="197967"/>
          </a:xfrm>
          <a:prstGeom prst="rect">
            <a:avLst/>
          </a:prstGeom>
        </p:spPr>
      </p:pic>
      <p:pic>
        <p:nvPicPr>
          <p:cNvPr id="64" name="object 50">
            <a:extLst>
              <a:ext uri="{FF2B5EF4-FFF2-40B4-BE49-F238E27FC236}">
                <a16:creationId xmlns:a16="http://schemas.microsoft.com/office/drawing/2014/main" id="{841C358B-ED17-EEE6-27FB-40B8BE2C04A1}"/>
              </a:ext>
            </a:extLst>
          </p:cNvPr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890632" y="3595089"/>
            <a:ext cx="395935" cy="197967"/>
          </a:xfrm>
          <a:prstGeom prst="rect">
            <a:avLst/>
          </a:prstGeom>
        </p:spPr>
      </p:pic>
      <p:pic>
        <p:nvPicPr>
          <p:cNvPr id="65" name="object 51">
            <a:extLst>
              <a:ext uri="{FF2B5EF4-FFF2-40B4-BE49-F238E27FC236}">
                <a16:creationId xmlns:a16="http://schemas.microsoft.com/office/drawing/2014/main" id="{48751B2B-230D-998B-298A-4B9B3C1CFE75}"/>
              </a:ext>
            </a:extLst>
          </p:cNvPr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2890632" y="2986412"/>
            <a:ext cx="395935" cy="197967"/>
          </a:xfrm>
          <a:prstGeom prst="rect">
            <a:avLst/>
          </a:prstGeom>
        </p:spPr>
      </p:pic>
      <p:pic>
        <p:nvPicPr>
          <p:cNvPr id="66" name="object 52">
            <a:extLst>
              <a:ext uri="{FF2B5EF4-FFF2-40B4-BE49-F238E27FC236}">
                <a16:creationId xmlns:a16="http://schemas.microsoft.com/office/drawing/2014/main" id="{4A335F68-79E3-49D8-4FC9-906B92C30C0B}"/>
              </a:ext>
            </a:extLst>
          </p:cNvPr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2890632" y="3897038"/>
            <a:ext cx="395934" cy="197981"/>
          </a:xfrm>
          <a:prstGeom prst="rect">
            <a:avLst/>
          </a:prstGeom>
        </p:spPr>
      </p:pic>
      <p:pic>
        <p:nvPicPr>
          <p:cNvPr id="67" name="object 53">
            <a:extLst>
              <a:ext uri="{FF2B5EF4-FFF2-40B4-BE49-F238E27FC236}">
                <a16:creationId xmlns:a16="http://schemas.microsoft.com/office/drawing/2014/main" id="{C60B2A73-8F6B-BFAC-9A93-A84259F2565B}"/>
              </a:ext>
            </a:extLst>
          </p:cNvPr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2890632" y="3289089"/>
            <a:ext cx="395936" cy="197953"/>
          </a:xfrm>
          <a:prstGeom prst="rect">
            <a:avLst/>
          </a:prstGeom>
        </p:spPr>
      </p:pic>
      <p:pic>
        <p:nvPicPr>
          <p:cNvPr id="68" name="object 54">
            <a:extLst>
              <a:ext uri="{FF2B5EF4-FFF2-40B4-BE49-F238E27FC236}">
                <a16:creationId xmlns:a16="http://schemas.microsoft.com/office/drawing/2014/main" id="{10DE9D89-1B36-129F-075C-12BD141A99D4}"/>
              </a:ext>
            </a:extLst>
          </p:cNvPr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2890632" y="5122306"/>
            <a:ext cx="395934" cy="197981"/>
          </a:xfrm>
          <a:prstGeom prst="rect">
            <a:avLst/>
          </a:prstGeom>
        </p:spPr>
      </p:pic>
      <p:pic>
        <p:nvPicPr>
          <p:cNvPr id="69" name="object 55">
            <a:extLst>
              <a:ext uri="{FF2B5EF4-FFF2-40B4-BE49-F238E27FC236}">
                <a16:creationId xmlns:a16="http://schemas.microsoft.com/office/drawing/2014/main" id="{BBFE67BB-6402-70D5-6088-5FB03D77BD03}"/>
              </a:ext>
            </a:extLst>
          </p:cNvPr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2890632" y="4509925"/>
            <a:ext cx="395935" cy="197967"/>
          </a:xfrm>
          <a:prstGeom prst="rect">
            <a:avLst/>
          </a:prstGeom>
        </p:spPr>
      </p:pic>
      <p:pic>
        <p:nvPicPr>
          <p:cNvPr id="70" name="object 56">
            <a:extLst>
              <a:ext uri="{FF2B5EF4-FFF2-40B4-BE49-F238E27FC236}">
                <a16:creationId xmlns:a16="http://schemas.microsoft.com/office/drawing/2014/main" id="{90CA4383-BFD2-A15B-0C8A-6E7DB6CFF5F2}"/>
              </a:ext>
            </a:extLst>
          </p:cNvPr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2890632" y="4812469"/>
            <a:ext cx="395935" cy="197967"/>
          </a:xfrm>
          <a:prstGeom prst="rect">
            <a:avLst/>
          </a:prstGeom>
        </p:spPr>
      </p:pic>
      <p:pic>
        <p:nvPicPr>
          <p:cNvPr id="71" name="object 57">
            <a:extLst>
              <a:ext uri="{FF2B5EF4-FFF2-40B4-BE49-F238E27FC236}">
                <a16:creationId xmlns:a16="http://schemas.microsoft.com/office/drawing/2014/main" id="{79D0CDA0-6649-2F87-9E61-22D600B64165}"/>
              </a:ext>
            </a:extLst>
          </p:cNvPr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2890632" y="4202633"/>
            <a:ext cx="395935" cy="197967"/>
          </a:xfrm>
          <a:prstGeom prst="rect">
            <a:avLst/>
          </a:prstGeom>
        </p:spPr>
      </p:pic>
      <p:pic>
        <p:nvPicPr>
          <p:cNvPr id="72" name="object 58">
            <a:extLst>
              <a:ext uri="{FF2B5EF4-FFF2-40B4-BE49-F238E27FC236}">
                <a16:creationId xmlns:a16="http://schemas.microsoft.com/office/drawing/2014/main" id="{BDDA0564-479F-6EC6-FD5C-7D6743786D3C}"/>
              </a:ext>
            </a:extLst>
          </p:cNvPr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3473450" y="2678580"/>
            <a:ext cx="395935" cy="197967"/>
          </a:xfrm>
          <a:prstGeom prst="rect">
            <a:avLst/>
          </a:prstGeom>
        </p:spPr>
      </p:pic>
      <p:pic>
        <p:nvPicPr>
          <p:cNvPr id="73" name="object 59">
            <a:extLst>
              <a:ext uri="{FF2B5EF4-FFF2-40B4-BE49-F238E27FC236}">
                <a16:creationId xmlns:a16="http://schemas.microsoft.com/office/drawing/2014/main" id="{CA7E4EAC-8626-4749-8C49-512C9ADF2756}"/>
              </a:ext>
            </a:extLst>
          </p:cNvPr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3473450" y="3289089"/>
            <a:ext cx="392093" cy="196032"/>
          </a:xfrm>
          <a:prstGeom prst="rect">
            <a:avLst/>
          </a:prstGeom>
        </p:spPr>
      </p:pic>
      <p:pic>
        <p:nvPicPr>
          <p:cNvPr id="74" name="object 60">
            <a:extLst>
              <a:ext uri="{FF2B5EF4-FFF2-40B4-BE49-F238E27FC236}">
                <a16:creationId xmlns:a16="http://schemas.microsoft.com/office/drawing/2014/main" id="{0A7D0887-92BC-C010-AFCB-866533C041EF}"/>
              </a:ext>
            </a:extLst>
          </p:cNvPr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3473450" y="3595089"/>
            <a:ext cx="395921" cy="197967"/>
          </a:xfrm>
          <a:prstGeom prst="rect">
            <a:avLst/>
          </a:prstGeom>
        </p:spPr>
      </p:pic>
      <p:pic>
        <p:nvPicPr>
          <p:cNvPr id="75" name="object 61">
            <a:extLst>
              <a:ext uri="{FF2B5EF4-FFF2-40B4-BE49-F238E27FC236}">
                <a16:creationId xmlns:a16="http://schemas.microsoft.com/office/drawing/2014/main" id="{EC96684F-0FD4-D3F5-C6C6-C5E179DB75BA}"/>
              </a:ext>
            </a:extLst>
          </p:cNvPr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3473450" y="2986412"/>
            <a:ext cx="395935" cy="197967"/>
          </a:xfrm>
          <a:prstGeom prst="rect">
            <a:avLst/>
          </a:prstGeom>
        </p:spPr>
      </p:pic>
      <p:pic>
        <p:nvPicPr>
          <p:cNvPr id="76" name="object 62">
            <a:extLst>
              <a:ext uri="{FF2B5EF4-FFF2-40B4-BE49-F238E27FC236}">
                <a16:creationId xmlns:a16="http://schemas.microsoft.com/office/drawing/2014/main" id="{2F9C9400-483A-ACB0-7116-FBD56013D916}"/>
              </a:ext>
            </a:extLst>
          </p:cNvPr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3473450" y="3897038"/>
            <a:ext cx="395935" cy="197967"/>
          </a:xfrm>
          <a:prstGeom prst="rect">
            <a:avLst/>
          </a:prstGeom>
        </p:spPr>
      </p:pic>
      <p:pic>
        <p:nvPicPr>
          <p:cNvPr id="77" name="object 63">
            <a:extLst>
              <a:ext uri="{FF2B5EF4-FFF2-40B4-BE49-F238E27FC236}">
                <a16:creationId xmlns:a16="http://schemas.microsoft.com/office/drawing/2014/main" id="{4FDE023C-1FE3-C5B8-C580-9D8DC473404C}"/>
              </a:ext>
            </a:extLst>
          </p:cNvPr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3473450" y="4202633"/>
            <a:ext cx="395921" cy="197967"/>
          </a:xfrm>
          <a:prstGeom prst="rect">
            <a:avLst/>
          </a:prstGeom>
        </p:spPr>
      </p:pic>
      <p:pic>
        <p:nvPicPr>
          <p:cNvPr id="78" name="object 64">
            <a:extLst>
              <a:ext uri="{FF2B5EF4-FFF2-40B4-BE49-F238E27FC236}">
                <a16:creationId xmlns:a16="http://schemas.microsoft.com/office/drawing/2014/main" id="{62BB2493-F12A-40A5-8F0B-02BEC83D2FBF}"/>
              </a:ext>
            </a:extLst>
          </p:cNvPr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3473450" y="4509925"/>
            <a:ext cx="395921" cy="197967"/>
          </a:xfrm>
          <a:prstGeom prst="rect">
            <a:avLst/>
          </a:prstGeom>
        </p:spPr>
      </p:pic>
      <p:pic>
        <p:nvPicPr>
          <p:cNvPr id="79" name="object 65">
            <a:extLst>
              <a:ext uri="{FF2B5EF4-FFF2-40B4-BE49-F238E27FC236}">
                <a16:creationId xmlns:a16="http://schemas.microsoft.com/office/drawing/2014/main" id="{9F030079-9D5C-8677-2527-349E2C7FCC9D}"/>
              </a:ext>
            </a:extLst>
          </p:cNvPr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4886364" y="2716161"/>
            <a:ext cx="261521" cy="155466"/>
          </a:xfrm>
          <a:prstGeom prst="rect">
            <a:avLst/>
          </a:prstGeom>
        </p:spPr>
      </p:pic>
      <p:pic>
        <p:nvPicPr>
          <p:cNvPr id="80" name="object 66">
            <a:extLst>
              <a:ext uri="{FF2B5EF4-FFF2-40B4-BE49-F238E27FC236}">
                <a16:creationId xmlns:a16="http://schemas.microsoft.com/office/drawing/2014/main" id="{ACF233D1-0485-21FE-33C8-B7221F93E36C}"/>
              </a:ext>
            </a:extLst>
          </p:cNvPr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4885013" y="3043691"/>
            <a:ext cx="261067" cy="154309"/>
          </a:xfrm>
          <a:prstGeom prst="rect">
            <a:avLst/>
          </a:prstGeom>
        </p:spPr>
      </p:pic>
      <p:pic>
        <p:nvPicPr>
          <p:cNvPr id="81" name="object 67">
            <a:extLst>
              <a:ext uri="{FF2B5EF4-FFF2-40B4-BE49-F238E27FC236}">
                <a16:creationId xmlns:a16="http://schemas.microsoft.com/office/drawing/2014/main" id="{326BA249-C610-9BD3-2250-700EB6B1C540}"/>
              </a:ext>
            </a:extLst>
          </p:cNvPr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4891721" y="3305867"/>
            <a:ext cx="261054" cy="159357"/>
          </a:xfrm>
          <a:prstGeom prst="rect">
            <a:avLst/>
          </a:prstGeom>
        </p:spPr>
      </p:pic>
      <p:pic>
        <p:nvPicPr>
          <p:cNvPr id="82" name="object 68">
            <a:extLst>
              <a:ext uri="{FF2B5EF4-FFF2-40B4-BE49-F238E27FC236}">
                <a16:creationId xmlns:a16="http://schemas.microsoft.com/office/drawing/2014/main" id="{9E2BBB57-5C28-504C-59C6-14BED412AAC2}"/>
              </a:ext>
            </a:extLst>
          </p:cNvPr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4885554" y="3607564"/>
            <a:ext cx="259924" cy="161099"/>
          </a:xfrm>
          <a:prstGeom prst="rect">
            <a:avLst/>
          </a:prstGeom>
        </p:spPr>
      </p:pic>
      <p:pic>
        <p:nvPicPr>
          <p:cNvPr id="83" name="object 69">
            <a:extLst>
              <a:ext uri="{FF2B5EF4-FFF2-40B4-BE49-F238E27FC236}">
                <a16:creationId xmlns:a16="http://schemas.microsoft.com/office/drawing/2014/main" id="{D2BE611C-3383-90F0-2E07-D3D070242341}"/>
              </a:ext>
            </a:extLst>
          </p:cNvPr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4891715" y="3918528"/>
            <a:ext cx="261054" cy="156213"/>
          </a:xfrm>
          <a:prstGeom prst="rect">
            <a:avLst/>
          </a:prstGeom>
        </p:spPr>
      </p:pic>
      <p:pic>
        <p:nvPicPr>
          <p:cNvPr id="84" name="object 70">
            <a:extLst>
              <a:ext uri="{FF2B5EF4-FFF2-40B4-BE49-F238E27FC236}">
                <a16:creationId xmlns:a16="http://schemas.microsoft.com/office/drawing/2014/main" id="{F359F092-CA6C-2FBE-8B8A-108E8804A968}"/>
              </a:ext>
            </a:extLst>
          </p:cNvPr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4876634" y="4216805"/>
            <a:ext cx="261127" cy="155874"/>
          </a:xfrm>
          <a:prstGeom prst="rect">
            <a:avLst/>
          </a:prstGeom>
        </p:spPr>
      </p:pic>
      <p:pic>
        <p:nvPicPr>
          <p:cNvPr id="88" name="object 71">
            <a:extLst>
              <a:ext uri="{FF2B5EF4-FFF2-40B4-BE49-F238E27FC236}">
                <a16:creationId xmlns:a16="http://schemas.microsoft.com/office/drawing/2014/main" id="{32DE4F21-5DE6-5D04-9DB0-15370AA18AAE}"/>
              </a:ext>
            </a:extLst>
          </p:cNvPr>
          <p:cNvPicPr/>
          <p:nvPr/>
        </p:nvPicPr>
        <p:blipFill>
          <a:blip r:embed="rId38" cstate="print"/>
          <a:stretch>
            <a:fillRect/>
          </a:stretch>
        </p:blipFill>
        <p:spPr>
          <a:xfrm>
            <a:off x="5794617" y="2678633"/>
            <a:ext cx="324040" cy="197967"/>
          </a:xfrm>
          <a:prstGeom prst="rect">
            <a:avLst/>
          </a:prstGeom>
        </p:spPr>
      </p:pic>
      <p:pic>
        <p:nvPicPr>
          <p:cNvPr id="89" name="object 72">
            <a:extLst>
              <a:ext uri="{FF2B5EF4-FFF2-40B4-BE49-F238E27FC236}">
                <a16:creationId xmlns:a16="http://schemas.microsoft.com/office/drawing/2014/main" id="{E5FCD458-9082-A1A6-DB98-851A398B133A}"/>
              </a:ext>
            </a:extLst>
          </p:cNvPr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5794617" y="3289089"/>
            <a:ext cx="324040" cy="197967"/>
          </a:xfrm>
          <a:prstGeom prst="rect">
            <a:avLst/>
          </a:prstGeom>
        </p:spPr>
      </p:pic>
      <p:pic>
        <p:nvPicPr>
          <p:cNvPr id="90" name="object 73">
            <a:extLst>
              <a:ext uri="{FF2B5EF4-FFF2-40B4-BE49-F238E27FC236}">
                <a16:creationId xmlns:a16="http://schemas.microsoft.com/office/drawing/2014/main" id="{C8279E2B-5A53-7809-F617-C4B96096FF7E}"/>
              </a:ext>
            </a:extLst>
          </p:cNvPr>
          <p:cNvPicPr/>
          <p:nvPr/>
        </p:nvPicPr>
        <p:blipFill>
          <a:blip r:embed="rId40" cstate="print"/>
          <a:stretch>
            <a:fillRect/>
          </a:stretch>
        </p:blipFill>
        <p:spPr>
          <a:xfrm>
            <a:off x="5794617" y="3902049"/>
            <a:ext cx="324040" cy="197967"/>
          </a:xfrm>
          <a:prstGeom prst="rect">
            <a:avLst/>
          </a:prstGeom>
        </p:spPr>
      </p:pic>
      <p:sp>
        <p:nvSpPr>
          <p:cNvPr id="91" name="object 74">
            <a:extLst>
              <a:ext uri="{FF2B5EF4-FFF2-40B4-BE49-F238E27FC236}">
                <a16:creationId xmlns:a16="http://schemas.microsoft.com/office/drawing/2014/main" id="{F1828B85-F793-B59C-4A82-CDFB876EFC24}"/>
              </a:ext>
            </a:extLst>
          </p:cNvPr>
          <p:cNvSpPr/>
          <p:nvPr/>
        </p:nvSpPr>
        <p:spPr>
          <a:xfrm>
            <a:off x="5794642" y="4202633"/>
            <a:ext cx="324485" cy="198120"/>
          </a:xfrm>
          <a:custGeom>
            <a:avLst/>
            <a:gdLst/>
            <a:ahLst/>
            <a:cxnLst/>
            <a:rect l="l" t="t" r="r" b="b"/>
            <a:pathLst>
              <a:path w="324485" h="198120">
                <a:moveTo>
                  <a:pt x="0" y="198005"/>
                </a:moveTo>
                <a:lnTo>
                  <a:pt x="324002" y="198005"/>
                </a:lnTo>
                <a:lnTo>
                  <a:pt x="324002" y="0"/>
                </a:lnTo>
                <a:lnTo>
                  <a:pt x="0" y="0"/>
                </a:lnTo>
                <a:lnTo>
                  <a:pt x="0" y="198005"/>
                </a:lnTo>
                <a:close/>
              </a:path>
            </a:pathLst>
          </a:custGeom>
          <a:ln w="3594">
            <a:solidFill>
              <a:srgbClr val="5859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2" name="object 75">
            <a:extLst>
              <a:ext uri="{FF2B5EF4-FFF2-40B4-BE49-F238E27FC236}">
                <a16:creationId xmlns:a16="http://schemas.microsoft.com/office/drawing/2014/main" id="{8C5132D0-7B3E-77E5-B300-C35CA15D8411}"/>
              </a:ext>
            </a:extLst>
          </p:cNvPr>
          <p:cNvPicPr/>
          <p:nvPr/>
        </p:nvPicPr>
        <p:blipFill>
          <a:blip r:embed="rId41" cstate="print"/>
          <a:stretch>
            <a:fillRect/>
          </a:stretch>
        </p:blipFill>
        <p:spPr>
          <a:xfrm>
            <a:off x="5794630" y="2983543"/>
            <a:ext cx="324040" cy="197967"/>
          </a:xfrm>
          <a:prstGeom prst="rect">
            <a:avLst/>
          </a:prstGeom>
        </p:spPr>
      </p:pic>
      <p:pic>
        <p:nvPicPr>
          <p:cNvPr id="93" name="object 76">
            <a:extLst>
              <a:ext uri="{FF2B5EF4-FFF2-40B4-BE49-F238E27FC236}">
                <a16:creationId xmlns:a16="http://schemas.microsoft.com/office/drawing/2014/main" id="{40B94BA2-3281-37E4-2F78-E69878B3DA98}"/>
              </a:ext>
            </a:extLst>
          </p:cNvPr>
          <p:cNvPicPr/>
          <p:nvPr/>
        </p:nvPicPr>
        <p:blipFill>
          <a:blip r:embed="rId42" cstate="print"/>
          <a:stretch>
            <a:fillRect/>
          </a:stretch>
        </p:blipFill>
        <p:spPr>
          <a:xfrm>
            <a:off x="5794630" y="3595089"/>
            <a:ext cx="324040" cy="197967"/>
          </a:xfrm>
          <a:prstGeom prst="rect">
            <a:avLst/>
          </a:prstGeom>
        </p:spPr>
      </p:pic>
      <p:pic>
        <p:nvPicPr>
          <p:cNvPr id="94" name="object 77">
            <a:extLst>
              <a:ext uri="{FF2B5EF4-FFF2-40B4-BE49-F238E27FC236}">
                <a16:creationId xmlns:a16="http://schemas.microsoft.com/office/drawing/2014/main" id="{68FE038B-4E25-1B23-99DB-08904850CFE7}"/>
              </a:ext>
            </a:extLst>
          </p:cNvPr>
          <p:cNvPicPr/>
          <p:nvPr/>
        </p:nvPicPr>
        <p:blipFill>
          <a:blip r:embed="rId43" cstate="print"/>
          <a:stretch>
            <a:fillRect/>
          </a:stretch>
        </p:blipFill>
        <p:spPr>
          <a:xfrm>
            <a:off x="6921036" y="2678905"/>
            <a:ext cx="326890" cy="194347"/>
          </a:xfrm>
          <a:prstGeom prst="rect">
            <a:avLst/>
          </a:prstGeom>
        </p:spPr>
      </p:pic>
      <p:pic>
        <p:nvPicPr>
          <p:cNvPr id="95" name="object 78">
            <a:extLst>
              <a:ext uri="{FF2B5EF4-FFF2-40B4-BE49-F238E27FC236}">
                <a16:creationId xmlns:a16="http://schemas.microsoft.com/office/drawing/2014/main" id="{A81CFBA6-DFCA-5D11-C5BC-F313C735E34B}"/>
              </a:ext>
            </a:extLst>
          </p:cNvPr>
          <p:cNvPicPr/>
          <p:nvPr/>
        </p:nvPicPr>
        <p:blipFill>
          <a:blip r:embed="rId44" cstate="print"/>
          <a:stretch>
            <a:fillRect/>
          </a:stretch>
        </p:blipFill>
        <p:spPr>
          <a:xfrm>
            <a:off x="6928558" y="2985627"/>
            <a:ext cx="326313" cy="192892"/>
          </a:xfrm>
          <a:prstGeom prst="rect">
            <a:avLst/>
          </a:prstGeom>
        </p:spPr>
      </p:pic>
      <p:pic>
        <p:nvPicPr>
          <p:cNvPr id="96" name="object 79">
            <a:extLst>
              <a:ext uri="{FF2B5EF4-FFF2-40B4-BE49-F238E27FC236}">
                <a16:creationId xmlns:a16="http://schemas.microsoft.com/office/drawing/2014/main" id="{AB958689-022B-6BA3-8A12-D19CE9965EE2}"/>
              </a:ext>
            </a:extLst>
          </p:cNvPr>
          <p:cNvPicPr/>
          <p:nvPr/>
        </p:nvPicPr>
        <p:blipFill>
          <a:blip r:embed="rId45" cstate="print"/>
          <a:stretch>
            <a:fillRect/>
          </a:stretch>
        </p:blipFill>
        <p:spPr>
          <a:xfrm>
            <a:off x="6921624" y="3289089"/>
            <a:ext cx="326304" cy="199188"/>
          </a:xfrm>
          <a:prstGeom prst="rect">
            <a:avLst/>
          </a:prstGeom>
        </p:spPr>
      </p:pic>
      <p:pic>
        <p:nvPicPr>
          <p:cNvPr id="97" name="object 80">
            <a:extLst>
              <a:ext uri="{FF2B5EF4-FFF2-40B4-BE49-F238E27FC236}">
                <a16:creationId xmlns:a16="http://schemas.microsoft.com/office/drawing/2014/main" id="{DF3BB940-04D3-2143-AF57-B6A176A837F1}"/>
              </a:ext>
            </a:extLst>
          </p:cNvPr>
          <p:cNvPicPr/>
          <p:nvPr/>
        </p:nvPicPr>
        <p:blipFill>
          <a:blip r:embed="rId46" cstate="print"/>
          <a:stretch>
            <a:fillRect/>
          </a:stretch>
        </p:blipFill>
        <p:spPr>
          <a:xfrm>
            <a:off x="6923038" y="3595089"/>
            <a:ext cx="324889" cy="201358"/>
          </a:xfrm>
          <a:prstGeom prst="rect">
            <a:avLst/>
          </a:prstGeom>
        </p:spPr>
      </p:pic>
      <p:pic>
        <p:nvPicPr>
          <p:cNvPr id="98" name="object 81">
            <a:extLst>
              <a:ext uri="{FF2B5EF4-FFF2-40B4-BE49-F238E27FC236}">
                <a16:creationId xmlns:a16="http://schemas.microsoft.com/office/drawing/2014/main" id="{2D7024B1-EE6E-E4B0-4126-AD405071052D}"/>
              </a:ext>
            </a:extLst>
          </p:cNvPr>
          <p:cNvPicPr/>
          <p:nvPr/>
        </p:nvPicPr>
        <p:blipFill>
          <a:blip r:embed="rId47" cstate="print"/>
          <a:stretch>
            <a:fillRect/>
          </a:stretch>
        </p:blipFill>
        <p:spPr>
          <a:xfrm>
            <a:off x="6921624" y="3902049"/>
            <a:ext cx="326304" cy="195266"/>
          </a:xfrm>
          <a:prstGeom prst="rect">
            <a:avLst/>
          </a:prstGeom>
        </p:spPr>
      </p:pic>
      <p:pic>
        <p:nvPicPr>
          <p:cNvPr id="99" name="object 82">
            <a:extLst>
              <a:ext uri="{FF2B5EF4-FFF2-40B4-BE49-F238E27FC236}">
                <a16:creationId xmlns:a16="http://schemas.microsoft.com/office/drawing/2014/main" id="{75081B52-C86D-32E9-CA1B-F7C4C812CAAF}"/>
              </a:ext>
            </a:extLst>
          </p:cNvPr>
          <p:cNvPicPr/>
          <p:nvPr/>
        </p:nvPicPr>
        <p:blipFill>
          <a:blip r:embed="rId48" cstate="print"/>
          <a:stretch>
            <a:fillRect/>
          </a:stretch>
        </p:blipFill>
        <p:spPr>
          <a:xfrm>
            <a:off x="6921513" y="4202633"/>
            <a:ext cx="326413" cy="194858"/>
          </a:xfrm>
          <a:prstGeom prst="rect">
            <a:avLst/>
          </a:prstGeom>
        </p:spPr>
      </p:pic>
      <p:pic>
        <p:nvPicPr>
          <p:cNvPr id="100" name="object 83">
            <a:extLst>
              <a:ext uri="{FF2B5EF4-FFF2-40B4-BE49-F238E27FC236}">
                <a16:creationId xmlns:a16="http://schemas.microsoft.com/office/drawing/2014/main" id="{C7BD1D14-6637-EF9F-CD2C-899411C34D61}"/>
              </a:ext>
            </a:extLst>
          </p:cNvPr>
          <p:cNvPicPr/>
          <p:nvPr/>
        </p:nvPicPr>
        <p:blipFill>
          <a:blip r:embed="rId49" cstate="print"/>
          <a:stretch>
            <a:fillRect/>
          </a:stretch>
        </p:blipFill>
        <p:spPr>
          <a:xfrm>
            <a:off x="8877304" y="3290761"/>
            <a:ext cx="258711" cy="157987"/>
          </a:xfrm>
          <a:prstGeom prst="rect">
            <a:avLst/>
          </a:prstGeom>
        </p:spPr>
      </p:pic>
      <p:pic>
        <p:nvPicPr>
          <p:cNvPr id="101" name="object 84">
            <a:extLst>
              <a:ext uri="{FF2B5EF4-FFF2-40B4-BE49-F238E27FC236}">
                <a16:creationId xmlns:a16="http://schemas.microsoft.com/office/drawing/2014/main" id="{D2E51247-929C-C23F-EA9E-9F49D61864EE}"/>
              </a:ext>
            </a:extLst>
          </p:cNvPr>
          <p:cNvPicPr/>
          <p:nvPr/>
        </p:nvPicPr>
        <p:blipFill>
          <a:blip r:embed="rId50" cstate="print"/>
          <a:stretch>
            <a:fillRect/>
          </a:stretch>
        </p:blipFill>
        <p:spPr>
          <a:xfrm>
            <a:off x="8877304" y="3897833"/>
            <a:ext cx="258711" cy="157987"/>
          </a:xfrm>
          <a:prstGeom prst="rect">
            <a:avLst/>
          </a:prstGeom>
        </p:spPr>
      </p:pic>
      <p:pic>
        <p:nvPicPr>
          <p:cNvPr id="102" name="object 85">
            <a:extLst>
              <a:ext uri="{FF2B5EF4-FFF2-40B4-BE49-F238E27FC236}">
                <a16:creationId xmlns:a16="http://schemas.microsoft.com/office/drawing/2014/main" id="{CD1DD92C-2774-3DFC-71A1-87D5D7E88740}"/>
              </a:ext>
            </a:extLst>
          </p:cNvPr>
          <p:cNvPicPr/>
          <p:nvPr/>
        </p:nvPicPr>
        <p:blipFill>
          <a:blip r:embed="rId51" cstate="print"/>
          <a:stretch>
            <a:fillRect/>
          </a:stretch>
        </p:blipFill>
        <p:spPr>
          <a:xfrm>
            <a:off x="8877304" y="2999054"/>
            <a:ext cx="258711" cy="157987"/>
          </a:xfrm>
          <a:prstGeom prst="rect">
            <a:avLst/>
          </a:prstGeom>
        </p:spPr>
      </p:pic>
      <p:pic>
        <p:nvPicPr>
          <p:cNvPr id="103" name="object 86">
            <a:extLst>
              <a:ext uri="{FF2B5EF4-FFF2-40B4-BE49-F238E27FC236}">
                <a16:creationId xmlns:a16="http://schemas.microsoft.com/office/drawing/2014/main" id="{A7763E6E-56F9-0A1D-22D3-35BB056930B2}"/>
              </a:ext>
            </a:extLst>
          </p:cNvPr>
          <p:cNvPicPr/>
          <p:nvPr/>
        </p:nvPicPr>
        <p:blipFill>
          <a:blip r:embed="rId52" cstate="print"/>
          <a:stretch>
            <a:fillRect/>
          </a:stretch>
        </p:blipFill>
        <p:spPr>
          <a:xfrm>
            <a:off x="8877304" y="3594387"/>
            <a:ext cx="258711" cy="157987"/>
          </a:xfrm>
          <a:prstGeom prst="rect">
            <a:avLst/>
          </a:prstGeom>
        </p:spPr>
      </p:pic>
      <p:pic>
        <p:nvPicPr>
          <p:cNvPr id="104" name="object 87">
            <a:extLst>
              <a:ext uri="{FF2B5EF4-FFF2-40B4-BE49-F238E27FC236}">
                <a16:creationId xmlns:a16="http://schemas.microsoft.com/office/drawing/2014/main" id="{83C3372D-C8B2-DED4-D4CE-D5F5E670B774}"/>
              </a:ext>
            </a:extLst>
          </p:cNvPr>
          <p:cNvPicPr/>
          <p:nvPr/>
        </p:nvPicPr>
        <p:blipFill>
          <a:blip r:embed="rId53" cstate="print"/>
          <a:stretch>
            <a:fillRect/>
          </a:stretch>
        </p:blipFill>
        <p:spPr>
          <a:xfrm>
            <a:off x="8877304" y="2693060"/>
            <a:ext cx="258711" cy="157987"/>
          </a:xfrm>
          <a:prstGeom prst="rect">
            <a:avLst/>
          </a:prstGeom>
        </p:spPr>
      </p:pic>
      <p:pic>
        <p:nvPicPr>
          <p:cNvPr id="105" name="object 98">
            <a:extLst>
              <a:ext uri="{FF2B5EF4-FFF2-40B4-BE49-F238E27FC236}">
                <a16:creationId xmlns:a16="http://schemas.microsoft.com/office/drawing/2014/main" id="{6CED582B-72F9-B61F-2401-CF9312D046C5}"/>
              </a:ext>
            </a:extLst>
          </p:cNvPr>
          <p:cNvPicPr/>
          <p:nvPr/>
        </p:nvPicPr>
        <p:blipFill>
          <a:blip r:embed="rId54" cstate="print"/>
          <a:stretch>
            <a:fillRect/>
          </a:stretch>
        </p:blipFill>
        <p:spPr>
          <a:xfrm>
            <a:off x="4175153" y="2678580"/>
            <a:ext cx="359925" cy="197967"/>
          </a:xfrm>
          <a:prstGeom prst="rect">
            <a:avLst/>
          </a:prstGeom>
        </p:spPr>
      </p:pic>
      <p:pic>
        <p:nvPicPr>
          <p:cNvPr id="106" name="object 99">
            <a:extLst>
              <a:ext uri="{FF2B5EF4-FFF2-40B4-BE49-F238E27FC236}">
                <a16:creationId xmlns:a16="http://schemas.microsoft.com/office/drawing/2014/main" id="{2986ED46-9E7D-6F27-6589-3F0A38480556}"/>
              </a:ext>
            </a:extLst>
          </p:cNvPr>
          <p:cNvPicPr/>
          <p:nvPr/>
        </p:nvPicPr>
        <p:blipFill>
          <a:blip r:embed="rId55" cstate="print"/>
          <a:stretch>
            <a:fillRect/>
          </a:stretch>
        </p:blipFill>
        <p:spPr>
          <a:xfrm>
            <a:off x="4175153" y="3289089"/>
            <a:ext cx="359937" cy="197954"/>
          </a:xfrm>
          <a:prstGeom prst="rect">
            <a:avLst/>
          </a:prstGeom>
        </p:spPr>
      </p:pic>
      <p:pic>
        <p:nvPicPr>
          <p:cNvPr id="107" name="object 100">
            <a:extLst>
              <a:ext uri="{FF2B5EF4-FFF2-40B4-BE49-F238E27FC236}">
                <a16:creationId xmlns:a16="http://schemas.microsoft.com/office/drawing/2014/main" id="{E412777D-1C34-5196-395B-3D4AF13169EB}"/>
              </a:ext>
            </a:extLst>
          </p:cNvPr>
          <p:cNvPicPr/>
          <p:nvPr/>
        </p:nvPicPr>
        <p:blipFill>
          <a:blip r:embed="rId56" cstate="print"/>
          <a:stretch>
            <a:fillRect/>
          </a:stretch>
        </p:blipFill>
        <p:spPr>
          <a:xfrm>
            <a:off x="4175153" y="3886990"/>
            <a:ext cx="359925" cy="197954"/>
          </a:xfrm>
          <a:prstGeom prst="rect">
            <a:avLst/>
          </a:prstGeom>
        </p:spPr>
      </p:pic>
      <p:pic>
        <p:nvPicPr>
          <p:cNvPr id="108" name="object 101">
            <a:extLst>
              <a:ext uri="{FF2B5EF4-FFF2-40B4-BE49-F238E27FC236}">
                <a16:creationId xmlns:a16="http://schemas.microsoft.com/office/drawing/2014/main" id="{46A8E951-F663-D88D-12D3-0202D559AB28}"/>
              </a:ext>
            </a:extLst>
          </p:cNvPr>
          <p:cNvPicPr/>
          <p:nvPr/>
        </p:nvPicPr>
        <p:blipFill>
          <a:blip r:embed="rId57" cstate="print"/>
          <a:stretch>
            <a:fillRect/>
          </a:stretch>
        </p:blipFill>
        <p:spPr>
          <a:xfrm>
            <a:off x="4175153" y="2983543"/>
            <a:ext cx="359925" cy="197954"/>
          </a:xfrm>
          <a:prstGeom prst="rect">
            <a:avLst/>
          </a:prstGeom>
        </p:spPr>
      </p:pic>
      <p:pic>
        <p:nvPicPr>
          <p:cNvPr id="109" name="object 102">
            <a:extLst>
              <a:ext uri="{FF2B5EF4-FFF2-40B4-BE49-F238E27FC236}">
                <a16:creationId xmlns:a16="http://schemas.microsoft.com/office/drawing/2014/main" id="{13B7D39F-B922-9BC3-B657-5AE6265DAAB0}"/>
              </a:ext>
            </a:extLst>
          </p:cNvPr>
          <p:cNvPicPr/>
          <p:nvPr/>
        </p:nvPicPr>
        <p:blipFill>
          <a:blip r:embed="rId58" cstate="print"/>
          <a:stretch>
            <a:fillRect/>
          </a:stretch>
        </p:blipFill>
        <p:spPr>
          <a:xfrm>
            <a:off x="4175153" y="3595089"/>
            <a:ext cx="359925" cy="197967"/>
          </a:xfrm>
          <a:prstGeom prst="rect">
            <a:avLst/>
          </a:prstGeom>
        </p:spPr>
      </p:pic>
      <p:sp>
        <p:nvSpPr>
          <p:cNvPr id="110" name="object 103">
            <a:extLst>
              <a:ext uri="{FF2B5EF4-FFF2-40B4-BE49-F238E27FC236}">
                <a16:creationId xmlns:a16="http://schemas.microsoft.com/office/drawing/2014/main" id="{710E50FE-0AE7-958E-20CC-48D167D7EAF1}"/>
              </a:ext>
            </a:extLst>
          </p:cNvPr>
          <p:cNvSpPr/>
          <p:nvPr/>
        </p:nvSpPr>
        <p:spPr>
          <a:xfrm>
            <a:off x="4175153" y="4202633"/>
            <a:ext cx="358775" cy="196850"/>
          </a:xfrm>
          <a:custGeom>
            <a:avLst/>
            <a:gdLst/>
            <a:ahLst/>
            <a:cxnLst/>
            <a:rect l="l" t="t" r="r" b="b"/>
            <a:pathLst>
              <a:path w="358775" h="196850">
                <a:moveTo>
                  <a:pt x="0" y="196469"/>
                </a:moveTo>
                <a:lnTo>
                  <a:pt x="358482" y="196469"/>
                </a:lnTo>
                <a:lnTo>
                  <a:pt x="358482" y="0"/>
                </a:lnTo>
                <a:lnTo>
                  <a:pt x="0" y="0"/>
                </a:lnTo>
                <a:lnTo>
                  <a:pt x="0" y="196469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1" name="object 104">
            <a:extLst>
              <a:ext uri="{FF2B5EF4-FFF2-40B4-BE49-F238E27FC236}">
                <a16:creationId xmlns:a16="http://schemas.microsoft.com/office/drawing/2014/main" id="{A57FB10C-6E35-82B8-0BD1-43D87481FFA7}"/>
              </a:ext>
            </a:extLst>
          </p:cNvPr>
          <p:cNvPicPr/>
          <p:nvPr/>
        </p:nvPicPr>
        <p:blipFill>
          <a:blip r:embed="rId59" cstate="print"/>
          <a:stretch>
            <a:fillRect/>
          </a:stretch>
        </p:blipFill>
        <p:spPr>
          <a:xfrm>
            <a:off x="5142132" y="2683764"/>
            <a:ext cx="259181" cy="201599"/>
          </a:xfrm>
          <a:prstGeom prst="rect">
            <a:avLst/>
          </a:prstGeom>
        </p:spPr>
      </p:pic>
      <p:pic>
        <p:nvPicPr>
          <p:cNvPr id="112" name="object 105">
            <a:extLst>
              <a:ext uri="{FF2B5EF4-FFF2-40B4-BE49-F238E27FC236}">
                <a16:creationId xmlns:a16="http://schemas.microsoft.com/office/drawing/2014/main" id="{4050A34C-B69C-E2B5-AD87-609FB2BB8172}"/>
              </a:ext>
            </a:extLst>
          </p:cNvPr>
          <p:cNvPicPr/>
          <p:nvPr/>
        </p:nvPicPr>
        <p:blipFill>
          <a:blip r:embed="rId60" cstate="print"/>
          <a:stretch>
            <a:fillRect/>
          </a:stretch>
        </p:blipFill>
        <p:spPr>
          <a:xfrm>
            <a:off x="5146080" y="3011192"/>
            <a:ext cx="259181" cy="201587"/>
          </a:xfrm>
          <a:prstGeom prst="rect">
            <a:avLst/>
          </a:prstGeom>
        </p:spPr>
      </p:pic>
      <p:pic>
        <p:nvPicPr>
          <p:cNvPr id="113" name="object 106">
            <a:extLst>
              <a:ext uri="{FF2B5EF4-FFF2-40B4-BE49-F238E27FC236}">
                <a16:creationId xmlns:a16="http://schemas.microsoft.com/office/drawing/2014/main" id="{21BBEDC4-0543-295E-EE77-74644C7A7CDA}"/>
              </a:ext>
            </a:extLst>
          </p:cNvPr>
          <p:cNvPicPr/>
          <p:nvPr/>
        </p:nvPicPr>
        <p:blipFill>
          <a:blip r:embed="rId61" cstate="print"/>
          <a:stretch>
            <a:fillRect/>
          </a:stretch>
        </p:blipFill>
        <p:spPr>
          <a:xfrm>
            <a:off x="5147022" y="3289941"/>
            <a:ext cx="259181" cy="201587"/>
          </a:xfrm>
          <a:prstGeom prst="rect">
            <a:avLst/>
          </a:prstGeom>
        </p:spPr>
      </p:pic>
      <p:pic>
        <p:nvPicPr>
          <p:cNvPr id="114" name="object 107">
            <a:extLst>
              <a:ext uri="{FF2B5EF4-FFF2-40B4-BE49-F238E27FC236}">
                <a16:creationId xmlns:a16="http://schemas.microsoft.com/office/drawing/2014/main" id="{B2734900-17B5-77BD-7ACA-08CC15243A6A}"/>
              </a:ext>
            </a:extLst>
          </p:cNvPr>
          <p:cNvPicPr/>
          <p:nvPr/>
        </p:nvPicPr>
        <p:blipFill>
          <a:blip r:embed="rId62" cstate="print"/>
          <a:stretch>
            <a:fillRect/>
          </a:stretch>
        </p:blipFill>
        <p:spPr>
          <a:xfrm>
            <a:off x="5145478" y="3591651"/>
            <a:ext cx="259181" cy="201574"/>
          </a:xfrm>
          <a:prstGeom prst="rect">
            <a:avLst/>
          </a:prstGeom>
        </p:spPr>
      </p:pic>
      <p:pic>
        <p:nvPicPr>
          <p:cNvPr id="115" name="object 108">
            <a:extLst>
              <a:ext uri="{FF2B5EF4-FFF2-40B4-BE49-F238E27FC236}">
                <a16:creationId xmlns:a16="http://schemas.microsoft.com/office/drawing/2014/main" id="{E16F1B8A-5CF2-959A-C479-36FF60643100}"/>
              </a:ext>
            </a:extLst>
          </p:cNvPr>
          <p:cNvPicPr/>
          <p:nvPr/>
        </p:nvPicPr>
        <p:blipFill>
          <a:blip r:embed="rId63" cstate="print"/>
          <a:stretch>
            <a:fillRect/>
          </a:stretch>
        </p:blipFill>
        <p:spPr>
          <a:xfrm>
            <a:off x="5147016" y="3898297"/>
            <a:ext cx="259181" cy="201587"/>
          </a:xfrm>
          <a:prstGeom prst="rect">
            <a:avLst/>
          </a:prstGeom>
        </p:spPr>
      </p:pic>
      <p:pic>
        <p:nvPicPr>
          <p:cNvPr id="116" name="object 109">
            <a:extLst>
              <a:ext uri="{FF2B5EF4-FFF2-40B4-BE49-F238E27FC236}">
                <a16:creationId xmlns:a16="http://schemas.microsoft.com/office/drawing/2014/main" id="{72EBC610-17CC-D16A-6830-580D43E56C2D}"/>
              </a:ext>
            </a:extLst>
          </p:cNvPr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5143476" y="4204956"/>
            <a:ext cx="259181" cy="201599"/>
          </a:xfrm>
          <a:prstGeom prst="rect">
            <a:avLst/>
          </a:prstGeom>
        </p:spPr>
      </p:pic>
      <p:pic>
        <p:nvPicPr>
          <p:cNvPr id="117" name="object 30">
            <a:extLst>
              <a:ext uri="{FF2B5EF4-FFF2-40B4-BE49-F238E27FC236}">
                <a16:creationId xmlns:a16="http://schemas.microsoft.com/office/drawing/2014/main" id="{BB3421EE-50F7-A785-0809-4426940C5AE8}"/>
              </a:ext>
            </a:extLst>
          </p:cNvPr>
          <p:cNvPicPr/>
          <p:nvPr/>
        </p:nvPicPr>
        <p:blipFill>
          <a:blip r:embed="rId65" cstate="print"/>
          <a:stretch>
            <a:fillRect/>
          </a:stretch>
        </p:blipFill>
        <p:spPr>
          <a:xfrm>
            <a:off x="1187450" y="2680999"/>
            <a:ext cx="384743" cy="192364"/>
          </a:xfrm>
          <a:prstGeom prst="rect">
            <a:avLst/>
          </a:prstGeom>
        </p:spPr>
      </p:pic>
      <p:sp>
        <p:nvSpPr>
          <p:cNvPr id="118" name="正方形/長方形 229">
            <a:extLst>
              <a:ext uri="{FF2B5EF4-FFF2-40B4-BE49-F238E27FC236}">
                <a16:creationId xmlns:a16="http://schemas.microsoft.com/office/drawing/2014/main" id="{A3191BA4-C7FF-74D7-62BF-36B6734824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7386" y="2890924"/>
            <a:ext cx="520976" cy="6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50" dirty="0">
                <a:latin typeface="ＭＳ Ｐゴシック" panose="020B0600070205080204" pitchFamily="50" charset="-128"/>
              </a:rPr>
              <a:t>WA/ </a:t>
            </a:r>
            <a:r>
              <a:rPr lang="ja-JP" altLang="en-US" sz="450" dirty="0">
                <a:latin typeface="ＭＳ Ｐゴシック" panose="020B0600070205080204" pitchFamily="50" charset="-128"/>
              </a:rPr>
              <a:t>クリエアイボリー</a:t>
            </a:r>
            <a:endParaRPr lang="ja-JP" altLang="ja-JP" sz="450" dirty="0">
              <a:latin typeface="ＭＳ Ｐゴシック" panose="020B0600070205080204" pitchFamily="50" charset="-128"/>
            </a:endParaRPr>
          </a:p>
        </p:txBody>
      </p:sp>
      <p:pic>
        <p:nvPicPr>
          <p:cNvPr id="119" name="object 45">
            <a:extLst>
              <a:ext uri="{FF2B5EF4-FFF2-40B4-BE49-F238E27FC236}">
                <a16:creationId xmlns:a16="http://schemas.microsoft.com/office/drawing/2014/main" id="{EE0D90C8-F58E-AE64-C071-6C3E138FFD25}"/>
              </a:ext>
            </a:extLst>
          </p:cNvPr>
          <p:cNvPicPr/>
          <p:nvPr/>
        </p:nvPicPr>
        <p:blipFill>
          <a:blip r:embed="rId66" cstate="print"/>
          <a:stretch>
            <a:fillRect/>
          </a:stretch>
        </p:blipFill>
        <p:spPr>
          <a:xfrm>
            <a:off x="1187450" y="2984653"/>
            <a:ext cx="384742" cy="192384"/>
          </a:xfrm>
          <a:prstGeom prst="rect">
            <a:avLst/>
          </a:prstGeom>
        </p:spPr>
      </p:pic>
      <p:sp>
        <p:nvSpPr>
          <p:cNvPr id="120" name="正方形/長方形 229">
            <a:extLst>
              <a:ext uri="{FF2B5EF4-FFF2-40B4-BE49-F238E27FC236}">
                <a16:creationId xmlns:a16="http://schemas.microsoft.com/office/drawing/2014/main" id="{2057A425-0255-E235-6168-253CCDAAB3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9064" y="3194598"/>
            <a:ext cx="381515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fontAlgn="t" hangingPunct="1">
              <a:spcBef>
                <a:spcPct val="0"/>
              </a:spcBef>
              <a:buFontTx/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PP/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クリエペール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pic>
        <p:nvPicPr>
          <p:cNvPr id="121" name="object 46">
            <a:extLst>
              <a:ext uri="{FF2B5EF4-FFF2-40B4-BE49-F238E27FC236}">
                <a16:creationId xmlns:a16="http://schemas.microsoft.com/office/drawing/2014/main" id="{12B8F44C-C1B1-83D4-6CB0-DCB6DD8EFB9C}"/>
              </a:ext>
            </a:extLst>
          </p:cNvPr>
          <p:cNvPicPr/>
          <p:nvPr/>
        </p:nvPicPr>
        <p:blipFill>
          <a:blip r:embed="rId67" cstate="print"/>
          <a:stretch>
            <a:fillRect/>
          </a:stretch>
        </p:blipFill>
        <p:spPr>
          <a:xfrm>
            <a:off x="1191026" y="3288300"/>
            <a:ext cx="384689" cy="192364"/>
          </a:xfrm>
          <a:prstGeom prst="rect">
            <a:avLst/>
          </a:prstGeom>
        </p:spPr>
      </p:pic>
      <p:sp>
        <p:nvSpPr>
          <p:cNvPr id="122" name="正方形/長方形 229">
            <a:extLst>
              <a:ext uri="{FF2B5EF4-FFF2-40B4-BE49-F238E27FC236}">
                <a16:creationId xmlns:a16="http://schemas.microsoft.com/office/drawing/2014/main" id="{368990DA-8230-AEC2-0A3F-AA1506C8E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4448" y="3501246"/>
            <a:ext cx="352661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LL/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クリエラスク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pic>
        <p:nvPicPr>
          <p:cNvPr id="123" name="object 47">
            <a:extLst>
              <a:ext uri="{FF2B5EF4-FFF2-40B4-BE49-F238E27FC236}">
                <a16:creationId xmlns:a16="http://schemas.microsoft.com/office/drawing/2014/main" id="{347A1338-02F5-9B6D-2E33-FAB6E6A2B7D0}"/>
              </a:ext>
            </a:extLst>
          </p:cNvPr>
          <p:cNvPicPr/>
          <p:nvPr/>
        </p:nvPicPr>
        <p:blipFill>
          <a:blip r:embed="rId68" cstate="print"/>
          <a:stretch>
            <a:fillRect/>
          </a:stretch>
        </p:blipFill>
        <p:spPr>
          <a:xfrm>
            <a:off x="1188056" y="3595673"/>
            <a:ext cx="381770" cy="190904"/>
          </a:xfrm>
          <a:prstGeom prst="rect">
            <a:avLst/>
          </a:prstGeom>
        </p:spPr>
      </p:pic>
      <p:sp>
        <p:nvSpPr>
          <p:cNvPr id="124" name="正方形/長方形 229">
            <a:extLst>
              <a:ext uri="{FF2B5EF4-FFF2-40B4-BE49-F238E27FC236}">
                <a16:creationId xmlns:a16="http://schemas.microsoft.com/office/drawing/2014/main" id="{97755740-919F-9D17-F767-5A0686251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2229" y="3813327"/>
            <a:ext cx="333425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MM/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クリエモカ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pic>
        <p:nvPicPr>
          <p:cNvPr id="125" name="object 48">
            <a:extLst>
              <a:ext uri="{FF2B5EF4-FFF2-40B4-BE49-F238E27FC236}">
                <a16:creationId xmlns:a16="http://schemas.microsoft.com/office/drawing/2014/main" id="{2159DBDD-4230-125C-34AE-97A88720E9EF}"/>
              </a:ext>
            </a:extLst>
          </p:cNvPr>
          <p:cNvPicPr/>
          <p:nvPr/>
        </p:nvPicPr>
        <p:blipFill>
          <a:blip r:embed="rId69" cstate="print"/>
          <a:stretch>
            <a:fillRect/>
          </a:stretch>
        </p:blipFill>
        <p:spPr>
          <a:xfrm>
            <a:off x="1187450" y="3898081"/>
            <a:ext cx="391272" cy="195656"/>
          </a:xfrm>
          <a:prstGeom prst="rect">
            <a:avLst/>
          </a:prstGeom>
        </p:spPr>
      </p:pic>
      <p:sp>
        <p:nvSpPr>
          <p:cNvPr id="126" name="正方形/長方形 229">
            <a:extLst>
              <a:ext uri="{FF2B5EF4-FFF2-40B4-BE49-F238E27FC236}">
                <a16:creationId xmlns:a16="http://schemas.microsoft.com/office/drawing/2014/main" id="{79B21606-F54F-3D9B-E5C3-E3C52CE545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5535" y="4112334"/>
            <a:ext cx="375103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DD/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クリエダーク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27" name="正方形/長方形 229">
            <a:extLst>
              <a:ext uri="{FF2B5EF4-FFF2-40B4-BE49-F238E27FC236}">
                <a16:creationId xmlns:a16="http://schemas.microsoft.com/office/drawing/2014/main" id="{F1198514-C0BE-1EC4-CE8F-0B8E1D6260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321" y="4115921"/>
            <a:ext cx="232436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EG/</a:t>
            </a:r>
            <a:r>
              <a:rPr lang="ja-JP" altLang="en-US" sz="400" dirty="0">
                <a:latin typeface="ＭＳ Ｐゴシック" panose="020B0600070205080204" pitchFamily="50" charset="-128"/>
              </a:rPr>
              <a:t> クルミ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A33F1298-75C8-20DE-9567-B058BA01DAE1}"/>
              </a:ext>
            </a:extLst>
          </p:cNvPr>
          <p:cNvGrpSpPr/>
          <p:nvPr/>
        </p:nvGrpSpPr>
        <p:grpSpPr>
          <a:xfrm>
            <a:off x="1711451" y="2678633"/>
            <a:ext cx="511358" cy="278318"/>
            <a:chOff x="1711451" y="2898775"/>
            <a:chExt cx="511358" cy="278318"/>
          </a:xfrm>
        </p:grpSpPr>
        <p:pic>
          <p:nvPicPr>
            <p:cNvPr id="129" name="object 31">
              <a:extLst>
                <a:ext uri="{FF2B5EF4-FFF2-40B4-BE49-F238E27FC236}">
                  <a16:creationId xmlns:a16="http://schemas.microsoft.com/office/drawing/2014/main" id="{4E9AB1F2-7931-CEAA-79C3-18F99D078D93}"/>
                </a:ext>
              </a:extLst>
            </p:cNvPr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1775636" y="2898775"/>
              <a:ext cx="382988" cy="191481"/>
            </a:xfrm>
            <a:prstGeom prst="rect">
              <a:avLst/>
            </a:prstGeom>
          </p:spPr>
        </p:pic>
        <p:sp>
          <p:nvSpPr>
            <p:cNvPr id="130" name="正方形/長方形 229">
              <a:extLst>
                <a:ext uri="{FF2B5EF4-FFF2-40B4-BE49-F238E27FC236}">
                  <a16:creationId xmlns:a16="http://schemas.microsoft.com/office/drawing/2014/main" id="{81B0F7B2-0579-B2B6-8B97-F2BF23EDA1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1451" y="3115538"/>
              <a:ext cx="51135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fontAlgn="t">
                <a:spcBef>
                  <a:spcPct val="0"/>
                </a:spcBef>
                <a:buNone/>
              </a:pPr>
              <a:r>
                <a:rPr lang="en-US" altLang="ja-JP" sz="400" dirty="0">
                  <a:latin typeface="ＭＳ Ｐゴシック" panose="020B0600070205080204" pitchFamily="50" charset="-128"/>
                </a:rPr>
                <a:t>D1/</a:t>
              </a:r>
              <a:r>
                <a:rPr lang="ja-JP" altLang="en-US" sz="400" dirty="0">
                  <a:latin typeface="ＭＳ Ｐゴシック" panose="020B0600070205080204" pitchFamily="50" charset="-128"/>
                </a:rPr>
                <a:t> </a:t>
              </a:r>
              <a:r>
                <a:rPr lang="ja-JP" altLang="en-US" sz="350" dirty="0">
                  <a:latin typeface="ＭＳ Ｐゴシック" panose="020B0600070205080204" pitchFamily="50" charset="-128"/>
                </a:rPr>
                <a:t>イタリアンウォルナット</a:t>
              </a:r>
              <a:endParaRPr lang="ja-JP" altLang="ja-JP" sz="350" dirty="0">
                <a:latin typeface="ＭＳ Ｐゴシック" panose="020B0600070205080204" pitchFamily="50" charset="-128"/>
              </a:endParaRPr>
            </a:p>
          </p:txBody>
        </p:sp>
      </p:grpSp>
      <p:sp>
        <p:nvSpPr>
          <p:cNvPr id="131" name="正方形/長方形 229">
            <a:extLst>
              <a:ext uri="{FF2B5EF4-FFF2-40B4-BE49-F238E27FC236}">
                <a16:creationId xmlns:a16="http://schemas.microsoft.com/office/drawing/2014/main" id="{14B7E349-D428-18BD-8A32-02B3B07F60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9948" y="3189843"/>
            <a:ext cx="367088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DX/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チェスナット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32" name="正方形/長方形 229">
            <a:extLst>
              <a:ext uri="{FF2B5EF4-FFF2-40B4-BE49-F238E27FC236}">
                <a16:creationId xmlns:a16="http://schemas.microsoft.com/office/drawing/2014/main" id="{7EFADE3F-C18B-6348-845A-763CF4DF7B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8895" y="3488805"/>
            <a:ext cx="413575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DJ/</a:t>
            </a:r>
            <a:r>
              <a:rPr lang="ja-JP" altLang="en-US" sz="400" dirty="0">
                <a:latin typeface="ＭＳ Ｐゴシック" panose="020B0600070205080204" pitchFamily="50" charset="-128"/>
              </a:rPr>
              <a:t> ホワイトオーク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33" name="正方形/長方形 229">
            <a:extLst>
              <a:ext uri="{FF2B5EF4-FFF2-40B4-BE49-F238E27FC236}">
                <a16:creationId xmlns:a16="http://schemas.microsoft.com/office/drawing/2014/main" id="{09884006-941D-1785-C228-6C5CDD84BA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746" y="3808147"/>
            <a:ext cx="488916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EA/</a:t>
            </a:r>
            <a:r>
              <a:rPr lang="ja-JP" altLang="en-US" sz="400" dirty="0">
                <a:latin typeface="ＭＳ Ｐゴシック" panose="020B0600070205080204" pitchFamily="50" charset="-128"/>
              </a:rPr>
              <a:t> </a:t>
            </a:r>
            <a:r>
              <a:rPr lang="ja-JP" altLang="en-US" sz="350" dirty="0">
                <a:latin typeface="ＭＳ Ｐゴシック" panose="020B0600070205080204" pitchFamily="50" charset="-128"/>
              </a:rPr>
              <a:t>ワイドローズチェリー</a:t>
            </a:r>
            <a:endParaRPr lang="ja-JP" altLang="ja-JP" sz="350" dirty="0">
              <a:latin typeface="ＭＳ Ｐゴシック" panose="020B0600070205080204" pitchFamily="50" charset="-128"/>
            </a:endParaRPr>
          </a:p>
        </p:txBody>
      </p:sp>
      <p:sp>
        <p:nvSpPr>
          <p:cNvPr id="134" name="正方形/長方形 229">
            <a:extLst>
              <a:ext uri="{FF2B5EF4-FFF2-40B4-BE49-F238E27FC236}">
                <a16:creationId xmlns:a16="http://schemas.microsoft.com/office/drawing/2014/main" id="{BE958E72-A121-CC60-73E1-F53D9129E5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9956" y="4421770"/>
            <a:ext cx="283732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D2/</a:t>
            </a:r>
            <a:r>
              <a:rPr lang="ja-JP" altLang="en-US" sz="400" dirty="0">
                <a:latin typeface="ＭＳ Ｐゴシック" panose="020B0600070205080204" pitchFamily="50" charset="-128"/>
              </a:rPr>
              <a:t> メープル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35" name="正方形/長方形 229">
            <a:extLst>
              <a:ext uri="{FF2B5EF4-FFF2-40B4-BE49-F238E27FC236}">
                <a16:creationId xmlns:a16="http://schemas.microsoft.com/office/drawing/2014/main" id="{E1696F6C-7E07-016C-723F-685F31F4BD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6368" y="5026458"/>
            <a:ext cx="27732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DY/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チェリー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36" name="正方形/長方形 229">
            <a:extLst>
              <a:ext uri="{FF2B5EF4-FFF2-40B4-BE49-F238E27FC236}">
                <a16:creationId xmlns:a16="http://schemas.microsoft.com/office/drawing/2014/main" id="{1C392CD3-9CD9-5722-9E17-180412B777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1902" y="5332329"/>
            <a:ext cx="474489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DK/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ナチュラルオーク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37" name="正方形/長方形 229">
            <a:extLst>
              <a:ext uri="{FF2B5EF4-FFF2-40B4-BE49-F238E27FC236}">
                <a16:creationId xmlns:a16="http://schemas.microsoft.com/office/drawing/2014/main" id="{C4BD8787-72B6-55FA-6A4C-406F723969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0387" y="5632622"/>
            <a:ext cx="328616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DB/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ラフオーク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39" name="正方形/長方形 229">
            <a:extLst>
              <a:ext uri="{FF2B5EF4-FFF2-40B4-BE49-F238E27FC236}">
                <a16:creationId xmlns:a16="http://schemas.microsoft.com/office/drawing/2014/main" id="{45B2E23D-028B-56C9-1168-4C31E07D7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5142" y="3201107"/>
            <a:ext cx="365485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DZ/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ウォルナット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40" name="正方形/長方形 229">
            <a:extLst>
              <a:ext uri="{FF2B5EF4-FFF2-40B4-BE49-F238E27FC236}">
                <a16:creationId xmlns:a16="http://schemas.microsoft.com/office/drawing/2014/main" id="{C032A1CE-3DF7-D1D6-B476-BD24B5E229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4449" y="3510719"/>
            <a:ext cx="48571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DC/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グレージュエルム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pic>
        <p:nvPicPr>
          <p:cNvPr id="141" name="図 140">
            <a:extLst>
              <a:ext uri="{FF2B5EF4-FFF2-40B4-BE49-F238E27FC236}">
                <a16:creationId xmlns:a16="http://schemas.microsoft.com/office/drawing/2014/main" id="{F9ACDFF6-5EF1-441E-5020-7FD6903A3A0F}"/>
              </a:ext>
            </a:extLst>
          </p:cNvPr>
          <p:cNvPicPr>
            <a:picLocks noChangeAspect="1"/>
          </p:cNvPicPr>
          <p:nvPr/>
        </p:nvPicPr>
        <p:blipFill>
          <a:blip r:embed="rId71"/>
          <a:stretch>
            <a:fillRect/>
          </a:stretch>
        </p:blipFill>
        <p:spPr>
          <a:xfrm>
            <a:off x="1767808" y="4511207"/>
            <a:ext cx="389490" cy="188530"/>
          </a:xfrm>
          <a:prstGeom prst="rect">
            <a:avLst/>
          </a:prstGeom>
        </p:spPr>
      </p:pic>
      <p:sp>
        <p:nvSpPr>
          <p:cNvPr id="142" name="正方形/長方形 229">
            <a:extLst>
              <a:ext uri="{FF2B5EF4-FFF2-40B4-BE49-F238E27FC236}">
                <a16:creationId xmlns:a16="http://schemas.microsoft.com/office/drawing/2014/main" id="{0A7C32AD-1067-FD70-0B79-95C97FE69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9091" y="4718140"/>
            <a:ext cx="431208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EH/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テンダーオーク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pic>
        <p:nvPicPr>
          <p:cNvPr id="143" name="図 142">
            <a:extLst>
              <a:ext uri="{FF2B5EF4-FFF2-40B4-BE49-F238E27FC236}">
                <a16:creationId xmlns:a16="http://schemas.microsoft.com/office/drawing/2014/main" id="{E530EAD8-F591-2393-AF02-A9F895F5D8B1}"/>
              </a:ext>
            </a:extLst>
          </p:cNvPr>
          <p:cNvPicPr>
            <a:picLocks noChangeAspect="1"/>
          </p:cNvPicPr>
          <p:nvPr/>
        </p:nvPicPr>
        <p:blipFill>
          <a:blip r:embed="rId72"/>
          <a:stretch>
            <a:fillRect/>
          </a:stretch>
        </p:blipFill>
        <p:spPr>
          <a:xfrm>
            <a:off x="2301395" y="2686452"/>
            <a:ext cx="381593" cy="183767"/>
          </a:xfrm>
          <a:prstGeom prst="rect">
            <a:avLst/>
          </a:prstGeom>
        </p:spPr>
      </p:pic>
      <p:sp>
        <p:nvSpPr>
          <p:cNvPr id="144" name="正方形/長方形 229">
            <a:extLst>
              <a:ext uri="{FF2B5EF4-FFF2-40B4-BE49-F238E27FC236}">
                <a16:creationId xmlns:a16="http://schemas.microsoft.com/office/drawing/2014/main" id="{F58869FE-371E-B1F2-98AA-08B708A644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1829" y="2887082"/>
            <a:ext cx="37350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EJ/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カームチーク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45" name="正方形/長方形 229">
            <a:extLst>
              <a:ext uri="{FF2B5EF4-FFF2-40B4-BE49-F238E27FC236}">
                <a16:creationId xmlns:a16="http://schemas.microsoft.com/office/drawing/2014/main" id="{F1D6C96E-AD4B-54C2-735A-985545B8C0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1304" y="2887914"/>
            <a:ext cx="464871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WA/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クリエアイボリー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46" name="正方形/長方形 229">
            <a:extLst>
              <a:ext uri="{FF2B5EF4-FFF2-40B4-BE49-F238E27FC236}">
                <a16:creationId xmlns:a16="http://schemas.microsoft.com/office/drawing/2014/main" id="{5993C7FE-AFD8-A42A-143B-5B43BA9DD6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2982" y="3191588"/>
            <a:ext cx="381515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fontAlgn="t" hangingPunct="1">
              <a:spcBef>
                <a:spcPct val="0"/>
              </a:spcBef>
              <a:buFontTx/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PP/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クリエペール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47" name="正方形/長方形 229">
            <a:extLst>
              <a:ext uri="{FF2B5EF4-FFF2-40B4-BE49-F238E27FC236}">
                <a16:creationId xmlns:a16="http://schemas.microsoft.com/office/drawing/2014/main" id="{9C4D5F6E-3E42-5E02-7646-56ECE8F3A0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8366" y="3498236"/>
            <a:ext cx="352661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LL/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クリエラスク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48" name="正方形/長方形 229">
            <a:extLst>
              <a:ext uri="{FF2B5EF4-FFF2-40B4-BE49-F238E27FC236}">
                <a16:creationId xmlns:a16="http://schemas.microsoft.com/office/drawing/2014/main" id="{81B9C227-42D0-92CD-E4C6-E97911B542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6147" y="3810317"/>
            <a:ext cx="333425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MM/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クリエモカ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49" name="正方形/長方形 229">
            <a:extLst>
              <a:ext uri="{FF2B5EF4-FFF2-40B4-BE49-F238E27FC236}">
                <a16:creationId xmlns:a16="http://schemas.microsoft.com/office/drawing/2014/main" id="{4FC40FCA-5AB5-EF50-FB83-94B3A3DA5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9453" y="4109324"/>
            <a:ext cx="375103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DD/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クリエダーク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50" name="正方形/長方形 229">
            <a:extLst>
              <a:ext uri="{FF2B5EF4-FFF2-40B4-BE49-F238E27FC236}">
                <a16:creationId xmlns:a16="http://schemas.microsoft.com/office/drawing/2014/main" id="{77D0F7B7-A02C-B4DE-1A5E-AC370887BD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3865" y="4414593"/>
            <a:ext cx="381515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fontAlgn="t" hangingPunct="1">
              <a:spcBef>
                <a:spcPct val="0"/>
              </a:spcBef>
              <a:buFontTx/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PP/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クリエペール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51" name="正方形/長方形 229">
            <a:extLst>
              <a:ext uri="{FF2B5EF4-FFF2-40B4-BE49-F238E27FC236}">
                <a16:creationId xmlns:a16="http://schemas.microsoft.com/office/drawing/2014/main" id="{BC847C78-0E9B-3150-C576-AC8724278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9249" y="4721241"/>
            <a:ext cx="352661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LL/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クリエラスク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52" name="正方形/長方形 229">
            <a:extLst>
              <a:ext uri="{FF2B5EF4-FFF2-40B4-BE49-F238E27FC236}">
                <a16:creationId xmlns:a16="http://schemas.microsoft.com/office/drawing/2014/main" id="{634F155B-75E6-681E-1341-86391C918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7030" y="5033322"/>
            <a:ext cx="333425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MM/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クリエモカ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53" name="正方形/長方形 229">
            <a:extLst>
              <a:ext uri="{FF2B5EF4-FFF2-40B4-BE49-F238E27FC236}">
                <a16:creationId xmlns:a16="http://schemas.microsoft.com/office/drawing/2014/main" id="{D5C6004F-1FA7-C583-9DC5-955D74BF30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0336" y="5332329"/>
            <a:ext cx="375103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DD/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クリエダーク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54" name="正方形/長方形 229">
            <a:extLst>
              <a:ext uri="{FF2B5EF4-FFF2-40B4-BE49-F238E27FC236}">
                <a16:creationId xmlns:a16="http://schemas.microsoft.com/office/drawing/2014/main" id="{78AA70F9-609A-0EC7-B0CC-299223936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7866" y="2887744"/>
            <a:ext cx="367088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DX/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チェスナット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55" name="正方形/長方形 229">
            <a:extLst>
              <a:ext uri="{FF2B5EF4-FFF2-40B4-BE49-F238E27FC236}">
                <a16:creationId xmlns:a16="http://schemas.microsoft.com/office/drawing/2014/main" id="{D3CCD56E-E687-3E6E-0A7D-7602950602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7630" y="3194605"/>
            <a:ext cx="283732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D2/</a:t>
            </a:r>
            <a:r>
              <a:rPr lang="ja-JP" altLang="en-US" sz="400" dirty="0">
                <a:latin typeface="ＭＳ Ｐゴシック" panose="020B0600070205080204" pitchFamily="50" charset="-128"/>
              </a:rPr>
              <a:t> メープル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56" name="正方形/長方形 229">
            <a:extLst>
              <a:ext uri="{FF2B5EF4-FFF2-40B4-BE49-F238E27FC236}">
                <a16:creationId xmlns:a16="http://schemas.microsoft.com/office/drawing/2014/main" id="{0AC6D64D-90C2-CBC1-0975-26109D43D0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7212" y="3493566"/>
            <a:ext cx="474489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DK/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ナチュラルオーク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57" name="正方形/長方形 229">
            <a:extLst>
              <a:ext uri="{FF2B5EF4-FFF2-40B4-BE49-F238E27FC236}">
                <a16:creationId xmlns:a16="http://schemas.microsoft.com/office/drawing/2014/main" id="{1E336ACB-F34C-3CF0-DC49-CFAF2FA177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6753" y="3801271"/>
            <a:ext cx="365485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DZ/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ウォルナット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58" name="正方形/長方形 229">
            <a:extLst>
              <a:ext uri="{FF2B5EF4-FFF2-40B4-BE49-F238E27FC236}">
                <a16:creationId xmlns:a16="http://schemas.microsoft.com/office/drawing/2014/main" id="{7D954226-9819-815E-ED2B-3F2B82D1E8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9544" y="4104195"/>
            <a:ext cx="283732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D2/</a:t>
            </a:r>
            <a:r>
              <a:rPr lang="ja-JP" altLang="en-US" sz="400" dirty="0">
                <a:latin typeface="ＭＳ Ｐゴシック" panose="020B0600070205080204" pitchFamily="50" charset="-128"/>
              </a:rPr>
              <a:t> メープル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59" name="正方形/長方形 229">
            <a:extLst>
              <a:ext uri="{FF2B5EF4-FFF2-40B4-BE49-F238E27FC236}">
                <a16:creationId xmlns:a16="http://schemas.microsoft.com/office/drawing/2014/main" id="{9482F605-C5EE-135E-0DD0-8BA6908904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126" y="4407918"/>
            <a:ext cx="474489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DK/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ナチュラルオーク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60" name="正方形/長方形 229">
            <a:extLst>
              <a:ext uri="{FF2B5EF4-FFF2-40B4-BE49-F238E27FC236}">
                <a16:creationId xmlns:a16="http://schemas.microsoft.com/office/drawing/2014/main" id="{E08D4C8E-853A-33A1-6C38-B198BA2558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0300" y="4717514"/>
            <a:ext cx="365485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DZ/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ウォルナット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61" name="正方形/長方形 229">
            <a:extLst>
              <a:ext uri="{FF2B5EF4-FFF2-40B4-BE49-F238E27FC236}">
                <a16:creationId xmlns:a16="http://schemas.microsoft.com/office/drawing/2014/main" id="{56C07E9E-F31B-D122-1065-247F7461C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9046" y="2885363"/>
            <a:ext cx="764633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W/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クリエアイボリー・クリエホワイト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62" name="正方形/長方形 229">
            <a:extLst>
              <a:ext uri="{FF2B5EF4-FFF2-40B4-BE49-F238E27FC236}">
                <a16:creationId xmlns:a16="http://schemas.microsoft.com/office/drawing/2014/main" id="{92D26C00-3681-D37D-7CEE-EA3FF9F6A3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8467" y="3189037"/>
            <a:ext cx="349455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fontAlgn="t" hangingPunct="1">
              <a:spcBef>
                <a:spcPct val="0"/>
              </a:spcBef>
              <a:buFontTx/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P/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クリエペール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63" name="正方形/長方形 229">
            <a:extLst>
              <a:ext uri="{FF2B5EF4-FFF2-40B4-BE49-F238E27FC236}">
                <a16:creationId xmlns:a16="http://schemas.microsoft.com/office/drawing/2014/main" id="{F9A5E0A6-68A1-B17E-75B5-C8639331E1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3851" y="3495685"/>
            <a:ext cx="32541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L/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クリエラスク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64" name="正方形/長方形 229">
            <a:extLst>
              <a:ext uri="{FF2B5EF4-FFF2-40B4-BE49-F238E27FC236}">
                <a16:creationId xmlns:a16="http://schemas.microsoft.com/office/drawing/2014/main" id="{3E4B2AA6-1919-FF4B-2575-33C273B879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7117" y="3807766"/>
            <a:ext cx="294953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M/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クリエモカ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65" name="正方形/長方形 229">
            <a:extLst>
              <a:ext uri="{FF2B5EF4-FFF2-40B4-BE49-F238E27FC236}">
                <a16:creationId xmlns:a16="http://schemas.microsoft.com/office/drawing/2014/main" id="{2E2730FC-2F1A-7945-61A9-DA6F7D5D5E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3446" y="4106773"/>
            <a:ext cx="34144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D/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クリエダーク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66" name="正方形/長方形 229">
            <a:extLst>
              <a:ext uri="{FF2B5EF4-FFF2-40B4-BE49-F238E27FC236}">
                <a16:creationId xmlns:a16="http://schemas.microsoft.com/office/drawing/2014/main" id="{8011E7E4-0489-FD98-C949-C370EE5EF5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2028" y="4413711"/>
            <a:ext cx="226024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en-US" altLang="ja-JP" sz="400" dirty="0">
                <a:latin typeface="ＭＳ Ｐゴシック" panose="020B0600070205080204" pitchFamily="50" charset="-128"/>
              </a:rPr>
              <a:t>X/ </a:t>
            </a:r>
            <a:r>
              <a:rPr lang="ja-JP" altLang="en-US" sz="400" dirty="0">
                <a:latin typeface="ＭＳ Ｐゴシック" panose="020B0600070205080204" pitchFamily="50" charset="-128"/>
              </a:rPr>
              <a:t>無塗装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67" name="正方形/長方形 229">
            <a:extLst>
              <a:ext uri="{FF2B5EF4-FFF2-40B4-BE49-F238E27FC236}">
                <a16:creationId xmlns:a16="http://schemas.microsoft.com/office/drawing/2014/main" id="{29AB42A3-B861-C1CE-E644-D3BC62AC0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7432" y="2883172"/>
            <a:ext cx="637995" cy="11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380" dirty="0">
                <a:latin typeface="ＭＳ Ｐゴシック" panose="020B0600070205080204" pitchFamily="50" charset="-128"/>
              </a:rPr>
              <a:t>プレシャスホワイト</a:t>
            </a:r>
            <a:endParaRPr lang="en-US" altLang="ja-JP" sz="380" dirty="0">
              <a:latin typeface="ＭＳ Ｐゴシック" panose="020B0600070205080204" pitchFamily="50" charset="-128"/>
            </a:endParaRPr>
          </a:p>
          <a:p>
            <a:pPr fontAlgn="t">
              <a:spcBef>
                <a:spcPct val="0"/>
              </a:spcBef>
              <a:buNone/>
            </a:pPr>
            <a:r>
              <a:rPr lang="ja-JP" altLang="en-US" sz="380" dirty="0">
                <a:latin typeface="ＭＳ Ｐゴシック" panose="020B0600070205080204" pitchFamily="50" charset="-128"/>
              </a:rPr>
              <a:t>クリエアイボリー・クリエホワイト</a:t>
            </a:r>
            <a:endParaRPr lang="ja-JP" altLang="ja-JP" sz="380" dirty="0">
              <a:latin typeface="ＭＳ Ｐゴシック" panose="020B0600070205080204" pitchFamily="50" charset="-128"/>
            </a:endParaRPr>
          </a:p>
        </p:txBody>
      </p:sp>
      <p:sp>
        <p:nvSpPr>
          <p:cNvPr id="168" name="正方形/長方形 229">
            <a:extLst>
              <a:ext uri="{FF2B5EF4-FFF2-40B4-BE49-F238E27FC236}">
                <a16:creationId xmlns:a16="http://schemas.microsoft.com/office/drawing/2014/main" id="{E1EF2778-468B-EA71-DD81-94282B0A5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8782" y="3226678"/>
            <a:ext cx="275717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fontAlgn="t" hangingPunct="1">
              <a:spcBef>
                <a:spcPct val="0"/>
              </a:spcBef>
              <a:buFontTx/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クリエペール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69" name="正方形/長方形 229">
            <a:extLst>
              <a:ext uri="{FF2B5EF4-FFF2-40B4-BE49-F238E27FC236}">
                <a16:creationId xmlns:a16="http://schemas.microsoft.com/office/drawing/2014/main" id="{EF1CCB0F-B4F1-7115-201A-49FBA220AA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4166" y="3503796"/>
            <a:ext cx="25648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クリエラスク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70" name="正方形/長方形 229">
            <a:extLst>
              <a:ext uri="{FF2B5EF4-FFF2-40B4-BE49-F238E27FC236}">
                <a16:creationId xmlns:a16="http://schemas.microsoft.com/office/drawing/2014/main" id="{B949414E-B5E1-1E3D-983A-EA57D10F1C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7432" y="3815877"/>
            <a:ext cx="214802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クリエモカ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71" name="正方形/長方形 229">
            <a:extLst>
              <a:ext uri="{FF2B5EF4-FFF2-40B4-BE49-F238E27FC236}">
                <a16:creationId xmlns:a16="http://schemas.microsoft.com/office/drawing/2014/main" id="{2F468485-049C-FADD-D72F-4AB47B03B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3761" y="4114884"/>
            <a:ext cx="266098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クリエダーク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72" name="正方形/長方形 229">
            <a:extLst>
              <a:ext uri="{FF2B5EF4-FFF2-40B4-BE49-F238E27FC236}">
                <a16:creationId xmlns:a16="http://schemas.microsoft.com/office/drawing/2014/main" id="{D1AC61B1-4802-3DD6-8DF3-18AC166F3A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2343" y="4421822"/>
            <a:ext cx="16511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ブラック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73" name="正方形/長方形 229">
            <a:extLst>
              <a:ext uri="{FF2B5EF4-FFF2-40B4-BE49-F238E27FC236}">
                <a16:creationId xmlns:a16="http://schemas.microsoft.com/office/drawing/2014/main" id="{2F8733B7-76E3-A5DA-983C-18AA7DF43D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6549" y="2890924"/>
            <a:ext cx="637995" cy="5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380" dirty="0">
                <a:latin typeface="ＭＳ Ｐゴシック" panose="020B0600070205080204" pitchFamily="50" charset="-128"/>
              </a:rPr>
              <a:t>クリエアイボリー・クリエホワイト</a:t>
            </a:r>
            <a:endParaRPr lang="ja-JP" altLang="ja-JP" sz="380" dirty="0">
              <a:latin typeface="ＭＳ Ｐゴシック" panose="020B0600070205080204" pitchFamily="50" charset="-128"/>
            </a:endParaRPr>
          </a:p>
        </p:txBody>
      </p:sp>
      <p:sp>
        <p:nvSpPr>
          <p:cNvPr id="174" name="正方形/長方形 229">
            <a:extLst>
              <a:ext uri="{FF2B5EF4-FFF2-40B4-BE49-F238E27FC236}">
                <a16:creationId xmlns:a16="http://schemas.microsoft.com/office/drawing/2014/main" id="{F9AC175A-2E48-D295-DAC3-CBEFFD22E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7957" y="3187417"/>
            <a:ext cx="275717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fontAlgn="t" hangingPunct="1">
              <a:spcBef>
                <a:spcPct val="0"/>
              </a:spcBef>
              <a:buFontTx/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クリエペール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75" name="正方形/長方形 229">
            <a:extLst>
              <a:ext uri="{FF2B5EF4-FFF2-40B4-BE49-F238E27FC236}">
                <a16:creationId xmlns:a16="http://schemas.microsoft.com/office/drawing/2014/main" id="{8B19E34C-5228-E813-094A-074D54DA40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3341" y="3494065"/>
            <a:ext cx="25648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クリエラスク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76" name="正方形/長方形 229">
            <a:extLst>
              <a:ext uri="{FF2B5EF4-FFF2-40B4-BE49-F238E27FC236}">
                <a16:creationId xmlns:a16="http://schemas.microsoft.com/office/drawing/2014/main" id="{5352F163-681C-E753-F314-26FBF22B7C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2936" y="4105153"/>
            <a:ext cx="266098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クリエダーク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77" name="正方形/長方形 229">
            <a:extLst>
              <a:ext uri="{FF2B5EF4-FFF2-40B4-BE49-F238E27FC236}">
                <a16:creationId xmlns:a16="http://schemas.microsoft.com/office/drawing/2014/main" id="{10344850-2A8B-41D8-8FC9-D01302127C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9693" y="4412091"/>
            <a:ext cx="153888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無塗装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78" name="正方形/長方形 229">
            <a:extLst>
              <a:ext uri="{FF2B5EF4-FFF2-40B4-BE49-F238E27FC236}">
                <a16:creationId xmlns:a16="http://schemas.microsoft.com/office/drawing/2014/main" id="{DF9E70B8-EBEE-D58C-2C7C-2E73FC658B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1120" y="3801271"/>
            <a:ext cx="214802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クリエモカ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79" name="正方形/長方形 229">
            <a:extLst>
              <a:ext uri="{FF2B5EF4-FFF2-40B4-BE49-F238E27FC236}">
                <a16:creationId xmlns:a16="http://schemas.microsoft.com/office/drawing/2014/main" id="{9E64DEEB-49A5-44EF-DBAA-7139079447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8385" y="2889282"/>
            <a:ext cx="1035540" cy="5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380" dirty="0">
                <a:latin typeface="ＭＳ Ｐゴシック" panose="020B0600070205080204" pitchFamily="50" charset="-128"/>
              </a:rPr>
              <a:t>プレシャスホワイト・クリエアイボリー・クリエホワイト</a:t>
            </a:r>
            <a:endParaRPr lang="ja-JP" altLang="ja-JP" sz="380" dirty="0">
              <a:latin typeface="ＭＳ Ｐゴシック" panose="020B0600070205080204" pitchFamily="50" charset="-128"/>
            </a:endParaRPr>
          </a:p>
        </p:txBody>
      </p:sp>
      <p:sp>
        <p:nvSpPr>
          <p:cNvPr id="180" name="正方形/長方形 229">
            <a:extLst>
              <a:ext uri="{FF2B5EF4-FFF2-40B4-BE49-F238E27FC236}">
                <a16:creationId xmlns:a16="http://schemas.microsoft.com/office/drawing/2014/main" id="{628C7FD3-9802-C065-7BFB-F5C318ECC3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0039" y="3220053"/>
            <a:ext cx="275717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fontAlgn="t" hangingPunct="1">
              <a:spcBef>
                <a:spcPct val="0"/>
              </a:spcBef>
              <a:buFontTx/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クリエペール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81" name="正方形/長方形 229">
            <a:extLst>
              <a:ext uri="{FF2B5EF4-FFF2-40B4-BE49-F238E27FC236}">
                <a16:creationId xmlns:a16="http://schemas.microsoft.com/office/drawing/2014/main" id="{723AC330-17C9-FC52-C059-23EACF5D50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5423" y="3497171"/>
            <a:ext cx="25648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クリエラスク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82" name="正方形/長方形 229">
            <a:extLst>
              <a:ext uri="{FF2B5EF4-FFF2-40B4-BE49-F238E27FC236}">
                <a16:creationId xmlns:a16="http://schemas.microsoft.com/office/drawing/2014/main" id="{17DFB5D4-056E-E061-9F0D-B3E1E79346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8689" y="3809252"/>
            <a:ext cx="214802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クリエモカ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83" name="正方形/長方形 229">
            <a:extLst>
              <a:ext uri="{FF2B5EF4-FFF2-40B4-BE49-F238E27FC236}">
                <a16:creationId xmlns:a16="http://schemas.microsoft.com/office/drawing/2014/main" id="{04292885-5736-70BF-99FE-5584428B3B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5018" y="4108259"/>
            <a:ext cx="266098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クリエダーク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84" name="正方形/長方形 229">
            <a:extLst>
              <a:ext uri="{FF2B5EF4-FFF2-40B4-BE49-F238E27FC236}">
                <a16:creationId xmlns:a16="http://schemas.microsoft.com/office/drawing/2014/main" id="{EF557303-65EA-6ABB-5000-7C667A3880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3600" y="4415197"/>
            <a:ext cx="16511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ブラック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pic>
        <p:nvPicPr>
          <p:cNvPr id="185" name="object 104">
            <a:extLst>
              <a:ext uri="{FF2B5EF4-FFF2-40B4-BE49-F238E27FC236}">
                <a16:creationId xmlns:a16="http://schemas.microsoft.com/office/drawing/2014/main" id="{C315DCFC-C7C2-7808-AD35-8BAFE995A8B8}"/>
              </a:ext>
            </a:extLst>
          </p:cNvPr>
          <p:cNvPicPr/>
          <p:nvPr/>
        </p:nvPicPr>
        <p:blipFill>
          <a:blip r:embed="rId59" cstate="print"/>
          <a:stretch>
            <a:fillRect/>
          </a:stretch>
        </p:blipFill>
        <p:spPr>
          <a:xfrm>
            <a:off x="8217423" y="2683763"/>
            <a:ext cx="259181" cy="201599"/>
          </a:xfrm>
          <a:prstGeom prst="rect">
            <a:avLst/>
          </a:prstGeom>
        </p:spPr>
      </p:pic>
      <p:pic>
        <p:nvPicPr>
          <p:cNvPr id="186" name="object 105">
            <a:extLst>
              <a:ext uri="{FF2B5EF4-FFF2-40B4-BE49-F238E27FC236}">
                <a16:creationId xmlns:a16="http://schemas.microsoft.com/office/drawing/2014/main" id="{A217FA91-B585-AAC0-510C-CB9FF03C71A1}"/>
              </a:ext>
            </a:extLst>
          </p:cNvPr>
          <p:cNvPicPr/>
          <p:nvPr/>
        </p:nvPicPr>
        <p:blipFill>
          <a:blip r:embed="rId60" cstate="print"/>
          <a:stretch>
            <a:fillRect/>
          </a:stretch>
        </p:blipFill>
        <p:spPr>
          <a:xfrm>
            <a:off x="8206938" y="2999658"/>
            <a:ext cx="259181" cy="201587"/>
          </a:xfrm>
          <a:prstGeom prst="rect">
            <a:avLst/>
          </a:prstGeom>
        </p:spPr>
      </p:pic>
      <p:pic>
        <p:nvPicPr>
          <p:cNvPr id="187" name="object 107">
            <a:extLst>
              <a:ext uri="{FF2B5EF4-FFF2-40B4-BE49-F238E27FC236}">
                <a16:creationId xmlns:a16="http://schemas.microsoft.com/office/drawing/2014/main" id="{EF7E40D9-D05C-8305-5837-63BE584B1A31}"/>
              </a:ext>
            </a:extLst>
          </p:cNvPr>
          <p:cNvPicPr/>
          <p:nvPr/>
        </p:nvPicPr>
        <p:blipFill>
          <a:blip r:embed="rId62" cstate="print"/>
          <a:stretch>
            <a:fillRect/>
          </a:stretch>
        </p:blipFill>
        <p:spPr>
          <a:xfrm>
            <a:off x="8206336" y="3594105"/>
            <a:ext cx="259181" cy="201574"/>
          </a:xfrm>
          <a:prstGeom prst="rect">
            <a:avLst/>
          </a:prstGeom>
        </p:spPr>
      </p:pic>
      <p:pic>
        <p:nvPicPr>
          <p:cNvPr id="188" name="object 108">
            <a:extLst>
              <a:ext uri="{FF2B5EF4-FFF2-40B4-BE49-F238E27FC236}">
                <a16:creationId xmlns:a16="http://schemas.microsoft.com/office/drawing/2014/main" id="{4B9B4AE8-D910-E9B2-28B4-83E6F870649B}"/>
              </a:ext>
            </a:extLst>
          </p:cNvPr>
          <p:cNvPicPr/>
          <p:nvPr/>
        </p:nvPicPr>
        <p:blipFill>
          <a:blip r:embed="rId63" cstate="print"/>
          <a:stretch>
            <a:fillRect/>
          </a:stretch>
        </p:blipFill>
        <p:spPr>
          <a:xfrm>
            <a:off x="8207874" y="3900751"/>
            <a:ext cx="259181" cy="201587"/>
          </a:xfrm>
          <a:prstGeom prst="rect">
            <a:avLst/>
          </a:prstGeom>
        </p:spPr>
      </p:pic>
      <p:pic>
        <p:nvPicPr>
          <p:cNvPr id="189" name="object 109">
            <a:extLst>
              <a:ext uri="{FF2B5EF4-FFF2-40B4-BE49-F238E27FC236}">
                <a16:creationId xmlns:a16="http://schemas.microsoft.com/office/drawing/2014/main" id="{5557A740-BD5E-3A4F-0707-2B13C9419EB0}"/>
              </a:ext>
            </a:extLst>
          </p:cNvPr>
          <p:cNvPicPr/>
          <p:nvPr/>
        </p:nvPicPr>
        <p:blipFill>
          <a:blip r:embed="rId64" cstate="print"/>
          <a:stretch>
            <a:fillRect/>
          </a:stretch>
        </p:blipFill>
        <p:spPr>
          <a:xfrm>
            <a:off x="8204334" y="4205029"/>
            <a:ext cx="259181" cy="201599"/>
          </a:xfrm>
          <a:prstGeom prst="rect">
            <a:avLst/>
          </a:prstGeom>
        </p:spPr>
      </p:pic>
      <p:pic>
        <p:nvPicPr>
          <p:cNvPr id="190" name="object 106">
            <a:extLst>
              <a:ext uri="{FF2B5EF4-FFF2-40B4-BE49-F238E27FC236}">
                <a16:creationId xmlns:a16="http://schemas.microsoft.com/office/drawing/2014/main" id="{35D69263-75E8-5580-569E-B3589A69EF2B}"/>
              </a:ext>
            </a:extLst>
          </p:cNvPr>
          <p:cNvPicPr/>
          <p:nvPr/>
        </p:nvPicPr>
        <p:blipFill>
          <a:blip r:embed="rId61" cstate="print"/>
          <a:stretch>
            <a:fillRect/>
          </a:stretch>
        </p:blipFill>
        <p:spPr>
          <a:xfrm>
            <a:off x="8200976" y="3289941"/>
            <a:ext cx="259181" cy="201587"/>
          </a:xfrm>
          <a:prstGeom prst="rect">
            <a:avLst/>
          </a:prstGeom>
        </p:spPr>
      </p:pic>
      <p:sp>
        <p:nvSpPr>
          <p:cNvPr id="191" name="正方形/長方形 229">
            <a:extLst>
              <a:ext uri="{FF2B5EF4-FFF2-40B4-BE49-F238E27FC236}">
                <a16:creationId xmlns:a16="http://schemas.microsoft.com/office/drawing/2014/main" id="{769D7F69-9EFD-3C0A-C422-463D03164C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6291" y="2882393"/>
            <a:ext cx="637995" cy="11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380" dirty="0">
                <a:latin typeface="ＭＳ Ｐゴシック" panose="020B0600070205080204" pitchFamily="50" charset="-128"/>
              </a:rPr>
              <a:t>プレシャスホワイト</a:t>
            </a:r>
            <a:endParaRPr lang="en-US" altLang="ja-JP" sz="380" dirty="0">
              <a:latin typeface="ＭＳ Ｐゴシック" panose="020B0600070205080204" pitchFamily="50" charset="-128"/>
            </a:endParaRPr>
          </a:p>
          <a:p>
            <a:pPr fontAlgn="t">
              <a:spcBef>
                <a:spcPct val="0"/>
              </a:spcBef>
              <a:buNone/>
            </a:pPr>
            <a:r>
              <a:rPr lang="ja-JP" altLang="en-US" sz="380" dirty="0">
                <a:latin typeface="ＭＳ Ｐゴシック" panose="020B0600070205080204" pitchFamily="50" charset="-128"/>
              </a:rPr>
              <a:t>クリエアイボリー・クリエホワイト</a:t>
            </a:r>
            <a:endParaRPr lang="ja-JP" altLang="ja-JP" sz="380" dirty="0">
              <a:latin typeface="ＭＳ Ｐゴシック" panose="020B0600070205080204" pitchFamily="50" charset="-128"/>
            </a:endParaRPr>
          </a:p>
        </p:txBody>
      </p:sp>
      <p:sp>
        <p:nvSpPr>
          <p:cNvPr id="192" name="正方形/長方形 229">
            <a:extLst>
              <a:ext uri="{FF2B5EF4-FFF2-40B4-BE49-F238E27FC236}">
                <a16:creationId xmlns:a16="http://schemas.microsoft.com/office/drawing/2014/main" id="{9FB2F81B-A7A2-62F4-C6CD-A41FC84181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4289" y="3212926"/>
            <a:ext cx="275717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fontAlgn="t" hangingPunct="1">
              <a:spcBef>
                <a:spcPct val="0"/>
              </a:spcBef>
              <a:buFontTx/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クリエペール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93" name="正方形/長方形 229">
            <a:extLst>
              <a:ext uri="{FF2B5EF4-FFF2-40B4-BE49-F238E27FC236}">
                <a16:creationId xmlns:a16="http://schemas.microsoft.com/office/drawing/2014/main" id="{9B0853B4-D67B-0CA3-5C6B-B0CF350AAE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9400" y="3503790"/>
            <a:ext cx="25648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クリエラスク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94" name="正方形/長方形 229">
            <a:extLst>
              <a:ext uri="{FF2B5EF4-FFF2-40B4-BE49-F238E27FC236}">
                <a16:creationId xmlns:a16="http://schemas.microsoft.com/office/drawing/2014/main" id="{69C5D5F8-6BF1-1197-9804-AC9295D6C9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8525" y="3811049"/>
            <a:ext cx="214802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クリエモカ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95" name="正方形/長方形 229">
            <a:extLst>
              <a:ext uri="{FF2B5EF4-FFF2-40B4-BE49-F238E27FC236}">
                <a16:creationId xmlns:a16="http://schemas.microsoft.com/office/drawing/2014/main" id="{77D8E0B1-143A-0984-66F1-29E639748C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2877" y="4115850"/>
            <a:ext cx="266098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クリエダーク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96" name="正方形/長方形 229">
            <a:extLst>
              <a:ext uri="{FF2B5EF4-FFF2-40B4-BE49-F238E27FC236}">
                <a16:creationId xmlns:a16="http://schemas.microsoft.com/office/drawing/2014/main" id="{D9658CAE-72E7-A52D-8094-713298505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0108" y="4426471"/>
            <a:ext cx="16511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ブラック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97" name="正方形/長方形 229">
            <a:extLst>
              <a:ext uri="{FF2B5EF4-FFF2-40B4-BE49-F238E27FC236}">
                <a16:creationId xmlns:a16="http://schemas.microsoft.com/office/drawing/2014/main" id="{D7B0AC7B-C9D2-6C9C-59F2-B7914E9C64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20444" y="2867857"/>
            <a:ext cx="394339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プレシャスホワイト</a:t>
            </a:r>
            <a:endParaRPr lang="en-US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98" name="正方形/長方形 229">
            <a:extLst>
              <a:ext uri="{FF2B5EF4-FFF2-40B4-BE49-F238E27FC236}">
                <a16:creationId xmlns:a16="http://schemas.microsoft.com/office/drawing/2014/main" id="{3EDB708B-4869-5DA7-9B1E-3C8F764031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7354" y="3170357"/>
            <a:ext cx="275717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fontAlgn="t" hangingPunct="1">
              <a:spcBef>
                <a:spcPct val="0"/>
              </a:spcBef>
              <a:buFontTx/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クリエペール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199" name="正方形/長方形 229">
            <a:extLst>
              <a:ext uri="{FF2B5EF4-FFF2-40B4-BE49-F238E27FC236}">
                <a16:creationId xmlns:a16="http://schemas.microsoft.com/office/drawing/2014/main" id="{312E7F62-78AA-3EAF-D9BC-67DEE195CA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2465" y="3461221"/>
            <a:ext cx="25648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クリエラスク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200" name="正方形/長方形 229">
            <a:extLst>
              <a:ext uri="{FF2B5EF4-FFF2-40B4-BE49-F238E27FC236}">
                <a16:creationId xmlns:a16="http://schemas.microsoft.com/office/drawing/2014/main" id="{1B4A94A9-3B8C-08C7-1EAA-DE58721766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1902" y="3762567"/>
            <a:ext cx="214802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クリエモカ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sp>
        <p:nvSpPr>
          <p:cNvPr id="201" name="正方形/長方形 229">
            <a:extLst>
              <a:ext uri="{FF2B5EF4-FFF2-40B4-BE49-F238E27FC236}">
                <a16:creationId xmlns:a16="http://schemas.microsoft.com/office/drawing/2014/main" id="{E158B628-DA28-AEB0-E71E-BFCA77F342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5942" y="4080424"/>
            <a:ext cx="266098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t">
              <a:spcBef>
                <a:spcPct val="0"/>
              </a:spcBef>
              <a:buNone/>
            </a:pPr>
            <a:r>
              <a:rPr lang="ja-JP" altLang="en-US" sz="400" dirty="0">
                <a:latin typeface="ＭＳ Ｐゴシック" panose="020B0600070205080204" pitchFamily="50" charset="-128"/>
              </a:rPr>
              <a:t>クリエダーク</a:t>
            </a:r>
            <a:endParaRPr lang="ja-JP" altLang="ja-JP" sz="400" dirty="0">
              <a:latin typeface="ＭＳ Ｐゴシック" panose="020B0600070205080204" pitchFamily="50" charset="-128"/>
            </a:endParaRPr>
          </a:p>
        </p:txBody>
      </p:sp>
      <p:pic>
        <p:nvPicPr>
          <p:cNvPr id="202" name="図 201">
            <a:extLst>
              <a:ext uri="{FF2B5EF4-FFF2-40B4-BE49-F238E27FC236}">
                <a16:creationId xmlns:a16="http://schemas.microsoft.com/office/drawing/2014/main" id="{D7594389-2EEB-8C51-2808-179F5641E18F}"/>
              </a:ext>
            </a:extLst>
          </p:cNvPr>
          <p:cNvPicPr>
            <a:picLocks noChangeAspect="1"/>
          </p:cNvPicPr>
          <p:nvPr/>
        </p:nvPicPr>
        <p:blipFill>
          <a:blip r:embed="rId73"/>
          <a:stretch>
            <a:fillRect/>
          </a:stretch>
        </p:blipFill>
        <p:spPr>
          <a:xfrm>
            <a:off x="4247156" y="4737282"/>
            <a:ext cx="4742656" cy="13847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580</Words>
  <Application>Microsoft Office PowerPoint</Application>
  <PresentationFormat>ユーザー設定</PresentationFormat>
  <Paragraphs>201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Microsoft JhengHei</vt:lpstr>
      <vt:lpstr>Microsoft YaHei</vt:lpstr>
      <vt:lpstr>ＭＳ Ｐゴシック</vt:lpstr>
      <vt:lpstr>SimSun</vt:lpstr>
      <vt:lpstr>游ゴシック</vt:lpstr>
      <vt:lpstr>游ゴシック</vt:lpstr>
      <vt:lpstr>Arial</vt:lpstr>
      <vt:lpstr>Calibri</vt:lpstr>
      <vt:lpstr>Lucida Sans</vt:lpstr>
      <vt:lpstr>Microsoft Sans Serif</vt:lpstr>
      <vt:lpstr>Times New Roman</vt:lpstr>
      <vt:lpstr>LIXILテーマ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衿香 佐藤</cp:lastModifiedBy>
  <cp:revision>7</cp:revision>
  <dcterms:created xsi:type="dcterms:W3CDTF">2010-09-29T12:55:25Z</dcterms:created>
  <dcterms:modified xsi:type="dcterms:W3CDTF">2025-03-26T06:23:46Z</dcterms:modified>
</cp:coreProperties>
</file>