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39.jpg" ContentType="image/jpg"/>
  <Override PartName="/ppt/media/image40.jpg" ContentType="image/jpg"/>
  <Override PartName="/ppt/media/image41.jpg" ContentType="image/jpg"/>
  <Override PartName="/ppt/media/image46.jpg" ContentType="image/jpg"/>
  <Override PartName="/ppt/media/image47.jpg" ContentType="image/jpg"/>
  <Override PartName="/ppt/media/image48.jpg" ContentType="image/jpg"/>
  <Override PartName="/ppt/media/image49.jpg" ContentType="image/jp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1"/>
  </p:sldMasterIdLst>
  <p:notesMasterIdLst>
    <p:notesMasterId r:id="rId4"/>
  </p:notesMasterIdLst>
  <p:handoutMasterIdLst>
    <p:handoutMasterId r:id="rId5"/>
  </p:handoutMasterIdLst>
  <p:sldIdLst>
    <p:sldId id="302" r:id="rId2"/>
    <p:sldId id="300" r:id="rId3"/>
  </p:sldIdLst>
  <p:sldSz cx="10691813" cy="7559675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5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24" autoAdjust="0"/>
    <p:restoredTop sz="96190" autoAdjust="0"/>
  </p:normalViewPr>
  <p:slideViewPr>
    <p:cSldViewPr snapToGrid="0" showGuides="1">
      <p:cViewPr>
        <p:scale>
          <a:sx n="112" d="100"/>
          <a:sy n="112" d="100"/>
        </p:scale>
        <p:origin x="-2544" y="10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9" d="100"/>
          <a:sy n="89" d="100"/>
        </p:scale>
        <p:origin x="4496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B527FA63-4B13-B34D-93B9-14AABE0F8A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0E433488-13E7-984D-8394-9A9C8DB5A0B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7DAC4611-FA7F-C24A-9866-C8A1DB41C94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380119EA-072F-F048-AEBD-BA4635BC360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9FB9110-0438-FF42-A562-5D64BC07EAC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DC5D5908-F075-8140-8207-8CB94DD9578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565B388D-5063-7145-84EE-AF6DC03A636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fld id="{8C9A6778-A3FA-C74E-9E18-9BCB36330D97}" type="datetime1">
              <a:rPr lang="en-US" altLang="ja-JP"/>
              <a:pPr>
                <a:defRPr/>
              </a:pPr>
              <a:t>8/25/2025</a:t>
            </a:fld>
            <a:endParaRPr lang="en-US" altLang="ja-JP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D129AAF4-F51F-094D-B476-A0606DFF606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8350" y="746125"/>
            <a:ext cx="52705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A51AEF80-23CE-5443-90A3-A33684C8257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050" y="4721225"/>
            <a:ext cx="4991100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</a:t>
            </a:r>
            <a:r>
              <a:rPr lang="en-US" altLang="ja-JP" noProof="0"/>
              <a:t> </a:t>
            </a:r>
            <a:r>
              <a:rPr lang="ja-JP" altLang="en-US" noProof="0"/>
              <a:t>テキストの書式設定</a:t>
            </a:r>
            <a:endParaRPr lang="en-US" altLang="ja-JP" noProof="0"/>
          </a:p>
          <a:p>
            <a:pPr lvl="1"/>
            <a:r>
              <a:rPr lang="ja-JP" altLang="en-US" noProof="0"/>
              <a:t>第</a:t>
            </a:r>
            <a:r>
              <a:rPr lang="en-US" altLang="ja-JP" noProof="0"/>
              <a:t> 2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2"/>
            <a:r>
              <a:rPr lang="ja-JP" altLang="en-US" noProof="0"/>
              <a:t>第</a:t>
            </a:r>
            <a:r>
              <a:rPr lang="en-US" altLang="ja-JP" noProof="0"/>
              <a:t> 3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3"/>
            <a:r>
              <a:rPr lang="ja-JP" altLang="en-US" noProof="0"/>
              <a:t>第</a:t>
            </a:r>
            <a:r>
              <a:rPr lang="en-US" altLang="ja-JP" noProof="0"/>
              <a:t> 4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4"/>
            <a:r>
              <a:rPr lang="ja-JP" altLang="en-US" noProof="0"/>
              <a:t>第</a:t>
            </a:r>
            <a:r>
              <a:rPr lang="en-US" altLang="ja-JP" noProof="0"/>
              <a:t> 5 </a:t>
            </a:r>
            <a:r>
              <a:rPr lang="ja-JP" altLang="en-US" noProof="0"/>
              <a:t>レベル</a:t>
            </a: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F46E546D-1915-FA41-BC33-F77A70B5F6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3E2F109F-F240-4743-B681-E0AAF356F1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6D617CA-1017-2047-8EF2-B3F641E5A6B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7044844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ＭＳ Ｐゴシック" pitchFamily="114" charset="-128"/>
      </a:defRPr>
    </a:lvl1pPr>
    <a:lvl2pPr marL="495300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2pPr>
    <a:lvl3pPr marL="99218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3pPr>
    <a:lvl4pPr marL="1490663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4pPr>
    <a:lvl5pPr marL="198913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5pPr>
    <a:lvl6pPr marL="2488622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6pPr>
    <a:lvl7pPr marL="2986349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7pPr>
    <a:lvl8pPr marL="3484073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8pPr>
    <a:lvl9pPr marL="3981798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88766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82814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-1:LIX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28">
            <a:extLst>
              <a:ext uri="{FF2B5EF4-FFF2-40B4-BE49-F238E27FC236}">
                <a16:creationId xmlns:a16="http://schemas.microsoft.com/office/drawing/2014/main" id="{0BEF197A-7849-B142-A95B-DC1C1266894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0BC21D27-3C6F-D340-8BBB-E8690000D05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25C66788-D7E4-9E44-90E6-B1AD47FD27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169AAB34-F82F-7A45-BBB9-B249E553EB2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4A5ADDE7-A8CA-3F43-B42D-3BB5B6F76D3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646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3:EXSIOR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692E8FD0-F161-DE48-9E73-49EF130F1C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3788" y="100013"/>
            <a:ext cx="533400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F41AB514-A4B6-374D-90CE-06507327116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EED6F73E-76C2-F348-A7B4-C351CB546CE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061D5382-D263-2643-ABED-8BDB58723B8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13832B5D-64B8-684A-A6B5-833BE320A39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520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4:TOSTEM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B0956356-055A-9542-BD35-1580EA66C64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525" y="138113"/>
            <a:ext cx="601663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FAD81878-65B1-AD4B-8C07-C338D50CB12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3F6CD256-1BE5-334E-8AC8-798FE57D94C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FE1814F9-C12C-8940-AE04-EBAC3F277FE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A6C33804-7BD4-374A-9903-CA1F1876862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5681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5:INTERIO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57B48BC9-0E64-DD4C-B0F0-A42ED28BD78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2513" y="130175"/>
            <a:ext cx="574675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3BE64055-36A3-D848-AC09-B89AD5AA80A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AE37DE4B-14B4-8446-A646-2576E6B5E38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2AEB9C66-CC1A-5346-9A49-DA6B762C65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F2D5D346-B240-3A4B-BEC8-6420E30FD09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90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2:INA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3">
            <a:extLst>
              <a:ext uri="{FF2B5EF4-FFF2-40B4-BE49-F238E27FC236}">
                <a16:creationId xmlns:a16="http://schemas.microsoft.com/office/drawing/2014/main" id="{A246273F-0316-124D-913B-065B51648B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288">
            <a:extLst>
              <a:ext uri="{FF2B5EF4-FFF2-40B4-BE49-F238E27FC236}">
                <a16:creationId xmlns:a16="http://schemas.microsoft.com/office/drawing/2014/main" id="{F052AE12-B60B-784C-B34A-CF54CD41157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D3FC005-CC27-3947-9F96-93095E78E5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CC842CC-005C-5641-8858-9C3B75F1CA4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7D0E429B-C0A1-3545-B3F9-A15BC5D2E8B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997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3:EXS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04EA6704-86EF-E54D-BEB2-BD32BD3802E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12FCDB43-EEFD-4444-AEE2-736D21FBE2F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E2CD2F-9B90-404C-BB32-DE58955605A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056DFBE-4E35-FC42-A056-133AD871A7E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4797D0CA-9200-994B-86E1-562A84C39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406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4:TOS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81C18BD7-6EFE-0B4D-A8EE-90E7B9FB960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37E6CDB7-F131-9E4F-8699-128E560B5A9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43C4B3-C0F6-774B-AC90-133DA5B58D3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637CF95E-95B4-4F4B-B11C-46CB0538A9E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B36565EE-CE8E-1A44-8A9F-9ED8333C8F8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750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5:INTE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F3622A4-9F6A-DF4E-8124-C92CD62C28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46DCDCD0-3AC0-A048-A727-1E98792F2E9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70CBA1-39BE-384D-86EF-5191A45C214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77467F87-BB1F-264E-BE9F-AF86BC9543D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E2BDD4B-6EC7-DA41-8303-F9AFDF1767F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786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1:エコファー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288">
            <a:extLst>
              <a:ext uri="{FF2B5EF4-FFF2-40B4-BE49-F238E27FC236}">
                <a16:creationId xmlns:a16="http://schemas.microsoft.com/office/drawing/2014/main" id="{BB3CB7EA-4A85-974A-BDD0-942B2EDB54E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A8C502DD-0634-EA40-9446-CFAC8D1A65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9" name="図 70">
            <a:extLst>
              <a:ext uri="{FF2B5EF4-FFF2-40B4-BE49-F238E27FC236}">
                <a16:creationId xmlns:a16="http://schemas.microsoft.com/office/drawing/2014/main" id="{114905AE-A962-CC40-A230-3B5C998728B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131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2:長期保証サービス有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>
            <a:extLst>
              <a:ext uri="{FF2B5EF4-FFF2-40B4-BE49-F238E27FC236}">
                <a16:creationId xmlns:a16="http://schemas.microsoft.com/office/drawing/2014/main" id="{412B11FA-436C-AA40-A830-3978CB7EC18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331913" y="7423150"/>
            <a:ext cx="923925" cy="777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詳細は</a:t>
            </a: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WEB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をご確認ください</a:t>
            </a:r>
            <a:endParaRPr lang="en-US" altLang="ja-JP" sz="500">
              <a:solidFill>
                <a:schemeClr val="tx2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7" name="図 13">
            <a:extLst>
              <a:ext uri="{FF2B5EF4-FFF2-40B4-BE49-F238E27FC236}">
                <a16:creationId xmlns:a16="http://schemas.microsoft.com/office/drawing/2014/main" id="{CA1A329A-8FE5-D648-A2B7-051098B3E27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7209972"/>
            <a:ext cx="923925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A7427117-E3FF-0A42-A2ED-AD17EDE3954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4CB710C5-C0CA-9149-B8C9-FFF3B4B113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2" name="図 70">
            <a:extLst>
              <a:ext uri="{FF2B5EF4-FFF2-40B4-BE49-F238E27FC236}">
                <a16:creationId xmlns:a16="http://schemas.microsoft.com/office/drawing/2014/main" id="{C3A73AD5-44B0-F943-A983-F216C0742F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AA986C43-6E5F-A74E-8AF7-B737CF1B2E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485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1:LIXIL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C00DB1A8-0470-BB45-82B1-BE9EB02496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5700" y="127000"/>
            <a:ext cx="471488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41EAB20B-B7D8-5647-8F72-157D68B6498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9B3BF950-55B9-6544-927E-D3BC413A91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5F100BFB-CF55-514A-AA6A-9672C86BF4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0834531F-142A-844D-A0AE-52EED4C304C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419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2:INAX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12">
            <a:extLst>
              <a:ext uri="{FF2B5EF4-FFF2-40B4-BE49-F238E27FC236}">
                <a16:creationId xmlns:a16="http://schemas.microsoft.com/office/drawing/2014/main" id="{7F852F87-CE63-0E4D-B626-010E375369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1263" y="141288"/>
            <a:ext cx="417512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D1D62C18-EED0-9A4E-B5AA-C2E8C502EB7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7507436-CF18-CB4A-875D-E2D32D429F5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F39F8AC4-E7E8-B84A-8928-B2ED091478A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6CFA223D-9598-D141-A54A-60B26515067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498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791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</p:sldLayoutIdLst>
  <p:hf sldNum="0" hdr="0" ftr="0" dt="0"/>
  <p:txStyles>
    <p:titleStyle>
      <a:lvl1pPr algn="l" defTabSz="493456" rtl="0" eaLnBrk="1" latinLnBrk="0" hangingPunct="1">
        <a:spcBef>
          <a:spcPct val="0"/>
        </a:spcBef>
        <a:buNone/>
        <a:defRPr kumimoji="1" sz="2159" b="1" kern="1200" cap="all">
          <a:solidFill>
            <a:schemeClr val="tx2"/>
          </a:solidFill>
          <a:latin typeface="+mj-lt"/>
          <a:ea typeface="メイリオ"/>
          <a:cs typeface="メイリオ"/>
        </a:defRPr>
      </a:lvl1pPr>
    </p:titleStyle>
    <p:bodyStyle>
      <a:lvl1pPr marL="0" indent="-163190" algn="l" defTabSz="493456" rtl="0" eaLnBrk="1" latinLnBrk="0" hangingPunct="1">
        <a:spcBef>
          <a:spcPts val="378"/>
        </a:spcBef>
        <a:buSzPct val="100000"/>
        <a:buFontTx/>
        <a:buBlip>
          <a:blip r:embed="rId14"/>
        </a:buBlip>
        <a:defRPr kumimoji="1" sz="1943" b="1" kern="1200">
          <a:solidFill>
            <a:schemeClr val="tx1"/>
          </a:solidFill>
          <a:latin typeface="+mn-lt"/>
          <a:ea typeface="+mn-ea"/>
          <a:cs typeface="メイリオ"/>
        </a:defRPr>
      </a:lvl1pPr>
      <a:lvl2pPr marL="191900" indent="0" algn="l" defTabSz="493456" rtl="0" eaLnBrk="1" latinLnBrk="0" hangingPunct="1">
        <a:spcBef>
          <a:spcPts val="351"/>
        </a:spcBef>
        <a:buFontTx/>
        <a:buNone/>
        <a:defRPr kumimoji="1" sz="1943" kern="1200">
          <a:solidFill>
            <a:schemeClr val="tx1"/>
          </a:solidFill>
          <a:latin typeface="+mn-lt"/>
          <a:ea typeface="+mn-ea"/>
          <a:cs typeface="メイリオ"/>
        </a:defRPr>
      </a:lvl2pPr>
      <a:lvl3pPr marL="191900" indent="0" algn="l" defTabSz="493456" rtl="0" eaLnBrk="1" latinLnBrk="0" hangingPunct="1">
        <a:spcBef>
          <a:spcPts val="324"/>
        </a:spcBef>
        <a:buFontTx/>
        <a:buNone/>
        <a:defRPr kumimoji="1" sz="1295" kern="1200">
          <a:solidFill>
            <a:schemeClr val="tx1"/>
          </a:solidFill>
          <a:latin typeface="+mn-ea"/>
          <a:ea typeface="+mn-ea"/>
          <a:cs typeface="メイリオ"/>
        </a:defRPr>
      </a:lvl3pPr>
      <a:lvl4pPr marL="678502" indent="-94237" algn="l" defTabSz="493456" rtl="0" eaLnBrk="1" latinLnBrk="0" hangingPunct="1">
        <a:spcBef>
          <a:spcPts val="297"/>
        </a:spcBef>
        <a:buFontTx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4pPr>
      <a:lvl5pPr marL="1554044" marR="0" indent="-20218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5pPr>
      <a:lvl6pPr marL="2714008" marR="0" indent="-29299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6pPr>
      <a:lvl7pPr marL="3776309" marR="0" indent="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7pPr>
      <a:lvl8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8pPr>
      <a:lvl9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9pPr>
    </p:bodyStyle>
    <p:otherStyle>
      <a:defPPr>
        <a:defRPr lang="ja-JP"/>
      </a:defPPr>
      <a:lvl1pPr marL="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1pPr>
      <a:lvl2pPr marL="49345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2pPr>
      <a:lvl3pPr marL="98691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3pPr>
      <a:lvl4pPr marL="148036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4pPr>
      <a:lvl5pPr marL="1973824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5pPr>
      <a:lvl6pPr marL="246728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6pPr>
      <a:lvl7pPr marL="296073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7pPr>
      <a:lvl8pPr marL="345419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8pPr>
      <a:lvl9pPr marL="394764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jp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jp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18" Type="http://schemas.openxmlformats.org/officeDocument/2006/relationships/image" Target="../media/image42.png"/><Relationship Id="rId26" Type="http://schemas.openxmlformats.org/officeDocument/2006/relationships/image" Target="../media/image28.png"/><Relationship Id="rId3" Type="http://schemas.openxmlformats.org/officeDocument/2006/relationships/image" Target="../media/image30.jpg"/><Relationship Id="rId21" Type="http://schemas.openxmlformats.org/officeDocument/2006/relationships/image" Target="../media/image45.png"/><Relationship Id="rId34" Type="http://schemas.openxmlformats.org/officeDocument/2006/relationships/image" Target="../media/image53.png"/><Relationship Id="rId7" Type="http://schemas.openxmlformats.org/officeDocument/2006/relationships/image" Target="../media/image17.png"/><Relationship Id="rId12" Type="http://schemas.openxmlformats.org/officeDocument/2006/relationships/image" Target="../media/image36.png"/><Relationship Id="rId17" Type="http://schemas.openxmlformats.org/officeDocument/2006/relationships/image" Target="../media/image41.jpg"/><Relationship Id="rId25" Type="http://schemas.openxmlformats.org/officeDocument/2006/relationships/image" Target="../media/image49.jpg"/><Relationship Id="rId33" Type="http://schemas.microsoft.com/office/2007/relationships/hdphoto" Target="../media/hdphoto4.wdp"/><Relationship Id="rId38" Type="http://schemas.openxmlformats.org/officeDocument/2006/relationships/image" Target="../media/image56.jp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40.jpg"/><Relationship Id="rId20" Type="http://schemas.openxmlformats.org/officeDocument/2006/relationships/image" Target="../media/image44.png"/><Relationship Id="rId29" Type="http://schemas.microsoft.com/office/2007/relationships/hdphoto" Target="../media/hdphoto2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35.png"/><Relationship Id="rId24" Type="http://schemas.openxmlformats.org/officeDocument/2006/relationships/image" Target="../media/image48.jpg"/><Relationship Id="rId32" Type="http://schemas.openxmlformats.org/officeDocument/2006/relationships/image" Target="../media/image52.png"/><Relationship Id="rId37" Type="http://schemas.openxmlformats.org/officeDocument/2006/relationships/image" Target="../media/image55.png"/><Relationship Id="rId5" Type="http://schemas.microsoft.com/office/2007/relationships/hdphoto" Target="../media/hdphoto1.wdp"/><Relationship Id="rId15" Type="http://schemas.openxmlformats.org/officeDocument/2006/relationships/image" Target="../media/image39.jpg"/><Relationship Id="rId23" Type="http://schemas.openxmlformats.org/officeDocument/2006/relationships/image" Target="../media/image47.jpg"/><Relationship Id="rId28" Type="http://schemas.openxmlformats.org/officeDocument/2006/relationships/image" Target="../media/image50.png"/><Relationship Id="rId36" Type="http://schemas.openxmlformats.org/officeDocument/2006/relationships/image" Target="../media/image54.png"/><Relationship Id="rId10" Type="http://schemas.openxmlformats.org/officeDocument/2006/relationships/image" Target="../media/image34.png"/><Relationship Id="rId19" Type="http://schemas.openxmlformats.org/officeDocument/2006/relationships/image" Target="../media/image43.png"/><Relationship Id="rId31" Type="http://schemas.microsoft.com/office/2007/relationships/hdphoto" Target="../media/hdphoto3.wdp"/><Relationship Id="rId4" Type="http://schemas.openxmlformats.org/officeDocument/2006/relationships/image" Target="../media/image31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Relationship Id="rId22" Type="http://schemas.openxmlformats.org/officeDocument/2006/relationships/image" Target="../media/image46.jpg"/><Relationship Id="rId27" Type="http://schemas.openxmlformats.org/officeDocument/2006/relationships/image" Target="../media/image29.png"/><Relationship Id="rId30" Type="http://schemas.openxmlformats.org/officeDocument/2006/relationships/image" Target="../media/image51.png"/><Relationship Id="rId35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7" t="26089" r="26293" b="12391"/>
          <a:stretch/>
        </p:blipFill>
        <p:spPr>
          <a:xfrm>
            <a:off x="6595094" y="3330814"/>
            <a:ext cx="1445052" cy="983355"/>
          </a:xfrm>
          <a:prstGeom prst="rect">
            <a:avLst/>
          </a:prstGeom>
        </p:spPr>
      </p:pic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18F8AF-0BDF-8A48-84BE-06F36289C052}"/>
              </a:ext>
            </a:extLst>
          </p:cNvPr>
          <p:cNvSpPr/>
          <p:nvPr/>
        </p:nvSpPr>
        <p:spPr>
          <a:xfrm rot="10800000" flipH="1" flipV="1">
            <a:off x="15511463" y="2589213"/>
            <a:ext cx="231775" cy="819150"/>
          </a:xfrm>
          <a:prstGeom prst="rect">
            <a:avLst/>
          </a:prstGeom>
          <a:solidFill>
            <a:srgbClr val="E15B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175"/>
          </a:p>
        </p:txBody>
      </p:sp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15366" name="Text Box 1039">
            <a:extLst>
              <a:ext uri="{FF2B5EF4-FFF2-40B4-BE49-F238E27FC236}">
                <a16:creationId xmlns:a16="http://schemas.microsoft.com/office/drawing/2014/main" id="{0B886D4C-5C70-0E46-A6D5-BFBE1A200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12567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インテリア建材</a:t>
            </a:r>
          </a:p>
        </p:txBody>
      </p:sp>
      <p:sp>
        <p:nvSpPr>
          <p:cNvPr id="15367" name="Text Box 1039">
            <a:extLst>
              <a:ext uri="{FF2B5EF4-FFF2-40B4-BE49-F238E27FC236}">
                <a16:creationId xmlns:a16="http://schemas.microsoft.com/office/drawing/2014/main" id="{5D426F98-4E66-5E4D-9EA2-51DAEB00D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4099" y="335280"/>
            <a:ext cx="122148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KA</a:t>
            </a:r>
            <a:r>
              <a:rPr lang="ja-JP" altLang="en-US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階段</a:t>
            </a:r>
          </a:p>
        </p:txBody>
      </p:sp>
      <p:sp>
        <p:nvSpPr>
          <p:cNvPr id="34" name="Rectangle 9">
            <a:extLst>
              <a:ext uri="{FF2B5EF4-FFF2-40B4-BE49-F238E27FC236}">
                <a16:creationId xmlns:a16="http://schemas.microsoft.com/office/drawing/2014/main" id="{8AD23CE5-CF64-824E-9BF2-1F6917C0A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1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SPD_int_22_004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2025.09.01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発行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09E09-4923-6849-9DC0-C805F44E22FE}"/>
              </a:ext>
            </a:extLst>
          </p:cNvPr>
          <p:cNvSpPr/>
          <p:nvPr/>
        </p:nvSpPr>
        <p:spPr>
          <a:xfrm>
            <a:off x="0" y="-1537322"/>
            <a:ext cx="6743700" cy="13143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C3A836-0976-A64C-B16F-45305A7EBD1F}"/>
              </a:ext>
            </a:extLst>
          </p:cNvPr>
          <p:cNvSpPr txBox="1"/>
          <p:nvPr/>
        </p:nvSpPr>
        <p:spPr>
          <a:xfrm>
            <a:off x="4217355" y="-1316229"/>
            <a:ext cx="243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←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RICHELLE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、</a:t>
            </a:r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SPAGE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に限り、商品名にロゴ使用可。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kumimoji="1" lang="ja-JP" altLang="en-US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サイズ変更不可</a:t>
            </a:r>
            <a:endParaRPr kumimoji="1" lang="en-US" altLang="ja-JP" sz="1400">
              <a:solidFill>
                <a:srgbClr val="D9500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EA7FDF2-509E-D640-BA9C-AAFBDC6D81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3789" y="-978818"/>
            <a:ext cx="1827954" cy="720000"/>
          </a:xfrm>
          <a:prstGeom prst="rect">
            <a:avLst/>
          </a:prstGeom>
        </p:spPr>
      </p:pic>
      <p:sp>
        <p:nvSpPr>
          <p:cNvPr id="19" name="Text Box 1039">
            <a:extLst>
              <a:ext uri="{FF2B5EF4-FFF2-40B4-BE49-F238E27FC236}">
                <a16:creationId xmlns:a16="http://schemas.microsoft.com/office/drawing/2014/main" id="{672CEE98-B33C-5A4E-BEC5-A58DCFAF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645730"/>
            <a:ext cx="166712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システムバスルーム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626324B6-8641-EF47-A1C4-D59A733D81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5345" y="-1319626"/>
            <a:ext cx="2148007" cy="288000"/>
          </a:xfrm>
          <a:prstGeom prst="rect">
            <a:avLst/>
          </a:prstGeom>
        </p:spPr>
      </p:pic>
      <p:sp>
        <p:nvSpPr>
          <p:cNvPr id="23" name="Text Box 1039">
            <a:extLst>
              <a:ext uri="{FF2B5EF4-FFF2-40B4-BE49-F238E27FC236}">
                <a16:creationId xmlns:a16="http://schemas.microsoft.com/office/drawing/2014/main" id="{E6732C8D-6A54-AB47-8FDA-70981FEAB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120707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システムキッチン</a:t>
            </a:r>
          </a:p>
        </p:txBody>
      </p:sp>
      <p:sp>
        <p:nvSpPr>
          <p:cNvPr id="16" name="object 7">
            <a:extLst>
              <a:ext uri="{FF2B5EF4-FFF2-40B4-BE49-F238E27FC236}">
                <a16:creationId xmlns:a16="http://schemas.microsoft.com/office/drawing/2014/main" id="{F6AC337B-9641-787F-8104-3D850153A3AD}"/>
              </a:ext>
            </a:extLst>
          </p:cNvPr>
          <p:cNvSpPr txBox="1"/>
          <p:nvPr/>
        </p:nvSpPr>
        <p:spPr>
          <a:xfrm>
            <a:off x="6351910" y="4218510"/>
            <a:ext cx="492300" cy="83997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6510" marR="44450">
              <a:lnSpc>
                <a:spcPts val="480"/>
              </a:lnSpc>
              <a:spcBef>
                <a:spcPts val="155"/>
              </a:spcBef>
            </a:pPr>
            <a:r>
              <a:rPr sz="600" spc="-100" dirty="0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ス</a:t>
            </a:r>
            <a:r>
              <a:rPr lang="en-US" sz="600" spc="-100" dirty="0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 </a:t>
            </a:r>
            <a:r>
              <a:rPr sz="600" spc="-100" dirty="0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リ</a:t>
            </a:r>
            <a:r>
              <a:rPr lang="en-US" sz="600" spc="-100" dirty="0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 </a:t>
            </a:r>
            <a:r>
              <a:rPr sz="600" spc="-100" dirty="0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ッ</a:t>
            </a:r>
            <a:r>
              <a:rPr lang="en-US" sz="600" spc="-100" dirty="0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 </a:t>
            </a:r>
            <a:r>
              <a:rPr sz="600" spc="-100" dirty="0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プ</a:t>
            </a:r>
            <a:r>
              <a:rPr lang="en-US" sz="600" spc="-100" dirty="0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 </a:t>
            </a:r>
            <a:r>
              <a:rPr sz="600" spc="-100" dirty="0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止</a:t>
            </a:r>
            <a:r>
              <a:rPr lang="en-US" sz="600" spc="-100" dirty="0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 </a:t>
            </a:r>
            <a:r>
              <a:rPr sz="600" spc="-100" dirty="0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YaHei"/>
              </a:rPr>
              <a:t>め</a:t>
            </a:r>
            <a:endParaRPr sz="600" dirty="0">
              <a:latin typeface="游ゴシック" panose="020B0400000000000000" pitchFamily="50" charset="-128"/>
              <a:ea typeface="游ゴシック" panose="020B0400000000000000" pitchFamily="50" charset="-128"/>
              <a:cs typeface="Microsoft YaHei"/>
            </a:endParaRPr>
          </a:p>
        </p:txBody>
      </p:sp>
      <p:grpSp>
        <p:nvGrpSpPr>
          <p:cNvPr id="17" name="object 8">
            <a:extLst>
              <a:ext uri="{FF2B5EF4-FFF2-40B4-BE49-F238E27FC236}">
                <a16:creationId xmlns:a16="http://schemas.microsoft.com/office/drawing/2014/main" id="{EFF9D268-1D01-D716-0105-AD0FCB076A05}"/>
              </a:ext>
            </a:extLst>
          </p:cNvPr>
          <p:cNvGrpSpPr/>
          <p:nvPr/>
        </p:nvGrpSpPr>
        <p:grpSpPr>
          <a:xfrm>
            <a:off x="6622907" y="3647746"/>
            <a:ext cx="781050" cy="602615"/>
            <a:chOff x="6601345" y="4120293"/>
            <a:chExt cx="781050" cy="602615"/>
          </a:xfrm>
        </p:grpSpPr>
        <p:sp>
          <p:nvSpPr>
            <p:cNvPr id="20" name="object 9">
              <a:extLst>
                <a:ext uri="{FF2B5EF4-FFF2-40B4-BE49-F238E27FC236}">
                  <a16:creationId xmlns:a16="http://schemas.microsoft.com/office/drawing/2014/main" id="{AF7D104A-F62B-66AB-1AF3-2F8DD91572B2}"/>
                </a:ext>
              </a:extLst>
            </p:cNvPr>
            <p:cNvSpPr/>
            <p:nvPr/>
          </p:nvSpPr>
          <p:spPr>
            <a:xfrm>
              <a:off x="6750471" y="4243612"/>
              <a:ext cx="347980" cy="196850"/>
            </a:xfrm>
            <a:custGeom>
              <a:avLst/>
              <a:gdLst/>
              <a:ahLst/>
              <a:cxnLst/>
              <a:rect l="l" t="t" r="r" b="b"/>
              <a:pathLst>
                <a:path w="347979" h="196850">
                  <a:moveTo>
                    <a:pt x="0" y="196773"/>
                  </a:moveTo>
                  <a:lnTo>
                    <a:pt x="142773" y="196773"/>
                  </a:lnTo>
                  <a:lnTo>
                    <a:pt x="347751" y="0"/>
                  </a:lnTo>
                </a:path>
              </a:pathLst>
            </a:custGeom>
            <a:ln w="3175">
              <a:solidFill>
                <a:srgbClr val="1407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10">
              <a:extLst>
                <a:ext uri="{FF2B5EF4-FFF2-40B4-BE49-F238E27FC236}">
                  <a16:creationId xmlns:a16="http://schemas.microsoft.com/office/drawing/2014/main" id="{6B05D52C-4E70-291B-76AC-91D18DA40A0D}"/>
                </a:ext>
              </a:extLst>
            </p:cNvPr>
            <p:cNvSpPr/>
            <p:nvPr/>
          </p:nvSpPr>
          <p:spPr>
            <a:xfrm>
              <a:off x="7085148" y="4231362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>
                  <a:moveTo>
                    <a:pt x="9270" y="0"/>
                  </a:moveTo>
                  <a:lnTo>
                    <a:pt x="152" y="8763"/>
                  </a:lnTo>
                  <a:lnTo>
                    <a:pt x="0" y="16014"/>
                  </a:lnTo>
                  <a:lnTo>
                    <a:pt x="8762" y="25146"/>
                  </a:lnTo>
                  <a:lnTo>
                    <a:pt x="16027" y="25298"/>
                  </a:lnTo>
                  <a:lnTo>
                    <a:pt x="20586" y="20904"/>
                  </a:lnTo>
                  <a:lnTo>
                    <a:pt x="25145" y="16522"/>
                  </a:lnTo>
                  <a:lnTo>
                    <a:pt x="25298" y="9271"/>
                  </a:lnTo>
                  <a:lnTo>
                    <a:pt x="16535" y="139"/>
                  </a:lnTo>
                  <a:lnTo>
                    <a:pt x="9270" y="0"/>
                  </a:lnTo>
                  <a:close/>
                </a:path>
              </a:pathLst>
            </a:custGeom>
            <a:solidFill>
              <a:srgbClr val="1407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11">
              <a:extLst>
                <a:ext uri="{FF2B5EF4-FFF2-40B4-BE49-F238E27FC236}">
                  <a16:creationId xmlns:a16="http://schemas.microsoft.com/office/drawing/2014/main" id="{B25F9974-DDCD-6F07-8FBD-E0E468A0DE0D}"/>
                </a:ext>
              </a:extLst>
            </p:cNvPr>
            <p:cNvSpPr/>
            <p:nvPr/>
          </p:nvSpPr>
          <p:spPr>
            <a:xfrm>
              <a:off x="6743340" y="4488290"/>
              <a:ext cx="280035" cy="121285"/>
            </a:xfrm>
            <a:custGeom>
              <a:avLst/>
              <a:gdLst/>
              <a:ahLst/>
              <a:cxnLst/>
              <a:rect l="l" t="t" r="r" b="b"/>
              <a:pathLst>
                <a:path w="280034" h="121285">
                  <a:moveTo>
                    <a:pt x="0" y="120929"/>
                  </a:moveTo>
                  <a:lnTo>
                    <a:pt x="149910" y="120916"/>
                  </a:lnTo>
                  <a:lnTo>
                    <a:pt x="279793" y="0"/>
                  </a:lnTo>
                </a:path>
              </a:pathLst>
            </a:custGeom>
            <a:ln w="3175">
              <a:solidFill>
                <a:srgbClr val="1407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12">
              <a:extLst>
                <a:ext uri="{FF2B5EF4-FFF2-40B4-BE49-F238E27FC236}">
                  <a16:creationId xmlns:a16="http://schemas.microsoft.com/office/drawing/2014/main" id="{46644B44-0CBB-5313-4EB0-CEC76278F399}"/>
                </a:ext>
              </a:extLst>
            </p:cNvPr>
            <p:cNvSpPr/>
            <p:nvPr/>
          </p:nvSpPr>
          <p:spPr>
            <a:xfrm>
              <a:off x="7010019" y="4475982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>
                  <a:moveTo>
                    <a:pt x="9525" y="0"/>
                  </a:moveTo>
                  <a:lnTo>
                    <a:pt x="254" y="8623"/>
                  </a:lnTo>
                  <a:lnTo>
                    <a:pt x="0" y="15875"/>
                  </a:lnTo>
                  <a:lnTo>
                    <a:pt x="8610" y="25133"/>
                  </a:lnTo>
                  <a:lnTo>
                    <a:pt x="15875" y="25400"/>
                  </a:lnTo>
                  <a:lnTo>
                    <a:pt x="20510" y="21082"/>
                  </a:lnTo>
                  <a:lnTo>
                    <a:pt x="25133" y="16776"/>
                  </a:lnTo>
                  <a:lnTo>
                    <a:pt x="25400" y="9525"/>
                  </a:lnTo>
                  <a:lnTo>
                    <a:pt x="16776" y="254"/>
                  </a:lnTo>
                  <a:lnTo>
                    <a:pt x="9525" y="0"/>
                  </a:lnTo>
                  <a:close/>
                </a:path>
              </a:pathLst>
            </a:custGeom>
            <a:solidFill>
              <a:srgbClr val="1407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13">
              <a:extLst>
                <a:ext uri="{FF2B5EF4-FFF2-40B4-BE49-F238E27FC236}">
                  <a16:creationId xmlns:a16="http://schemas.microsoft.com/office/drawing/2014/main" id="{85297D5F-60D4-4149-2BE0-BF2ED603D62E}"/>
                </a:ext>
              </a:extLst>
            </p:cNvPr>
            <p:cNvSpPr/>
            <p:nvPr/>
          </p:nvSpPr>
          <p:spPr>
            <a:xfrm>
              <a:off x="6798060" y="4573166"/>
              <a:ext cx="572135" cy="148590"/>
            </a:xfrm>
            <a:custGeom>
              <a:avLst/>
              <a:gdLst/>
              <a:ahLst/>
              <a:cxnLst/>
              <a:rect l="l" t="t" r="r" b="b"/>
              <a:pathLst>
                <a:path w="572134" h="148589">
                  <a:moveTo>
                    <a:pt x="0" y="148132"/>
                  </a:moveTo>
                  <a:lnTo>
                    <a:pt x="401904" y="148145"/>
                  </a:lnTo>
                  <a:lnTo>
                    <a:pt x="571690" y="0"/>
                  </a:lnTo>
                </a:path>
              </a:pathLst>
            </a:custGeom>
            <a:ln w="3175">
              <a:solidFill>
                <a:srgbClr val="1407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14">
              <a:extLst>
                <a:ext uri="{FF2B5EF4-FFF2-40B4-BE49-F238E27FC236}">
                  <a16:creationId xmlns:a16="http://schemas.microsoft.com/office/drawing/2014/main" id="{D716CC2F-9999-72D5-4526-7A22509F0565}"/>
                </a:ext>
              </a:extLst>
            </p:cNvPr>
            <p:cNvSpPr/>
            <p:nvPr/>
          </p:nvSpPr>
          <p:spPr>
            <a:xfrm>
              <a:off x="7356506" y="4560757"/>
              <a:ext cx="26034" cy="26034"/>
            </a:xfrm>
            <a:custGeom>
              <a:avLst/>
              <a:gdLst/>
              <a:ahLst/>
              <a:cxnLst/>
              <a:rect l="l" t="t" r="r" b="b"/>
              <a:pathLst>
                <a:path w="26034" h="26035">
                  <a:moveTo>
                    <a:pt x="10032" y="0"/>
                  </a:moveTo>
                  <a:lnTo>
                    <a:pt x="495" y="8318"/>
                  </a:lnTo>
                  <a:lnTo>
                    <a:pt x="0" y="15544"/>
                  </a:lnTo>
                  <a:lnTo>
                    <a:pt x="8331" y="25082"/>
                  </a:lnTo>
                  <a:lnTo>
                    <a:pt x="15570" y="25577"/>
                  </a:lnTo>
                  <a:lnTo>
                    <a:pt x="20332" y="21424"/>
                  </a:lnTo>
                  <a:lnTo>
                    <a:pt x="25107" y="17259"/>
                  </a:lnTo>
                  <a:lnTo>
                    <a:pt x="25603" y="10020"/>
                  </a:lnTo>
                  <a:lnTo>
                    <a:pt x="17284" y="482"/>
                  </a:lnTo>
                  <a:lnTo>
                    <a:pt x="10032" y="0"/>
                  </a:lnTo>
                  <a:close/>
                </a:path>
              </a:pathLst>
            </a:custGeom>
            <a:solidFill>
              <a:srgbClr val="1407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15">
              <a:extLst>
                <a:ext uri="{FF2B5EF4-FFF2-40B4-BE49-F238E27FC236}">
                  <a16:creationId xmlns:a16="http://schemas.microsoft.com/office/drawing/2014/main" id="{0EB42900-ED55-09CF-186D-D18BBEEDA61E}"/>
                </a:ext>
              </a:extLst>
            </p:cNvPr>
            <p:cNvSpPr/>
            <p:nvPr/>
          </p:nvSpPr>
          <p:spPr>
            <a:xfrm>
              <a:off x="6609792" y="4121881"/>
              <a:ext cx="0" cy="120014"/>
            </a:xfrm>
            <a:custGeom>
              <a:avLst/>
              <a:gdLst/>
              <a:ahLst/>
              <a:cxnLst/>
              <a:rect l="l" t="t" r="r" b="b"/>
              <a:pathLst>
                <a:path h="120014">
                  <a:moveTo>
                    <a:pt x="0" y="0"/>
                  </a:moveTo>
                  <a:lnTo>
                    <a:pt x="0" y="119710"/>
                  </a:lnTo>
                </a:path>
              </a:pathLst>
            </a:custGeom>
            <a:ln w="3175">
              <a:solidFill>
                <a:srgbClr val="1407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16">
              <a:extLst>
                <a:ext uri="{FF2B5EF4-FFF2-40B4-BE49-F238E27FC236}">
                  <a16:creationId xmlns:a16="http://schemas.microsoft.com/office/drawing/2014/main" id="{0EA4D014-FFF1-22F7-38D0-6E0E9E07FF10}"/>
                </a:ext>
              </a:extLst>
            </p:cNvPr>
            <p:cNvSpPr/>
            <p:nvPr/>
          </p:nvSpPr>
          <p:spPr>
            <a:xfrm>
              <a:off x="6602933" y="4121881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3175">
              <a:solidFill>
                <a:srgbClr val="1407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17">
              <a:extLst>
                <a:ext uri="{FF2B5EF4-FFF2-40B4-BE49-F238E27FC236}">
                  <a16:creationId xmlns:a16="http://schemas.microsoft.com/office/drawing/2014/main" id="{5CE9C736-8A3E-15C3-D3E5-8C5248A2FDD5}"/>
                </a:ext>
              </a:extLst>
            </p:cNvPr>
            <p:cNvSpPr/>
            <p:nvPr/>
          </p:nvSpPr>
          <p:spPr>
            <a:xfrm>
              <a:off x="6602933" y="4241589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716" y="0"/>
                  </a:lnTo>
                </a:path>
              </a:pathLst>
            </a:custGeom>
            <a:ln w="3175">
              <a:solidFill>
                <a:srgbClr val="1407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19">
            <a:extLst>
              <a:ext uri="{FF2B5EF4-FFF2-40B4-BE49-F238E27FC236}">
                <a16:creationId xmlns:a16="http://schemas.microsoft.com/office/drawing/2014/main" id="{1150ED17-84CD-0377-346A-D0EB0FEAAD07}"/>
              </a:ext>
            </a:extLst>
          </p:cNvPr>
          <p:cNvSpPr txBox="1"/>
          <p:nvPr/>
        </p:nvSpPr>
        <p:spPr>
          <a:xfrm>
            <a:off x="6314332" y="3666494"/>
            <a:ext cx="423731" cy="83997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16510" marR="44450">
              <a:lnSpc>
                <a:spcPts val="480"/>
              </a:lnSpc>
              <a:spcBef>
                <a:spcPts val="155"/>
              </a:spcBef>
              <a:defRPr sz="600" spc="-100">
                <a:solidFill>
                  <a:srgbClr val="1407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Microsoft YaHei"/>
              </a:defRPr>
            </a:lvl1pPr>
          </a:lstStyle>
          <a:p>
            <a:r>
              <a:rPr lang="en-US" sz="7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3 0 </a:t>
            </a:r>
            <a:r>
              <a:rPr sz="7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m</a:t>
            </a:r>
            <a:r>
              <a:rPr lang="en-US" sz="7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 </a:t>
            </a:r>
            <a:r>
              <a:rPr sz="7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m</a:t>
            </a:r>
          </a:p>
        </p:txBody>
      </p:sp>
      <p:sp>
        <p:nvSpPr>
          <p:cNvPr id="33" name="object 21">
            <a:extLst>
              <a:ext uri="{FF2B5EF4-FFF2-40B4-BE49-F238E27FC236}">
                <a16:creationId xmlns:a16="http://schemas.microsoft.com/office/drawing/2014/main" id="{68A45B69-0099-ABD8-ADE9-1F83CFA091E8}"/>
              </a:ext>
            </a:extLst>
          </p:cNvPr>
          <p:cNvSpPr/>
          <p:nvPr/>
        </p:nvSpPr>
        <p:spPr>
          <a:xfrm>
            <a:off x="4742520" y="930164"/>
            <a:ext cx="2844165" cy="1980564"/>
          </a:xfrm>
          <a:custGeom>
            <a:avLst/>
            <a:gdLst/>
            <a:ahLst/>
            <a:cxnLst/>
            <a:rect l="l" t="t" r="r" b="b"/>
            <a:pathLst>
              <a:path w="2844165" h="1980564">
                <a:moveTo>
                  <a:pt x="2843999" y="1980006"/>
                </a:moveTo>
                <a:lnTo>
                  <a:pt x="0" y="1980006"/>
                </a:lnTo>
                <a:lnTo>
                  <a:pt x="0" y="0"/>
                </a:lnTo>
                <a:lnTo>
                  <a:pt x="2843999" y="0"/>
                </a:lnTo>
                <a:lnTo>
                  <a:pt x="2843999" y="1980006"/>
                </a:lnTo>
                <a:close/>
              </a:path>
            </a:pathLst>
          </a:custGeom>
          <a:ln w="17995">
            <a:solidFill>
              <a:srgbClr val="84B8C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22">
            <a:extLst>
              <a:ext uri="{FF2B5EF4-FFF2-40B4-BE49-F238E27FC236}">
                <a16:creationId xmlns:a16="http://schemas.microsoft.com/office/drawing/2014/main" id="{80A1D8B1-08BD-B0C0-8B78-0AE197FDCC44}"/>
              </a:ext>
            </a:extLst>
          </p:cNvPr>
          <p:cNvSpPr/>
          <p:nvPr/>
        </p:nvSpPr>
        <p:spPr>
          <a:xfrm>
            <a:off x="7706604" y="929592"/>
            <a:ext cx="2841625" cy="1008380"/>
          </a:xfrm>
          <a:custGeom>
            <a:avLst/>
            <a:gdLst/>
            <a:ahLst/>
            <a:cxnLst/>
            <a:rect l="l" t="t" r="r" b="b"/>
            <a:pathLst>
              <a:path w="2841625" h="1008380">
                <a:moveTo>
                  <a:pt x="2841371" y="1007999"/>
                </a:moveTo>
                <a:lnTo>
                  <a:pt x="0" y="1007999"/>
                </a:lnTo>
                <a:lnTo>
                  <a:pt x="0" y="0"/>
                </a:lnTo>
                <a:lnTo>
                  <a:pt x="2841371" y="0"/>
                </a:lnTo>
                <a:lnTo>
                  <a:pt x="2841371" y="1007999"/>
                </a:lnTo>
                <a:close/>
              </a:path>
            </a:pathLst>
          </a:custGeom>
          <a:ln w="18656">
            <a:solidFill>
              <a:srgbClr val="84B8C7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0590F035-DEF9-0ACA-47A0-80736EBD8B46}"/>
              </a:ext>
            </a:extLst>
          </p:cNvPr>
          <p:cNvGrpSpPr/>
          <p:nvPr/>
        </p:nvGrpSpPr>
        <p:grpSpPr>
          <a:xfrm>
            <a:off x="8664584" y="6377052"/>
            <a:ext cx="747690" cy="747684"/>
            <a:chOff x="8643022" y="6257323"/>
            <a:chExt cx="828047" cy="828040"/>
          </a:xfrm>
        </p:grpSpPr>
        <p:pic>
          <p:nvPicPr>
            <p:cNvPr id="38" name="object 25">
              <a:extLst>
                <a:ext uri="{FF2B5EF4-FFF2-40B4-BE49-F238E27FC236}">
                  <a16:creationId xmlns:a16="http://schemas.microsoft.com/office/drawing/2014/main" id="{BA94E28C-CA40-6254-06F2-BA5A6DF71866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43022" y="6257341"/>
              <a:ext cx="828014" cy="828001"/>
            </a:xfrm>
            <a:prstGeom prst="rect">
              <a:avLst/>
            </a:prstGeom>
          </p:spPr>
        </p:pic>
        <p:sp>
          <p:nvSpPr>
            <p:cNvPr id="39" name="object 26">
              <a:extLst>
                <a:ext uri="{FF2B5EF4-FFF2-40B4-BE49-F238E27FC236}">
                  <a16:creationId xmlns:a16="http://schemas.microsoft.com/office/drawing/2014/main" id="{23D247AB-1B11-878A-D653-A0B54169B4C8}"/>
                </a:ext>
              </a:extLst>
            </p:cNvPr>
            <p:cNvSpPr/>
            <p:nvPr/>
          </p:nvSpPr>
          <p:spPr>
            <a:xfrm>
              <a:off x="8643029" y="6257323"/>
              <a:ext cx="828040" cy="828040"/>
            </a:xfrm>
            <a:custGeom>
              <a:avLst/>
              <a:gdLst/>
              <a:ahLst/>
              <a:cxnLst/>
              <a:rect l="l" t="t" r="r" b="b"/>
              <a:pathLst>
                <a:path w="828040" h="828040">
                  <a:moveTo>
                    <a:pt x="828001" y="414007"/>
                  </a:moveTo>
                  <a:lnTo>
                    <a:pt x="825216" y="462289"/>
                  </a:lnTo>
                  <a:lnTo>
                    <a:pt x="817067" y="508935"/>
                  </a:lnTo>
                  <a:lnTo>
                    <a:pt x="803865" y="553635"/>
                  </a:lnTo>
                  <a:lnTo>
                    <a:pt x="785921" y="596077"/>
                  </a:lnTo>
                  <a:lnTo>
                    <a:pt x="763546" y="635952"/>
                  </a:lnTo>
                  <a:lnTo>
                    <a:pt x="737049" y="672948"/>
                  </a:lnTo>
                  <a:lnTo>
                    <a:pt x="706742" y="706754"/>
                  </a:lnTo>
                  <a:lnTo>
                    <a:pt x="672935" y="737062"/>
                  </a:lnTo>
                  <a:lnTo>
                    <a:pt x="635939" y="763558"/>
                  </a:lnTo>
                  <a:lnTo>
                    <a:pt x="596064" y="785934"/>
                  </a:lnTo>
                  <a:lnTo>
                    <a:pt x="553622" y="803878"/>
                  </a:lnTo>
                  <a:lnTo>
                    <a:pt x="508922" y="817080"/>
                  </a:lnTo>
                  <a:lnTo>
                    <a:pt x="462276" y="825229"/>
                  </a:lnTo>
                  <a:lnTo>
                    <a:pt x="413994" y="828014"/>
                  </a:lnTo>
                  <a:lnTo>
                    <a:pt x="365712" y="825229"/>
                  </a:lnTo>
                  <a:lnTo>
                    <a:pt x="319066" y="817080"/>
                  </a:lnTo>
                  <a:lnTo>
                    <a:pt x="274368" y="803878"/>
                  </a:lnTo>
                  <a:lnTo>
                    <a:pt x="231926" y="785934"/>
                  </a:lnTo>
                  <a:lnTo>
                    <a:pt x="192053" y="763558"/>
                  </a:lnTo>
                  <a:lnTo>
                    <a:pt x="155058" y="737062"/>
                  </a:lnTo>
                  <a:lnTo>
                    <a:pt x="121253" y="706754"/>
                  </a:lnTo>
                  <a:lnTo>
                    <a:pt x="90947" y="672948"/>
                  </a:lnTo>
                  <a:lnTo>
                    <a:pt x="64452" y="635952"/>
                  </a:lnTo>
                  <a:lnTo>
                    <a:pt x="42077" y="596077"/>
                  </a:lnTo>
                  <a:lnTo>
                    <a:pt x="24134" y="553635"/>
                  </a:lnTo>
                  <a:lnTo>
                    <a:pt x="10933" y="508935"/>
                  </a:lnTo>
                  <a:lnTo>
                    <a:pt x="2785" y="462289"/>
                  </a:lnTo>
                  <a:lnTo>
                    <a:pt x="0" y="414007"/>
                  </a:lnTo>
                  <a:lnTo>
                    <a:pt x="2785" y="365725"/>
                  </a:lnTo>
                  <a:lnTo>
                    <a:pt x="10933" y="319078"/>
                  </a:lnTo>
                  <a:lnTo>
                    <a:pt x="24134" y="274379"/>
                  </a:lnTo>
                  <a:lnTo>
                    <a:pt x="42077" y="231936"/>
                  </a:lnTo>
                  <a:lnTo>
                    <a:pt x="64452" y="192062"/>
                  </a:lnTo>
                  <a:lnTo>
                    <a:pt x="90947" y="155066"/>
                  </a:lnTo>
                  <a:lnTo>
                    <a:pt x="121253" y="121259"/>
                  </a:lnTo>
                  <a:lnTo>
                    <a:pt x="155058" y="90952"/>
                  </a:lnTo>
                  <a:lnTo>
                    <a:pt x="192053" y="64455"/>
                  </a:lnTo>
                  <a:lnTo>
                    <a:pt x="231926" y="42080"/>
                  </a:lnTo>
                  <a:lnTo>
                    <a:pt x="274368" y="24135"/>
                  </a:lnTo>
                  <a:lnTo>
                    <a:pt x="319066" y="10934"/>
                  </a:lnTo>
                  <a:lnTo>
                    <a:pt x="365712" y="2785"/>
                  </a:lnTo>
                  <a:lnTo>
                    <a:pt x="413994" y="0"/>
                  </a:lnTo>
                  <a:lnTo>
                    <a:pt x="462276" y="2785"/>
                  </a:lnTo>
                  <a:lnTo>
                    <a:pt x="508922" y="10934"/>
                  </a:lnTo>
                  <a:lnTo>
                    <a:pt x="553622" y="24135"/>
                  </a:lnTo>
                  <a:lnTo>
                    <a:pt x="596064" y="42080"/>
                  </a:lnTo>
                  <a:lnTo>
                    <a:pt x="635939" y="64455"/>
                  </a:lnTo>
                  <a:lnTo>
                    <a:pt x="672935" y="90952"/>
                  </a:lnTo>
                  <a:lnTo>
                    <a:pt x="706742" y="121259"/>
                  </a:lnTo>
                  <a:lnTo>
                    <a:pt x="737049" y="155066"/>
                  </a:lnTo>
                  <a:lnTo>
                    <a:pt x="763546" y="192062"/>
                  </a:lnTo>
                  <a:lnTo>
                    <a:pt x="785921" y="231936"/>
                  </a:lnTo>
                  <a:lnTo>
                    <a:pt x="803865" y="274379"/>
                  </a:lnTo>
                  <a:lnTo>
                    <a:pt x="817067" y="319078"/>
                  </a:lnTo>
                  <a:lnTo>
                    <a:pt x="825216" y="365725"/>
                  </a:lnTo>
                  <a:lnTo>
                    <a:pt x="828001" y="414007"/>
                  </a:lnTo>
                  <a:close/>
                </a:path>
              </a:pathLst>
            </a:custGeom>
            <a:ln w="3594">
              <a:solidFill>
                <a:srgbClr val="1407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27">
            <a:extLst>
              <a:ext uri="{FF2B5EF4-FFF2-40B4-BE49-F238E27FC236}">
                <a16:creationId xmlns:a16="http://schemas.microsoft.com/office/drawing/2014/main" id="{DCF3F625-82E6-4100-07FE-CAE2E04E4D82}"/>
              </a:ext>
            </a:extLst>
          </p:cNvPr>
          <p:cNvSpPr txBox="1"/>
          <p:nvPr/>
        </p:nvSpPr>
        <p:spPr>
          <a:xfrm>
            <a:off x="188862" y="6009065"/>
            <a:ext cx="345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defRPr sz="800" spc="-60">
                <a:solidFill>
                  <a:srgbClr val="140700"/>
                </a:solidFill>
                <a:latin typeface="+mn-ea"/>
                <a:ea typeface="+mn-ea"/>
                <a:cs typeface="Microsoft JhengHei"/>
              </a:defRPr>
            </a:lvl1pPr>
          </a:lstStyle>
          <a:p>
            <a:r>
              <a:rPr sz="14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幅広い住宅に使えるスタンダード仕様</a:t>
            </a:r>
          </a:p>
          <a:p>
            <a:r>
              <a:rPr sz="1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さまざまなスタイルに合わせやすいベーシックなデザイン</a:t>
            </a:r>
            <a:r>
              <a:rPr lang="ja-JP" altLang="en-US" sz="1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。</a:t>
            </a:r>
            <a:endParaRPr lang="en-US" sz="10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r>
              <a:rPr sz="1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わかりやすく、選びやすいシンプルな品種設定</a:t>
            </a:r>
            <a:r>
              <a:rPr lang="ja-JP" altLang="en-US" sz="1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。</a:t>
            </a:r>
            <a:endParaRPr sz="10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r>
              <a:rPr sz="1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現場の負荷を大幅に軽減するスマートな施工性</a:t>
            </a:r>
            <a:r>
              <a:rPr lang="ja-JP" altLang="en-US" sz="1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。</a:t>
            </a:r>
            <a:endParaRPr sz="10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r>
              <a:rPr sz="1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幅広くお使いいただける、スタンダードな階段です</a:t>
            </a:r>
            <a:r>
              <a:rPr lang="ja-JP" altLang="en-US" sz="1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。</a:t>
            </a:r>
            <a:endParaRPr sz="10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2" name="object 28">
            <a:extLst>
              <a:ext uri="{FF2B5EF4-FFF2-40B4-BE49-F238E27FC236}">
                <a16:creationId xmlns:a16="http://schemas.microsoft.com/office/drawing/2014/main" id="{F7AF7EA6-FD83-FB50-DECF-32B49EE78E2D}"/>
              </a:ext>
            </a:extLst>
          </p:cNvPr>
          <p:cNvSpPr txBox="1"/>
          <p:nvPr/>
        </p:nvSpPr>
        <p:spPr>
          <a:xfrm>
            <a:off x="8162942" y="4528850"/>
            <a:ext cx="2445518" cy="240450"/>
          </a:xfrm>
          <a:prstGeom prst="rect">
            <a:avLst/>
          </a:prstGeom>
          <a:ln w="5422">
            <a:noFill/>
          </a:ln>
        </p:spPr>
        <p:txBody>
          <a:bodyPr vert="horz" wrap="square" lIns="0" tIns="70485" rIns="0" bIns="0" rtlCol="0" anchor="ctr">
            <a:spAutoFit/>
          </a:bodyPr>
          <a:lstStyle/>
          <a:p>
            <a:pPr marL="107950">
              <a:lnSpc>
                <a:spcPct val="100000"/>
              </a:lnSpc>
              <a:spcBef>
                <a:spcPts val="555"/>
              </a:spcBef>
            </a:pPr>
            <a:r>
              <a:rPr sz="1100" b="1" u="sng" dirty="0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imSun"/>
              </a:rPr>
              <a:t>KA</a:t>
            </a:r>
            <a:r>
              <a:rPr sz="1100" b="1" u="sng" spc="-5" dirty="0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imSun"/>
              </a:rPr>
              <a:t>階段の踏板は、安心の抗菌仕上げ</a:t>
            </a:r>
            <a:endParaRPr sz="1100" b="1" u="sng" dirty="0">
              <a:latin typeface="游ゴシック" panose="020B0400000000000000" pitchFamily="50" charset="-128"/>
              <a:ea typeface="游ゴシック" panose="020B0400000000000000" pitchFamily="50" charset="-128"/>
              <a:cs typeface="SimSun"/>
            </a:endParaRPr>
          </a:p>
        </p:txBody>
      </p:sp>
      <p:grpSp>
        <p:nvGrpSpPr>
          <p:cNvPr id="43" name="object 29">
            <a:extLst>
              <a:ext uri="{FF2B5EF4-FFF2-40B4-BE49-F238E27FC236}">
                <a16:creationId xmlns:a16="http://schemas.microsoft.com/office/drawing/2014/main" id="{D58C3886-F35F-7CC5-E507-A6DD2BF84327}"/>
              </a:ext>
            </a:extLst>
          </p:cNvPr>
          <p:cNvGrpSpPr/>
          <p:nvPr/>
        </p:nvGrpSpPr>
        <p:grpSpPr>
          <a:xfrm>
            <a:off x="9271108" y="6506101"/>
            <a:ext cx="977962" cy="570820"/>
            <a:chOff x="9209521" y="6164116"/>
            <a:chExt cx="1052830" cy="718185"/>
          </a:xfrm>
        </p:grpSpPr>
        <p:sp>
          <p:nvSpPr>
            <p:cNvPr id="44" name="object 30">
              <a:extLst>
                <a:ext uri="{FF2B5EF4-FFF2-40B4-BE49-F238E27FC236}">
                  <a16:creationId xmlns:a16="http://schemas.microsoft.com/office/drawing/2014/main" id="{D3FB1DE1-2BA4-75D2-A3BA-168AFC60ED74}"/>
                </a:ext>
              </a:extLst>
            </p:cNvPr>
            <p:cNvSpPr/>
            <p:nvPr/>
          </p:nvSpPr>
          <p:spPr>
            <a:xfrm>
              <a:off x="9227939" y="6166656"/>
              <a:ext cx="347980" cy="170180"/>
            </a:xfrm>
            <a:custGeom>
              <a:avLst/>
              <a:gdLst/>
              <a:ahLst/>
              <a:cxnLst/>
              <a:rect l="l" t="t" r="r" b="b"/>
              <a:pathLst>
                <a:path w="347979" h="170179">
                  <a:moveTo>
                    <a:pt x="347662" y="0"/>
                  </a:moveTo>
                  <a:lnTo>
                    <a:pt x="173062" y="0"/>
                  </a:lnTo>
                  <a:lnTo>
                    <a:pt x="0" y="169862"/>
                  </a:lnTo>
                </a:path>
              </a:pathLst>
            </a:custGeom>
            <a:ln w="508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31">
              <a:extLst>
                <a:ext uri="{FF2B5EF4-FFF2-40B4-BE49-F238E27FC236}">
                  <a16:creationId xmlns:a16="http://schemas.microsoft.com/office/drawing/2014/main" id="{6D2EBB09-694D-B0FE-0BAB-31B1173F3C81}"/>
                </a:ext>
              </a:extLst>
            </p:cNvPr>
            <p:cNvSpPr/>
            <p:nvPr/>
          </p:nvSpPr>
          <p:spPr>
            <a:xfrm>
              <a:off x="9209521" y="6316749"/>
              <a:ext cx="38735" cy="38735"/>
            </a:xfrm>
            <a:custGeom>
              <a:avLst/>
              <a:gdLst/>
              <a:ahLst/>
              <a:cxnLst/>
              <a:rect l="l" t="t" r="r" b="b"/>
              <a:pathLst>
                <a:path w="38734" h="38735">
                  <a:moveTo>
                    <a:pt x="19277" y="0"/>
                  </a:moveTo>
                  <a:lnTo>
                    <a:pt x="12076" y="1331"/>
                  </a:lnTo>
                  <a:lnTo>
                    <a:pt x="5718" y="5468"/>
                  </a:lnTo>
                  <a:lnTo>
                    <a:pt x="1467" y="11748"/>
                  </a:lnTo>
                  <a:lnTo>
                    <a:pt x="0" y="18923"/>
                  </a:lnTo>
                  <a:lnTo>
                    <a:pt x="1328" y="26123"/>
                  </a:lnTo>
                  <a:lnTo>
                    <a:pt x="5464" y="32481"/>
                  </a:lnTo>
                  <a:lnTo>
                    <a:pt x="11745" y="36732"/>
                  </a:lnTo>
                  <a:lnTo>
                    <a:pt x="18922" y="38198"/>
                  </a:lnTo>
                  <a:lnTo>
                    <a:pt x="26123" y="36866"/>
                  </a:lnTo>
                  <a:lnTo>
                    <a:pt x="32477" y="32723"/>
                  </a:lnTo>
                  <a:lnTo>
                    <a:pt x="36733" y="26443"/>
                  </a:lnTo>
                  <a:lnTo>
                    <a:pt x="38200" y="19270"/>
                  </a:lnTo>
                  <a:lnTo>
                    <a:pt x="36868" y="12074"/>
                  </a:lnTo>
                  <a:lnTo>
                    <a:pt x="32731" y="5722"/>
                  </a:lnTo>
                  <a:lnTo>
                    <a:pt x="26451" y="1466"/>
                  </a:lnTo>
                  <a:lnTo>
                    <a:pt x="1927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32">
              <a:extLst>
                <a:ext uri="{FF2B5EF4-FFF2-40B4-BE49-F238E27FC236}">
                  <a16:creationId xmlns:a16="http://schemas.microsoft.com/office/drawing/2014/main" id="{D6191848-E79C-E086-B52B-6ED1A12E4657}"/>
                </a:ext>
              </a:extLst>
            </p:cNvPr>
            <p:cNvSpPr/>
            <p:nvPr/>
          </p:nvSpPr>
          <p:spPr>
            <a:xfrm>
              <a:off x="9312775" y="6166656"/>
              <a:ext cx="262890" cy="86995"/>
            </a:xfrm>
            <a:custGeom>
              <a:avLst/>
              <a:gdLst/>
              <a:ahLst/>
              <a:cxnLst/>
              <a:rect l="l" t="t" r="r" b="b"/>
              <a:pathLst>
                <a:path w="262890" h="86995">
                  <a:moveTo>
                    <a:pt x="262826" y="0"/>
                  </a:moveTo>
                  <a:lnTo>
                    <a:pt x="88226" y="0"/>
                  </a:lnTo>
                  <a:lnTo>
                    <a:pt x="0" y="86486"/>
                  </a:lnTo>
                </a:path>
              </a:pathLst>
            </a:custGeom>
            <a:ln w="5080">
              <a:solidFill>
                <a:srgbClr val="1407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33">
              <a:extLst>
                <a:ext uri="{FF2B5EF4-FFF2-40B4-BE49-F238E27FC236}">
                  <a16:creationId xmlns:a16="http://schemas.microsoft.com/office/drawing/2014/main" id="{1FF49239-E189-D6A2-371D-662A7D0644CC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626397" y="6382581"/>
              <a:ext cx="635571" cy="499294"/>
            </a:xfrm>
            <a:prstGeom prst="rect">
              <a:avLst/>
            </a:prstGeom>
          </p:spPr>
        </p:pic>
      </p:grpSp>
      <p:sp>
        <p:nvSpPr>
          <p:cNvPr id="48" name="object 34">
            <a:extLst>
              <a:ext uri="{FF2B5EF4-FFF2-40B4-BE49-F238E27FC236}">
                <a16:creationId xmlns:a16="http://schemas.microsoft.com/office/drawing/2014/main" id="{18210FE3-F89B-71B2-154B-1D41DFC998CA}"/>
              </a:ext>
            </a:extLst>
          </p:cNvPr>
          <p:cNvSpPr txBox="1"/>
          <p:nvPr/>
        </p:nvSpPr>
        <p:spPr>
          <a:xfrm>
            <a:off x="4738929" y="918498"/>
            <a:ext cx="2844165" cy="219932"/>
          </a:xfrm>
          <a:prstGeom prst="rect">
            <a:avLst/>
          </a:prstGeom>
          <a:solidFill>
            <a:srgbClr val="84B8C7"/>
          </a:solidFill>
        </p:spPr>
        <p:txBody>
          <a:bodyPr vert="horz" wrap="square" lIns="0" tIns="34925" rIns="0" bIns="0" rtlCol="0">
            <a:spAutoFit/>
          </a:bodyPr>
          <a:lstStyle/>
          <a:p>
            <a:pPr marL="485140">
              <a:lnSpc>
                <a:spcPct val="100000"/>
              </a:lnSpc>
              <a:spcBef>
                <a:spcPts val="275"/>
              </a:spcBef>
            </a:pPr>
            <a:r>
              <a:rPr sz="1200" b="1" spc="80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BIZ UDPゴシック"/>
              </a:rPr>
              <a:t>ベ ー シックな デ ザ イン</a:t>
            </a:r>
            <a:endParaRPr sz="1200" b="1" dirty="0">
              <a:latin typeface="游ゴシック" panose="020B0400000000000000" pitchFamily="50" charset="-128"/>
              <a:ea typeface="游ゴシック" panose="020B0400000000000000" pitchFamily="50" charset="-128"/>
              <a:cs typeface="BIZ UDPゴシック"/>
            </a:endParaRPr>
          </a:p>
        </p:txBody>
      </p:sp>
      <p:sp>
        <p:nvSpPr>
          <p:cNvPr id="49" name="object 36">
            <a:extLst>
              <a:ext uri="{FF2B5EF4-FFF2-40B4-BE49-F238E27FC236}">
                <a16:creationId xmlns:a16="http://schemas.microsoft.com/office/drawing/2014/main" id="{3ACB4DA6-AA88-E608-FC47-3C928E4FFE63}"/>
              </a:ext>
            </a:extLst>
          </p:cNvPr>
          <p:cNvSpPr txBox="1"/>
          <p:nvPr/>
        </p:nvSpPr>
        <p:spPr>
          <a:xfrm>
            <a:off x="4794729" y="1222361"/>
            <a:ext cx="2732564" cy="54566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">
              <a:lnSpc>
                <a:spcPct val="100000"/>
              </a:lnSpc>
              <a:spcBef>
                <a:spcPts val="110"/>
              </a:spcBef>
            </a:pPr>
            <a:r>
              <a:rPr lang="ja-JP" altLang="en-US" sz="1100" spc="45" dirty="0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imSun"/>
              </a:rPr>
              <a:t>踏板の厚さは</a:t>
            </a:r>
            <a:r>
              <a:rPr lang="en-US" altLang="ja-JP" sz="1100" b="1" spc="60" dirty="0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BIZ UDPゴシック"/>
              </a:rPr>
              <a:t>30mm</a:t>
            </a:r>
            <a:r>
              <a:rPr lang="ja-JP" altLang="en-US" sz="1100" spc="-50" dirty="0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imSun"/>
              </a:rPr>
              <a:t>。</a:t>
            </a:r>
            <a:endParaRPr lang="en-US" altLang="ja-JP" sz="1100" spc="-50" dirty="0">
              <a:solidFill>
                <a:srgbClr val="140700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SimSun"/>
            </a:endParaRPr>
          </a:p>
          <a:p>
            <a:pPr marL="3810">
              <a:lnSpc>
                <a:spcPct val="100000"/>
              </a:lnSpc>
              <a:spcBef>
                <a:spcPts val="110"/>
              </a:spcBef>
            </a:pPr>
            <a:r>
              <a:rPr lang="ja-JP" altLang="en-US" sz="1100" spc="-50" dirty="0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imSun"/>
              </a:rPr>
              <a:t>さまざまなスタイル</a:t>
            </a:r>
            <a:r>
              <a:rPr lang="ja-JP" altLang="en-US" sz="1100" spc="-15" dirty="0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imSun"/>
              </a:rPr>
              <a:t>に合わせやすい</a:t>
            </a:r>
            <a:endParaRPr lang="en-US" altLang="ja-JP" sz="1100" spc="-15" dirty="0">
              <a:solidFill>
                <a:srgbClr val="140700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SimSun"/>
            </a:endParaRPr>
          </a:p>
          <a:p>
            <a:pPr marL="3810">
              <a:lnSpc>
                <a:spcPct val="100000"/>
              </a:lnSpc>
              <a:spcBef>
                <a:spcPts val="110"/>
              </a:spcBef>
            </a:pPr>
            <a:r>
              <a:rPr lang="ja-JP" altLang="en-US" sz="1100" spc="-15" dirty="0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imSun"/>
              </a:rPr>
              <a:t>ベーシックなデザインです。</a:t>
            </a:r>
            <a:endParaRPr lang="ja-JP" altLang="en-US" sz="1100" dirty="0">
              <a:latin typeface="游ゴシック" panose="020B0400000000000000" pitchFamily="50" charset="-128"/>
              <a:ea typeface="游ゴシック" panose="020B0400000000000000" pitchFamily="50" charset="-128"/>
              <a:cs typeface="SimSun"/>
            </a:endParaRPr>
          </a:p>
        </p:txBody>
      </p:sp>
      <p:grpSp>
        <p:nvGrpSpPr>
          <p:cNvPr id="50" name="object 38">
            <a:extLst>
              <a:ext uri="{FF2B5EF4-FFF2-40B4-BE49-F238E27FC236}">
                <a16:creationId xmlns:a16="http://schemas.microsoft.com/office/drawing/2014/main" id="{7D433DCF-9289-FD8A-B087-E5F7EEAB8EC3}"/>
              </a:ext>
            </a:extLst>
          </p:cNvPr>
          <p:cNvGrpSpPr/>
          <p:nvPr/>
        </p:nvGrpSpPr>
        <p:grpSpPr>
          <a:xfrm>
            <a:off x="6243322" y="1479707"/>
            <a:ext cx="1160780" cy="1361440"/>
            <a:chOff x="5559068" y="1838210"/>
            <a:chExt cx="1160780" cy="1361440"/>
          </a:xfrm>
        </p:grpSpPr>
        <p:pic>
          <p:nvPicPr>
            <p:cNvPr id="51" name="object 39">
              <a:extLst>
                <a:ext uri="{FF2B5EF4-FFF2-40B4-BE49-F238E27FC236}">
                  <a16:creationId xmlns:a16="http://schemas.microsoft.com/office/drawing/2014/main" id="{7AEFB7AE-4C6B-561A-E1FB-817A05E8AFEC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615162" y="1838210"/>
              <a:ext cx="460615" cy="35374"/>
            </a:xfrm>
            <a:prstGeom prst="rect">
              <a:avLst/>
            </a:prstGeom>
          </p:spPr>
        </p:pic>
        <p:pic>
          <p:nvPicPr>
            <p:cNvPr id="52" name="object 40">
              <a:extLst>
                <a:ext uri="{FF2B5EF4-FFF2-40B4-BE49-F238E27FC236}">
                  <a16:creationId xmlns:a16="http://schemas.microsoft.com/office/drawing/2014/main" id="{7E3DCD4D-9626-4003-9019-982A0E4CC82A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559068" y="2157213"/>
              <a:ext cx="1160764" cy="1042297"/>
            </a:xfrm>
            <a:prstGeom prst="rect">
              <a:avLst/>
            </a:prstGeom>
          </p:spPr>
        </p:pic>
      </p:grpSp>
      <p:sp>
        <p:nvSpPr>
          <p:cNvPr id="53" name="object 41">
            <a:extLst>
              <a:ext uri="{FF2B5EF4-FFF2-40B4-BE49-F238E27FC236}">
                <a16:creationId xmlns:a16="http://schemas.microsoft.com/office/drawing/2014/main" id="{1B157D73-364F-667C-037C-C47FDD0B5BD4}"/>
              </a:ext>
            </a:extLst>
          </p:cNvPr>
          <p:cNvSpPr txBox="1"/>
          <p:nvPr/>
        </p:nvSpPr>
        <p:spPr>
          <a:xfrm>
            <a:off x="5758178" y="1905302"/>
            <a:ext cx="473709" cy="1744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050" b="1" spc="-20" dirty="0">
                <a:solidFill>
                  <a:srgbClr val="84B8C7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BIZ UDPゴシック"/>
              </a:rPr>
              <a:t>30mm</a:t>
            </a:r>
            <a:endParaRPr sz="1050" dirty="0">
              <a:latin typeface="游ゴシック" panose="020B0400000000000000" pitchFamily="50" charset="-128"/>
              <a:ea typeface="游ゴシック" panose="020B0400000000000000" pitchFamily="50" charset="-128"/>
              <a:cs typeface="BIZ UDPゴシック"/>
            </a:endParaRPr>
          </a:p>
        </p:txBody>
      </p:sp>
      <p:sp>
        <p:nvSpPr>
          <p:cNvPr id="54" name="object 42">
            <a:extLst>
              <a:ext uri="{FF2B5EF4-FFF2-40B4-BE49-F238E27FC236}">
                <a16:creationId xmlns:a16="http://schemas.microsoft.com/office/drawing/2014/main" id="{A88E812C-528D-6F92-5ED1-2E08C5194400}"/>
              </a:ext>
            </a:extLst>
          </p:cNvPr>
          <p:cNvSpPr txBox="1"/>
          <p:nvPr/>
        </p:nvSpPr>
        <p:spPr>
          <a:xfrm>
            <a:off x="7703013" y="940135"/>
            <a:ext cx="2841625" cy="219932"/>
          </a:xfrm>
          <a:prstGeom prst="rect">
            <a:avLst/>
          </a:prstGeom>
          <a:solidFill>
            <a:srgbClr val="84B8C7"/>
          </a:solidFill>
        </p:spPr>
        <p:txBody>
          <a:bodyPr vert="horz" wrap="square" lIns="0" tIns="34925" rIns="0" bIns="0" rtlCol="0">
            <a:spAutoFit/>
          </a:bodyPr>
          <a:lstStyle/>
          <a:p>
            <a:pPr marL="516255">
              <a:lnSpc>
                <a:spcPct val="100000"/>
              </a:lnSpc>
              <a:spcBef>
                <a:spcPts val="275"/>
              </a:spcBef>
            </a:pPr>
            <a:r>
              <a:rPr sz="1200" b="1" spc="350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BIZ UDPゴシック"/>
              </a:rPr>
              <a:t>シンプルな品種設定</a:t>
            </a:r>
            <a:r>
              <a:rPr sz="1200" b="1" spc="-50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BIZ UDPゴシック"/>
              </a:rPr>
              <a:t> </a:t>
            </a:r>
            <a:endParaRPr sz="1200" b="1" dirty="0">
              <a:latin typeface="游ゴシック" panose="020B0400000000000000" pitchFamily="50" charset="-128"/>
              <a:ea typeface="游ゴシック" panose="020B0400000000000000" pitchFamily="50" charset="-128"/>
              <a:cs typeface="BIZ UDPゴシック"/>
            </a:endParaRPr>
          </a:p>
        </p:txBody>
      </p:sp>
      <p:sp>
        <p:nvSpPr>
          <p:cNvPr id="55" name="object 43">
            <a:extLst>
              <a:ext uri="{FF2B5EF4-FFF2-40B4-BE49-F238E27FC236}">
                <a16:creationId xmlns:a16="http://schemas.microsoft.com/office/drawing/2014/main" id="{682FBB52-00A3-FA44-91CC-6D14C1C7EFAD}"/>
              </a:ext>
            </a:extLst>
          </p:cNvPr>
          <p:cNvSpPr/>
          <p:nvPr/>
        </p:nvSpPr>
        <p:spPr>
          <a:xfrm>
            <a:off x="7694471" y="2082168"/>
            <a:ext cx="2841625" cy="828040"/>
          </a:xfrm>
          <a:custGeom>
            <a:avLst/>
            <a:gdLst/>
            <a:ahLst/>
            <a:cxnLst/>
            <a:rect l="l" t="t" r="r" b="b"/>
            <a:pathLst>
              <a:path w="2841625" h="828039">
                <a:moveTo>
                  <a:pt x="2841371" y="828001"/>
                </a:moveTo>
                <a:lnTo>
                  <a:pt x="0" y="828001"/>
                </a:lnTo>
                <a:lnTo>
                  <a:pt x="0" y="0"/>
                </a:lnTo>
                <a:lnTo>
                  <a:pt x="2841371" y="0"/>
                </a:lnTo>
                <a:lnTo>
                  <a:pt x="2841371" y="828001"/>
                </a:lnTo>
                <a:close/>
              </a:path>
            </a:pathLst>
          </a:custGeom>
          <a:ln w="16611">
            <a:solidFill>
              <a:srgbClr val="84B8C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44">
            <a:extLst>
              <a:ext uri="{FF2B5EF4-FFF2-40B4-BE49-F238E27FC236}">
                <a16:creationId xmlns:a16="http://schemas.microsoft.com/office/drawing/2014/main" id="{392656D0-0401-8290-4E11-EE348628B334}"/>
              </a:ext>
            </a:extLst>
          </p:cNvPr>
          <p:cNvSpPr txBox="1"/>
          <p:nvPr/>
        </p:nvSpPr>
        <p:spPr>
          <a:xfrm>
            <a:off x="7694471" y="2073862"/>
            <a:ext cx="2841625" cy="219291"/>
          </a:xfrm>
          <a:prstGeom prst="rect">
            <a:avLst/>
          </a:prstGeom>
          <a:solidFill>
            <a:srgbClr val="84B8C7"/>
          </a:solidFill>
        </p:spPr>
        <p:txBody>
          <a:bodyPr vert="horz" wrap="square" lIns="0" tIns="34290" rIns="0" bIns="0" rtlCol="0">
            <a:spAutoFit/>
          </a:bodyPr>
          <a:lstStyle/>
          <a:p>
            <a:pPr marL="619125">
              <a:lnSpc>
                <a:spcPct val="100000"/>
              </a:lnSpc>
              <a:spcBef>
                <a:spcPts val="270"/>
              </a:spcBef>
            </a:pPr>
            <a:r>
              <a:rPr sz="1200" b="1" spc="380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BIZ UDPゴシック"/>
              </a:rPr>
              <a:t>スマートな施工性</a:t>
            </a:r>
            <a:r>
              <a:rPr sz="1200" b="1" spc="30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BIZ UDPゴシック"/>
              </a:rPr>
              <a:t> </a:t>
            </a:r>
            <a:endParaRPr sz="1200" b="1" dirty="0">
              <a:latin typeface="游ゴシック" panose="020B0400000000000000" pitchFamily="50" charset="-128"/>
              <a:ea typeface="游ゴシック" panose="020B0400000000000000" pitchFamily="50" charset="-128"/>
              <a:cs typeface="BIZ UDPゴシック"/>
            </a:endParaRPr>
          </a:p>
        </p:txBody>
      </p:sp>
      <p:sp>
        <p:nvSpPr>
          <p:cNvPr id="57" name="object 45">
            <a:extLst>
              <a:ext uri="{FF2B5EF4-FFF2-40B4-BE49-F238E27FC236}">
                <a16:creationId xmlns:a16="http://schemas.microsoft.com/office/drawing/2014/main" id="{85043C41-636D-18DC-EBF1-61AF8B1A40B3}"/>
              </a:ext>
            </a:extLst>
          </p:cNvPr>
          <p:cNvSpPr txBox="1"/>
          <p:nvPr/>
        </p:nvSpPr>
        <p:spPr>
          <a:xfrm>
            <a:off x="4652826" y="2987722"/>
            <a:ext cx="27692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defRPr sz="1100" b="1" spc="5">
                <a:solidFill>
                  <a:srgbClr val="140700"/>
                </a:solidFill>
                <a:latin typeface="+mj-ea"/>
                <a:ea typeface="+mj-ea"/>
                <a:cs typeface="SimSun"/>
              </a:defRPr>
            </a:lvl1pPr>
          </a:lstStyle>
          <a:p>
            <a:r>
              <a:rPr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先端視認性や足裏のグリップ感にも配慮</a:t>
            </a:r>
          </a:p>
        </p:txBody>
      </p:sp>
      <p:sp>
        <p:nvSpPr>
          <p:cNvPr id="58" name="object 46">
            <a:extLst>
              <a:ext uri="{FF2B5EF4-FFF2-40B4-BE49-F238E27FC236}">
                <a16:creationId xmlns:a16="http://schemas.microsoft.com/office/drawing/2014/main" id="{E98BE316-3D0D-FDA8-7561-87EAC86FD464}"/>
              </a:ext>
            </a:extLst>
          </p:cNvPr>
          <p:cNvSpPr txBox="1"/>
          <p:nvPr/>
        </p:nvSpPr>
        <p:spPr>
          <a:xfrm>
            <a:off x="4652826" y="4511905"/>
            <a:ext cx="38128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defRPr sz="1100" spc="5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imSun"/>
              </a:defRPr>
            </a:lvl1pPr>
          </a:lstStyle>
          <a:p>
            <a:r>
              <a:rPr b="1" dirty="0"/>
              <a:t>建具・床と同色コーディネート可能なクリエカラー</a:t>
            </a:r>
          </a:p>
        </p:txBody>
      </p:sp>
      <p:sp>
        <p:nvSpPr>
          <p:cNvPr id="60" name="object 120">
            <a:extLst>
              <a:ext uri="{FF2B5EF4-FFF2-40B4-BE49-F238E27FC236}">
                <a16:creationId xmlns:a16="http://schemas.microsoft.com/office/drawing/2014/main" id="{8D671C32-35D9-CCAE-4212-F15D57072BBF}"/>
              </a:ext>
            </a:extLst>
          </p:cNvPr>
          <p:cNvSpPr txBox="1"/>
          <p:nvPr/>
        </p:nvSpPr>
        <p:spPr>
          <a:xfrm>
            <a:off x="8303221" y="4108401"/>
            <a:ext cx="2388592" cy="260968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800" spc="-80" dirty="0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JhengHei"/>
              </a:rPr>
              <a:t>踏板から凸に納められているスリップ止めゴムが、</a:t>
            </a:r>
            <a:endParaRPr sz="800" dirty="0">
              <a:latin typeface="游ゴシック" panose="020B0400000000000000" pitchFamily="50" charset="-128"/>
              <a:ea typeface="游ゴシック" panose="020B0400000000000000" pitchFamily="50" charset="-128"/>
              <a:cs typeface="Microsoft JhengHei"/>
            </a:endParaRPr>
          </a:p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800" spc="-100" dirty="0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JhengHei"/>
              </a:rPr>
              <a:t>足裏にグリップ感を伝え、触感でも先端を認識できます。</a:t>
            </a:r>
            <a:endParaRPr sz="800" dirty="0">
              <a:latin typeface="游ゴシック" panose="020B0400000000000000" pitchFamily="50" charset="-128"/>
              <a:ea typeface="游ゴシック" panose="020B0400000000000000" pitchFamily="50" charset="-128"/>
              <a:cs typeface="Microsoft JhengHei"/>
            </a:endParaRPr>
          </a:p>
        </p:txBody>
      </p:sp>
      <p:sp>
        <p:nvSpPr>
          <p:cNvPr id="61" name="object 121">
            <a:extLst>
              <a:ext uri="{FF2B5EF4-FFF2-40B4-BE49-F238E27FC236}">
                <a16:creationId xmlns:a16="http://schemas.microsoft.com/office/drawing/2014/main" id="{EE3867C1-0E67-BF7A-265F-6DC569B42AA4}"/>
              </a:ext>
            </a:extLst>
          </p:cNvPr>
          <p:cNvSpPr txBox="1"/>
          <p:nvPr/>
        </p:nvSpPr>
        <p:spPr>
          <a:xfrm>
            <a:off x="8324820" y="3766953"/>
            <a:ext cx="602131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15" dirty="0">
                <a:solidFill>
                  <a:srgbClr val="140700"/>
                </a:solidFill>
                <a:latin typeface="+mn-ea"/>
                <a:ea typeface="+mn-ea"/>
                <a:cs typeface="Microsoft JhengHei"/>
              </a:rPr>
              <a:t>踏板断面</a:t>
            </a:r>
            <a:endParaRPr sz="800">
              <a:latin typeface="+mn-ea"/>
              <a:ea typeface="+mn-ea"/>
              <a:cs typeface="Microsoft JhengHei"/>
            </a:endParaRPr>
          </a:p>
        </p:txBody>
      </p:sp>
      <p:sp>
        <p:nvSpPr>
          <p:cNvPr id="62" name="object 122">
            <a:extLst>
              <a:ext uri="{FF2B5EF4-FFF2-40B4-BE49-F238E27FC236}">
                <a16:creationId xmlns:a16="http://schemas.microsoft.com/office/drawing/2014/main" id="{8C9BC166-C80E-7712-81A3-81E6E1D769B0}"/>
              </a:ext>
            </a:extLst>
          </p:cNvPr>
          <p:cNvSpPr txBox="1"/>
          <p:nvPr/>
        </p:nvSpPr>
        <p:spPr>
          <a:xfrm>
            <a:off x="8324821" y="3893984"/>
            <a:ext cx="1001042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JhengHei"/>
              </a:rPr>
              <a:t>鼻の出</a:t>
            </a:r>
            <a:r>
              <a:rPr sz="800" spc="-20" dirty="0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Microsoft JhengHei"/>
              </a:rPr>
              <a:t>：20mm</a:t>
            </a:r>
            <a:endParaRPr sz="800" dirty="0">
              <a:latin typeface="游ゴシック" panose="020B0400000000000000" pitchFamily="50" charset="-128"/>
              <a:ea typeface="游ゴシック" panose="020B0400000000000000" pitchFamily="50" charset="-128"/>
              <a:cs typeface="Microsoft JhengHei"/>
            </a:endParaRPr>
          </a:p>
        </p:txBody>
      </p:sp>
      <p:sp>
        <p:nvSpPr>
          <p:cNvPr id="63" name="object 123">
            <a:extLst>
              <a:ext uri="{FF2B5EF4-FFF2-40B4-BE49-F238E27FC236}">
                <a16:creationId xmlns:a16="http://schemas.microsoft.com/office/drawing/2014/main" id="{40A64A1F-D8F7-6BAF-15D4-362D234ADA50}"/>
              </a:ext>
            </a:extLst>
          </p:cNvPr>
          <p:cNvSpPr txBox="1"/>
          <p:nvPr/>
        </p:nvSpPr>
        <p:spPr>
          <a:xfrm>
            <a:off x="4605429" y="5260534"/>
            <a:ext cx="141490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defRPr sz="1100" spc="5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imSun"/>
              </a:defRPr>
            </a:lvl1pPr>
          </a:lstStyle>
          <a:p>
            <a:r>
              <a:rPr sz="800" dirty="0"/>
              <a:t>WA/クリエアイボリー</a:t>
            </a:r>
          </a:p>
        </p:txBody>
      </p:sp>
      <p:sp>
        <p:nvSpPr>
          <p:cNvPr id="64" name="object 124">
            <a:extLst>
              <a:ext uri="{FF2B5EF4-FFF2-40B4-BE49-F238E27FC236}">
                <a16:creationId xmlns:a16="http://schemas.microsoft.com/office/drawing/2014/main" id="{1B19674B-DBA4-6891-8C28-52AA9ADB7ED2}"/>
              </a:ext>
            </a:extLst>
          </p:cNvPr>
          <p:cNvSpPr txBox="1"/>
          <p:nvPr/>
        </p:nvSpPr>
        <p:spPr>
          <a:xfrm>
            <a:off x="5804792" y="5260534"/>
            <a:ext cx="11519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defRPr sz="800" spc="5">
                <a:solidFill>
                  <a:srgbClr val="1407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SimSun"/>
              </a:defRPr>
            </a:lvl1pPr>
          </a:lstStyle>
          <a:p>
            <a:r>
              <a:rPr lang="en-US" altLang="ja-JP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AC</a:t>
            </a:r>
            <a:r>
              <a:rPr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/</a:t>
            </a:r>
            <a:r>
              <a:rPr dirty="0" err="1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</a:t>
            </a:r>
            <a:r>
              <a:rPr lang="ja-JP" altLang="en-US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オーク</a:t>
            </a:r>
            <a:endParaRPr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5" name="object 125">
            <a:extLst>
              <a:ext uri="{FF2B5EF4-FFF2-40B4-BE49-F238E27FC236}">
                <a16:creationId xmlns:a16="http://schemas.microsoft.com/office/drawing/2014/main" id="{67855F57-0B48-6340-D3B9-66BEBE875556}"/>
              </a:ext>
            </a:extLst>
          </p:cNvPr>
          <p:cNvSpPr txBox="1"/>
          <p:nvPr/>
        </p:nvSpPr>
        <p:spPr>
          <a:xfrm>
            <a:off x="6978911" y="5245285"/>
            <a:ext cx="127595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defRPr sz="800" spc="5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imSun"/>
              </a:defRPr>
            </a:lvl1pPr>
          </a:lstStyle>
          <a:p>
            <a:r>
              <a:rPr lang="en-US" altLang="ja-JP" dirty="0"/>
              <a:t>AD</a:t>
            </a:r>
            <a:r>
              <a:rPr dirty="0"/>
              <a:t>/</a:t>
            </a:r>
            <a:r>
              <a:rPr dirty="0" err="1"/>
              <a:t>クリエ</a:t>
            </a:r>
            <a:r>
              <a:rPr lang="ja-JP" altLang="en-US" dirty="0"/>
              <a:t>チェリー</a:t>
            </a:r>
            <a:endParaRPr dirty="0"/>
          </a:p>
        </p:txBody>
      </p:sp>
      <p:grpSp>
        <p:nvGrpSpPr>
          <p:cNvPr id="67" name="object 127">
            <a:extLst>
              <a:ext uri="{FF2B5EF4-FFF2-40B4-BE49-F238E27FC236}">
                <a16:creationId xmlns:a16="http://schemas.microsoft.com/office/drawing/2014/main" id="{ACF2926A-3A26-5DBB-D39E-468F0CFFB815}"/>
              </a:ext>
            </a:extLst>
          </p:cNvPr>
          <p:cNvGrpSpPr/>
          <p:nvPr/>
        </p:nvGrpSpPr>
        <p:grpSpPr>
          <a:xfrm>
            <a:off x="4665532" y="4742046"/>
            <a:ext cx="2231987" cy="1230287"/>
            <a:chOff x="4643970" y="5277637"/>
            <a:chExt cx="2231987" cy="1230287"/>
          </a:xfrm>
        </p:grpSpPr>
        <p:pic>
          <p:nvPicPr>
            <p:cNvPr id="68" name="object 128">
              <a:extLst>
                <a:ext uri="{FF2B5EF4-FFF2-40B4-BE49-F238E27FC236}">
                  <a16:creationId xmlns:a16="http://schemas.microsoft.com/office/drawing/2014/main" id="{188D2BEC-177C-DAA2-E83E-69B199BBEF26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643970" y="5277637"/>
              <a:ext cx="1079982" cy="509435"/>
            </a:xfrm>
            <a:prstGeom prst="rect">
              <a:avLst/>
            </a:prstGeom>
          </p:spPr>
        </p:pic>
        <p:pic>
          <p:nvPicPr>
            <p:cNvPr id="71" name="object 131">
              <a:extLst>
                <a:ext uri="{FF2B5EF4-FFF2-40B4-BE49-F238E27FC236}">
                  <a16:creationId xmlns:a16="http://schemas.microsoft.com/office/drawing/2014/main" id="{5F4B1719-C3A1-54AD-45A6-2DFC9206445C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643970" y="5998489"/>
              <a:ext cx="1079982" cy="509435"/>
            </a:xfrm>
            <a:prstGeom prst="rect">
              <a:avLst/>
            </a:prstGeom>
          </p:spPr>
        </p:pic>
        <p:pic>
          <p:nvPicPr>
            <p:cNvPr id="72" name="object 132">
              <a:extLst>
                <a:ext uri="{FF2B5EF4-FFF2-40B4-BE49-F238E27FC236}">
                  <a16:creationId xmlns:a16="http://schemas.microsoft.com/office/drawing/2014/main" id="{7D596E86-8890-8F76-6DB8-AFB2022B7053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795962" y="5998489"/>
              <a:ext cx="1079995" cy="509435"/>
            </a:xfrm>
            <a:prstGeom prst="rect">
              <a:avLst/>
            </a:prstGeom>
          </p:spPr>
        </p:pic>
      </p:grp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76BCE402-1713-28D7-2192-1797731795D9}"/>
              </a:ext>
            </a:extLst>
          </p:cNvPr>
          <p:cNvSpPr txBox="1"/>
          <p:nvPr/>
        </p:nvSpPr>
        <p:spPr>
          <a:xfrm>
            <a:off x="7705524" y="2369027"/>
            <a:ext cx="29065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spc="5" dirty="0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imSun"/>
              </a:rPr>
              <a:t>施工をサポートするさまざまな工夫で、</a:t>
            </a:r>
            <a:endParaRPr lang="en-US" altLang="ja-JP" sz="1100" spc="5" dirty="0">
              <a:solidFill>
                <a:srgbClr val="140700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SimSun"/>
            </a:endParaRPr>
          </a:p>
          <a:p>
            <a:r>
              <a:rPr lang="ja-JP" altLang="en-US" sz="1100" spc="30" dirty="0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imSun"/>
              </a:rPr>
              <a:t>現場の負担を大幅に軽減します。</a:t>
            </a:r>
            <a:endParaRPr lang="ja-JP" altLang="en-US" sz="1100" dirty="0">
              <a:latin typeface="游ゴシック" panose="020B0400000000000000" pitchFamily="50" charset="-128"/>
              <a:ea typeface="游ゴシック" panose="020B0400000000000000" pitchFamily="50" charset="-128"/>
              <a:cs typeface="SimSun"/>
            </a:endParaRPr>
          </a:p>
        </p:txBody>
      </p:sp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CCF1E757-AF59-21F1-3A66-987EA58F6C49}"/>
              </a:ext>
            </a:extLst>
          </p:cNvPr>
          <p:cNvSpPr txBox="1"/>
          <p:nvPr/>
        </p:nvSpPr>
        <p:spPr>
          <a:xfrm>
            <a:off x="7703013" y="1239677"/>
            <a:ext cx="299734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spc="5" dirty="0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imSun"/>
              </a:rPr>
              <a:t>ボックスタイプ（ 柱芯々寸法</a:t>
            </a:r>
            <a:r>
              <a:rPr lang="en-US" altLang="ja-JP" sz="1100" spc="5" dirty="0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imSun"/>
              </a:rPr>
              <a:t>910mm</a:t>
            </a:r>
            <a:r>
              <a:rPr lang="ja-JP" altLang="en-US" sz="1100" spc="5" dirty="0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imSun"/>
              </a:rPr>
              <a:t>以下）に限定したラインアップ。</a:t>
            </a:r>
            <a:endParaRPr lang="en-US" altLang="ja-JP" sz="1100" spc="5" dirty="0">
              <a:solidFill>
                <a:srgbClr val="140700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SimSun"/>
            </a:endParaRPr>
          </a:p>
          <a:p>
            <a:r>
              <a:rPr lang="ja-JP" altLang="en-US" sz="1100" spc="5" dirty="0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imSun"/>
              </a:rPr>
              <a:t>わかりやすい品種設定です。</a:t>
            </a:r>
          </a:p>
        </p:txBody>
      </p:sp>
      <p:sp>
        <p:nvSpPr>
          <p:cNvPr id="75" name="object 123">
            <a:extLst>
              <a:ext uri="{FF2B5EF4-FFF2-40B4-BE49-F238E27FC236}">
                <a16:creationId xmlns:a16="http://schemas.microsoft.com/office/drawing/2014/main" id="{EE4B230C-0F74-E16B-8DA9-8B70298FE012}"/>
              </a:ext>
            </a:extLst>
          </p:cNvPr>
          <p:cNvSpPr txBox="1"/>
          <p:nvPr/>
        </p:nvSpPr>
        <p:spPr>
          <a:xfrm>
            <a:off x="4601744" y="5965848"/>
            <a:ext cx="11519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defRPr sz="800" spc="-60">
                <a:solidFill>
                  <a:srgbClr val="140700"/>
                </a:solidFill>
                <a:latin typeface="+mn-ea"/>
                <a:ea typeface="+mn-ea"/>
                <a:cs typeface="Microsoft JhengHei"/>
              </a:defRPr>
            </a:lvl1pPr>
          </a:lstStyle>
          <a:p>
            <a:r>
              <a:rPr lang="en-US" altLang="ja-JP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MM/</a:t>
            </a:r>
            <a:r>
              <a:rPr lang="ja-JP" altLang="en-US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クリエモカ</a:t>
            </a:r>
            <a:endParaRPr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76" name="object 123">
            <a:extLst>
              <a:ext uri="{FF2B5EF4-FFF2-40B4-BE49-F238E27FC236}">
                <a16:creationId xmlns:a16="http://schemas.microsoft.com/office/drawing/2014/main" id="{EC28C7B2-18AA-FCF7-C997-1686CB793476}"/>
              </a:ext>
            </a:extLst>
          </p:cNvPr>
          <p:cNvSpPr txBox="1"/>
          <p:nvPr/>
        </p:nvSpPr>
        <p:spPr>
          <a:xfrm>
            <a:off x="5813781" y="5974642"/>
            <a:ext cx="141490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defRPr sz="800" spc="-60">
                <a:solidFill>
                  <a:srgbClr val="140700"/>
                </a:solidFill>
                <a:latin typeface="+mn-ea"/>
                <a:ea typeface="+mn-ea"/>
                <a:cs typeface="Microsoft JhengHei"/>
              </a:defRPr>
            </a:lvl1pPr>
          </a:lstStyle>
          <a:p>
            <a:r>
              <a:rPr lang="en-US" altLang="ja-JP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DD/</a:t>
            </a:r>
            <a:r>
              <a:rPr lang="ja-JP" altLang="en-US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クリエダーク</a:t>
            </a:r>
          </a:p>
        </p:txBody>
      </p:sp>
      <p:sp>
        <p:nvSpPr>
          <p:cNvPr id="77" name="object 124">
            <a:extLst>
              <a:ext uri="{FF2B5EF4-FFF2-40B4-BE49-F238E27FC236}">
                <a16:creationId xmlns:a16="http://schemas.microsoft.com/office/drawing/2014/main" id="{1993FABD-B989-1796-4775-1327879AD73F}"/>
              </a:ext>
            </a:extLst>
          </p:cNvPr>
          <p:cNvSpPr txBox="1"/>
          <p:nvPr/>
        </p:nvSpPr>
        <p:spPr>
          <a:xfrm>
            <a:off x="6314332" y="3809958"/>
            <a:ext cx="11519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defRPr sz="800" spc="5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imSun"/>
              </a:defRPr>
            </a:lvl1pPr>
          </a:lstStyle>
          <a:p>
            <a:r>
              <a:rPr lang="en-US" altLang="ja-JP" sz="600" dirty="0"/>
              <a:t>SIAA</a:t>
            </a:r>
            <a:r>
              <a:rPr lang="ja-JP" altLang="en-US" sz="600" dirty="0"/>
              <a:t>認定</a:t>
            </a:r>
            <a:endParaRPr lang="en-US" altLang="ja-JP" sz="700" dirty="0"/>
          </a:p>
          <a:p>
            <a:r>
              <a:rPr lang="ja-JP" altLang="en-US" sz="600" dirty="0"/>
              <a:t>化粧シート</a:t>
            </a:r>
          </a:p>
        </p:txBody>
      </p:sp>
      <p:sp>
        <p:nvSpPr>
          <p:cNvPr id="78" name="object 124">
            <a:extLst>
              <a:ext uri="{FF2B5EF4-FFF2-40B4-BE49-F238E27FC236}">
                <a16:creationId xmlns:a16="http://schemas.microsoft.com/office/drawing/2014/main" id="{74B10005-729B-D475-8283-2DEED7BA4680}"/>
              </a:ext>
            </a:extLst>
          </p:cNvPr>
          <p:cNvSpPr txBox="1"/>
          <p:nvPr/>
        </p:nvSpPr>
        <p:spPr>
          <a:xfrm>
            <a:off x="6370360" y="4033856"/>
            <a:ext cx="68662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defRPr sz="800" spc="5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imSun"/>
              </a:defRPr>
            </a:lvl1pPr>
          </a:lstStyle>
          <a:p>
            <a:r>
              <a:rPr lang="ja-JP" altLang="en-US" sz="600" spc="-30" dirty="0">
                <a:solidFill>
                  <a:srgbClr val="140700"/>
                </a:solidFill>
                <a:cs typeface="Microsoft YaHei"/>
              </a:rPr>
              <a:t>複合合板</a:t>
            </a:r>
            <a:endParaRPr lang="ja-JP" altLang="en-US" sz="500" dirty="0"/>
          </a:p>
        </p:txBody>
      </p:sp>
      <p:sp>
        <p:nvSpPr>
          <p:cNvPr id="79" name="object 28">
            <a:extLst>
              <a:ext uri="{FF2B5EF4-FFF2-40B4-BE49-F238E27FC236}">
                <a16:creationId xmlns:a16="http://schemas.microsoft.com/office/drawing/2014/main" id="{780D7D79-CCAD-6690-F288-F95108458E7B}"/>
              </a:ext>
            </a:extLst>
          </p:cNvPr>
          <p:cNvSpPr txBox="1"/>
          <p:nvPr/>
        </p:nvSpPr>
        <p:spPr>
          <a:xfrm>
            <a:off x="8159158" y="4809815"/>
            <a:ext cx="254808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defRPr sz="800" spc="-60">
                <a:solidFill>
                  <a:srgbClr val="1407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Microsoft JhengHei"/>
              </a:defRPr>
            </a:lvl1pPr>
          </a:lstStyle>
          <a:p>
            <a:r>
              <a:rPr sz="7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一般家庭に存在する細菌に対して高い抗菌性能を発揮。</a:t>
            </a:r>
          </a:p>
          <a:p>
            <a:r>
              <a:rPr sz="7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お子様や高齢者のいるご家庭でも安心してお使いいただけます。</a:t>
            </a:r>
          </a:p>
          <a:p>
            <a:r>
              <a:rPr sz="7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※</a:t>
            </a:r>
            <a:r>
              <a:rPr sz="700" dirty="0" err="1">
                <a:latin typeface="游ゴシック" panose="020B0400000000000000" pitchFamily="50" charset="-128"/>
                <a:ea typeface="游ゴシック" panose="020B0400000000000000" pitchFamily="50" charset="-128"/>
              </a:rPr>
              <a:t>SIAA登録された化粧シートを使用しています</a:t>
            </a:r>
            <a:r>
              <a:rPr sz="7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。</a:t>
            </a:r>
            <a:endParaRPr lang="en-US" sz="7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r>
              <a:rPr sz="7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（踏板、廻り踏板、踊り場、上段框）</a:t>
            </a:r>
          </a:p>
          <a:p>
            <a:r>
              <a:rPr sz="7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※SIAAマークはISO22196法により評価された結果に基づき、</a:t>
            </a:r>
            <a:endParaRPr lang="en-US" sz="7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r>
              <a:rPr sz="700" dirty="0" err="1">
                <a:latin typeface="游ゴシック" panose="020B0400000000000000" pitchFamily="50" charset="-128"/>
                <a:ea typeface="游ゴシック" panose="020B0400000000000000" pitchFamily="50" charset="-128"/>
              </a:rPr>
              <a:t>抗菌製品技術協議会ガイドラインで品質管理・情報公開された</a:t>
            </a:r>
            <a:endParaRPr lang="en-US" sz="7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r>
              <a:rPr sz="700" dirty="0" err="1">
                <a:latin typeface="游ゴシック" panose="020B0400000000000000" pitchFamily="50" charset="-128"/>
                <a:ea typeface="游ゴシック" panose="020B0400000000000000" pitchFamily="50" charset="-128"/>
              </a:rPr>
              <a:t>製品に表示されています</a:t>
            </a:r>
            <a:r>
              <a:rPr sz="7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。</a:t>
            </a:r>
          </a:p>
          <a:p>
            <a:r>
              <a:rPr sz="7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①抗菌剤の種類 ： 無機抗菌剤 ②抗菌加工方法 ： 印刷</a:t>
            </a:r>
          </a:p>
          <a:p>
            <a:r>
              <a:rPr sz="7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③抗菌加工部位 ： トップコート層印刷面</a:t>
            </a:r>
          </a:p>
          <a:p>
            <a:r>
              <a:rPr sz="7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④登録番号 ： JP0122378X0002G、JP0122397X0001G</a:t>
            </a:r>
          </a:p>
          <a:p>
            <a:r>
              <a:rPr sz="7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※</a:t>
            </a:r>
            <a:r>
              <a:rPr sz="700" dirty="0" err="1">
                <a:latin typeface="游ゴシック" panose="020B0400000000000000" pitchFamily="50" charset="-128"/>
                <a:ea typeface="游ゴシック" panose="020B0400000000000000" pitchFamily="50" charset="-128"/>
              </a:rPr>
              <a:t>抗菌とは菌の増殖を抑制することを言います。菌を死滅・除去する殺菌・除菌とは異なります。抗菌性能を維持するため</a:t>
            </a:r>
            <a:r>
              <a:rPr sz="7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、</a:t>
            </a:r>
            <a:endParaRPr lang="en-US" sz="7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r>
              <a:rPr sz="700" dirty="0" err="1">
                <a:latin typeface="游ゴシック" panose="020B0400000000000000" pitchFamily="50" charset="-128"/>
                <a:ea typeface="游ゴシック" panose="020B0400000000000000" pitchFamily="50" charset="-128"/>
              </a:rPr>
              <a:t>定期的によごれをふき取ってください</a:t>
            </a:r>
            <a:r>
              <a:rPr sz="7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。</a:t>
            </a:r>
          </a:p>
          <a:p>
            <a:r>
              <a:rPr sz="7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※すべての菌に有効というわけではありません。</a:t>
            </a:r>
          </a:p>
        </p:txBody>
      </p:sp>
      <p:pic>
        <p:nvPicPr>
          <p:cNvPr id="80" name="図 79">
            <a:extLst>
              <a:ext uri="{FF2B5EF4-FFF2-40B4-BE49-F238E27FC236}">
                <a16:creationId xmlns:a16="http://schemas.microsoft.com/office/drawing/2014/main" id="{E7EF4A21-FEDD-0954-C2BD-EEC6495FDD5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318822" y="3034687"/>
            <a:ext cx="1719849" cy="872036"/>
          </a:xfrm>
          <a:prstGeom prst="rect">
            <a:avLst/>
          </a:prstGeom>
        </p:spPr>
      </p:pic>
      <p:sp>
        <p:nvSpPr>
          <p:cNvPr id="81" name="正方形/長方形 80">
            <a:extLst>
              <a:ext uri="{FF2B5EF4-FFF2-40B4-BE49-F238E27FC236}">
                <a16:creationId xmlns:a16="http://schemas.microsoft.com/office/drawing/2014/main" id="{285D0F7C-FB24-9297-57D1-F6CD9BF2E29E}"/>
              </a:ext>
            </a:extLst>
          </p:cNvPr>
          <p:cNvSpPr/>
          <p:nvPr/>
        </p:nvSpPr>
        <p:spPr>
          <a:xfrm>
            <a:off x="8195656" y="4526408"/>
            <a:ext cx="2450697" cy="261931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2" name="object 124">
            <a:extLst>
              <a:ext uri="{FF2B5EF4-FFF2-40B4-BE49-F238E27FC236}">
                <a16:creationId xmlns:a16="http://schemas.microsoft.com/office/drawing/2014/main" id="{C0BEB0E7-9A8D-B5ED-34AF-508EDEC062CF}"/>
              </a:ext>
            </a:extLst>
          </p:cNvPr>
          <p:cNvSpPr txBox="1"/>
          <p:nvPr/>
        </p:nvSpPr>
        <p:spPr>
          <a:xfrm>
            <a:off x="9593890" y="6362225"/>
            <a:ext cx="6411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defRPr sz="800" spc="5">
                <a:solidFill>
                  <a:srgbClr val="1407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imSun"/>
              </a:defRPr>
            </a:lvl1pPr>
          </a:lstStyle>
          <a:p>
            <a:r>
              <a:rPr lang="en-US" altLang="ja-JP" sz="700" dirty="0"/>
              <a:t>SIAA</a:t>
            </a:r>
            <a:r>
              <a:rPr lang="ja-JP" altLang="en-US" sz="700" dirty="0"/>
              <a:t>認定</a:t>
            </a:r>
            <a:endParaRPr lang="en-US" altLang="ja-JP" sz="700" dirty="0"/>
          </a:p>
          <a:p>
            <a:r>
              <a:rPr lang="ja-JP" altLang="en-US" sz="700" dirty="0"/>
              <a:t>化粧シート</a:t>
            </a: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90" t="28005" r="4430" b="12173"/>
          <a:stretch/>
        </p:blipFill>
        <p:spPr>
          <a:xfrm>
            <a:off x="143263" y="880533"/>
            <a:ext cx="4444606" cy="5017007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34" b="43024"/>
          <a:stretch/>
        </p:blipFill>
        <p:spPr>
          <a:xfrm>
            <a:off x="4681539" y="3318822"/>
            <a:ext cx="1626831" cy="1040318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813781" y="4736933"/>
            <a:ext cx="1085355" cy="50957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964676" y="4744579"/>
            <a:ext cx="1061494" cy="500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895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" t="15941" r="22384" b="8332"/>
          <a:stretch/>
        </p:blipFill>
        <p:spPr>
          <a:xfrm>
            <a:off x="8816706" y="1076360"/>
            <a:ext cx="1582486" cy="1913154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6550" r="100000">
                        <a14:foregroundMark x1="10224" y1="40103" x2="10224" y2="40103"/>
                        <a14:foregroundMark x1="10224" y1="33162" x2="10224" y2="33162"/>
                        <a14:foregroundMark x1="11022" y1="45244" x2="11022" y2="45244"/>
                        <a14:foregroundMark x1="19649" y1="65296" x2="19649" y2="65296"/>
                        <a14:foregroundMark x1="27955" y1="65039" x2="27955" y2="65039"/>
                        <a14:foregroundMark x1="19169" y1="81748" x2="19169" y2="81748"/>
                        <a14:foregroundMark x1="28435" y1="82776" x2="28435" y2="82776"/>
                        <a14:foregroundMark x1="36422" y1="70694" x2="36422" y2="70694"/>
                        <a14:foregroundMark x1="22524" y1="93830" x2="47604" y2="93059"/>
                        <a14:foregroundMark x1="57508" y1="79949" x2="47764" y2="93573"/>
                        <a14:foregroundMark x1="19169" y1="82262" x2="27636" y2="82262"/>
                        <a14:foregroundMark x1="36262" y1="71465" x2="28115" y2="83290"/>
                        <a14:foregroundMark x1="19489" y1="65553" x2="27796" y2="65296"/>
                        <a14:foregroundMark x1="10383" y1="33676" x2="10543" y2="44987"/>
                      </a14:backgroundRemoval>
                    </a14:imgEffect>
                  </a14:imgLayer>
                </a14:imgProps>
              </a:ext>
            </a:extLst>
          </a:blip>
          <a:srcRect l="9381"/>
          <a:stretch/>
        </p:blipFill>
        <p:spPr>
          <a:xfrm>
            <a:off x="9036424" y="5871948"/>
            <a:ext cx="1476664" cy="1012603"/>
          </a:xfrm>
          <a:prstGeom prst="rect">
            <a:avLst/>
          </a:prstGeom>
        </p:spPr>
      </p:pic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18F8AF-0BDF-8A48-84BE-06F36289C052}"/>
              </a:ext>
            </a:extLst>
          </p:cNvPr>
          <p:cNvSpPr/>
          <p:nvPr/>
        </p:nvSpPr>
        <p:spPr>
          <a:xfrm rot="10800000" flipH="1" flipV="1">
            <a:off x="15511463" y="2589213"/>
            <a:ext cx="231775" cy="819150"/>
          </a:xfrm>
          <a:prstGeom prst="rect">
            <a:avLst/>
          </a:prstGeom>
          <a:solidFill>
            <a:srgbClr val="E15B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175"/>
          </a:p>
        </p:txBody>
      </p:sp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15366" name="Text Box 1039">
            <a:extLst>
              <a:ext uri="{FF2B5EF4-FFF2-40B4-BE49-F238E27FC236}">
                <a16:creationId xmlns:a16="http://schemas.microsoft.com/office/drawing/2014/main" id="{0B886D4C-5C70-0E46-A6D5-BFBE1A200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12567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インテリア建材</a:t>
            </a:r>
            <a:endParaRPr lang="ja-JP" altLang="en-US" sz="1400" b="1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5367" name="Text Box 1039">
            <a:extLst>
              <a:ext uri="{FF2B5EF4-FFF2-40B4-BE49-F238E27FC236}">
                <a16:creationId xmlns:a16="http://schemas.microsoft.com/office/drawing/2014/main" id="{5D426F98-4E66-5E4D-9EA2-51DAEB00D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4099" y="335280"/>
            <a:ext cx="122148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KA</a:t>
            </a:r>
            <a:r>
              <a:rPr lang="ja-JP" altLang="en-US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階段</a:t>
            </a:r>
          </a:p>
        </p:txBody>
      </p:sp>
      <p:sp>
        <p:nvSpPr>
          <p:cNvPr id="34" name="Rectangle 9">
            <a:extLst>
              <a:ext uri="{FF2B5EF4-FFF2-40B4-BE49-F238E27FC236}">
                <a16:creationId xmlns:a16="http://schemas.microsoft.com/office/drawing/2014/main" id="{8AD23CE5-CF64-824E-9BF2-1F6917C0A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66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SPD_int_22_005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2025.09.01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発行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09E09-4923-6849-9DC0-C805F44E22FE}"/>
              </a:ext>
            </a:extLst>
          </p:cNvPr>
          <p:cNvSpPr/>
          <p:nvPr/>
        </p:nvSpPr>
        <p:spPr>
          <a:xfrm>
            <a:off x="0" y="-1537322"/>
            <a:ext cx="6743700" cy="13143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C3A836-0976-A64C-B16F-45305A7EBD1F}"/>
              </a:ext>
            </a:extLst>
          </p:cNvPr>
          <p:cNvSpPr txBox="1"/>
          <p:nvPr/>
        </p:nvSpPr>
        <p:spPr>
          <a:xfrm>
            <a:off x="4217355" y="-1316229"/>
            <a:ext cx="243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←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RICHELLE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、</a:t>
            </a:r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SPAGE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に限り、商品名にロゴ使用可。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kumimoji="1" lang="ja-JP" altLang="en-US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サイズ変更不可</a:t>
            </a:r>
            <a:endParaRPr kumimoji="1" lang="en-US" altLang="ja-JP" sz="1400">
              <a:solidFill>
                <a:srgbClr val="D9500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EA7FDF2-509E-D640-BA9C-AAFBDC6D81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13789" y="-978818"/>
            <a:ext cx="1827954" cy="720000"/>
          </a:xfrm>
          <a:prstGeom prst="rect">
            <a:avLst/>
          </a:prstGeom>
        </p:spPr>
      </p:pic>
      <p:sp>
        <p:nvSpPr>
          <p:cNvPr id="19" name="Text Box 1039">
            <a:extLst>
              <a:ext uri="{FF2B5EF4-FFF2-40B4-BE49-F238E27FC236}">
                <a16:creationId xmlns:a16="http://schemas.microsoft.com/office/drawing/2014/main" id="{672CEE98-B33C-5A4E-BEC5-A58DCFAF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645730"/>
            <a:ext cx="166712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システムバスルーム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626324B6-8641-EF47-A1C4-D59A733D816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65345" y="-1319626"/>
            <a:ext cx="2148007" cy="288000"/>
          </a:xfrm>
          <a:prstGeom prst="rect">
            <a:avLst/>
          </a:prstGeom>
        </p:spPr>
      </p:pic>
      <p:sp>
        <p:nvSpPr>
          <p:cNvPr id="23" name="Text Box 1039">
            <a:extLst>
              <a:ext uri="{FF2B5EF4-FFF2-40B4-BE49-F238E27FC236}">
                <a16:creationId xmlns:a16="http://schemas.microsoft.com/office/drawing/2014/main" id="{E6732C8D-6A54-AB47-8FDA-70981FEAB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120707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システムキッチン</a:t>
            </a:r>
          </a:p>
        </p:txBody>
      </p:sp>
      <p:sp>
        <p:nvSpPr>
          <p:cNvPr id="20" name="object 5">
            <a:extLst>
              <a:ext uri="{FF2B5EF4-FFF2-40B4-BE49-F238E27FC236}">
                <a16:creationId xmlns:a16="http://schemas.microsoft.com/office/drawing/2014/main" id="{B0DDA637-2DDA-1522-0D8D-294B6B6A21C3}"/>
              </a:ext>
            </a:extLst>
          </p:cNvPr>
          <p:cNvSpPr txBox="1"/>
          <p:nvPr/>
        </p:nvSpPr>
        <p:spPr>
          <a:xfrm>
            <a:off x="8805165" y="843687"/>
            <a:ext cx="1236691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1610" indent="-168910">
              <a:lnSpc>
                <a:spcPct val="100000"/>
              </a:lnSpc>
              <a:spcBef>
                <a:spcPts val="100"/>
              </a:spcBef>
              <a:buClr>
                <a:srgbClr val="80B7C3"/>
              </a:buClr>
              <a:buChar char="■"/>
              <a:tabLst>
                <a:tab pos="181610" algn="l"/>
              </a:tabLst>
            </a:pPr>
            <a:r>
              <a:rPr sz="1100" b="1" spc="-10" dirty="0">
                <a:solidFill>
                  <a:srgbClr val="231F20"/>
                </a:solidFill>
                <a:latin typeface="游ゴシック Light" panose="020B0300000000000000" pitchFamily="50" charset="-128"/>
                <a:ea typeface="游ゴシック Light" panose="020B0300000000000000" pitchFamily="50" charset="-128"/>
                <a:cs typeface="Microsoft JhengHei"/>
              </a:rPr>
              <a:t>対応タイプ</a:t>
            </a:r>
            <a:endParaRPr sz="1100" dirty="0">
              <a:latin typeface="游ゴシック Light" panose="020B0300000000000000" pitchFamily="50" charset="-128"/>
              <a:ea typeface="游ゴシック Light" panose="020B0300000000000000" pitchFamily="50" charset="-128"/>
              <a:cs typeface="Microsoft JhengHei"/>
            </a:endParaRPr>
          </a:p>
        </p:txBody>
      </p:sp>
      <p:sp>
        <p:nvSpPr>
          <p:cNvPr id="21" name="object 6">
            <a:extLst>
              <a:ext uri="{FF2B5EF4-FFF2-40B4-BE49-F238E27FC236}">
                <a16:creationId xmlns:a16="http://schemas.microsoft.com/office/drawing/2014/main" id="{4C8B5926-AA63-F0B5-2688-176D1E4435BE}"/>
              </a:ext>
            </a:extLst>
          </p:cNvPr>
          <p:cNvSpPr txBox="1"/>
          <p:nvPr/>
        </p:nvSpPr>
        <p:spPr>
          <a:xfrm>
            <a:off x="8816706" y="2998217"/>
            <a:ext cx="1582486" cy="169277"/>
          </a:xfrm>
          <a:prstGeom prst="rect">
            <a:avLst/>
          </a:prstGeom>
          <a:solidFill>
            <a:srgbClr val="80B7C3"/>
          </a:solidFill>
        </p:spPr>
        <p:txBody>
          <a:bodyPr vert="horz" wrap="square" lIns="0" tIns="30480" rIns="0" bIns="0" rtlCol="0">
            <a:spAutoFit/>
          </a:bodyPr>
          <a:lstStyle/>
          <a:p>
            <a:pPr marL="52705">
              <a:lnSpc>
                <a:spcPct val="100000"/>
              </a:lnSpc>
              <a:spcBef>
                <a:spcPts val="240"/>
              </a:spcBef>
            </a:pPr>
            <a:r>
              <a:rPr sz="900" spc="-130" dirty="0">
                <a:solidFill>
                  <a:srgbClr val="FFFFFF"/>
                </a:solidFill>
                <a:latin typeface="游ゴシック Light" panose="020B0300000000000000" pitchFamily="50" charset="-128"/>
                <a:ea typeface="游ゴシック Light" panose="020B0300000000000000" pitchFamily="50" charset="-128"/>
                <a:cs typeface="Microsoft JhengHei"/>
              </a:rPr>
              <a:t>ボックスタイプ</a:t>
            </a:r>
            <a:r>
              <a:rPr sz="900" spc="-70" dirty="0">
                <a:solidFill>
                  <a:srgbClr val="FFFFFF"/>
                </a:solidFill>
                <a:latin typeface="游ゴシック Light" panose="020B0300000000000000" pitchFamily="50" charset="-128"/>
                <a:ea typeface="游ゴシック Light" panose="020B0300000000000000" pitchFamily="50" charset="-128"/>
                <a:cs typeface="Microsoft JhengHei"/>
              </a:rPr>
              <a:t>（</a:t>
            </a:r>
            <a:r>
              <a:rPr sz="900" spc="-95" dirty="0">
                <a:solidFill>
                  <a:srgbClr val="FFFFFF"/>
                </a:solidFill>
                <a:latin typeface="游ゴシック Light" panose="020B0300000000000000" pitchFamily="50" charset="-128"/>
                <a:ea typeface="游ゴシック Light" panose="020B0300000000000000" pitchFamily="50" charset="-128"/>
                <a:cs typeface="Microsoft JhengHei"/>
              </a:rPr>
              <a:t>側板納まり</a:t>
            </a:r>
            <a:r>
              <a:rPr sz="900" spc="-50" dirty="0">
                <a:solidFill>
                  <a:srgbClr val="FFFFFF"/>
                </a:solidFill>
                <a:latin typeface="游ゴシック Light" panose="020B0300000000000000" pitchFamily="50" charset="-128"/>
                <a:ea typeface="游ゴシック Light" panose="020B0300000000000000" pitchFamily="50" charset="-128"/>
                <a:cs typeface="Microsoft JhengHei"/>
              </a:rPr>
              <a:t>）</a:t>
            </a:r>
            <a:endParaRPr sz="900" dirty="0">
              <a:latin typeface="游ゴシック Light" panose="020B0300000000000000" pitchFamily="50" charset="-128"/>
              <a:ea typeface="游ゴシック Light" panose="020B0300000000000000" pitchFamily="50" charset="-128"/>
              <a:cs typeface="Microsoft JhengHei"/>
            </a:endParaRPr>
          </a:p>
        </p:txBody>
      </p:sp>
      <p:sp>
        <p:nvSpPr>
          <p:cNvPr id="25" name="object 8">
            <a:extLst>
              <a:ext uri="{FF2B5EF4-FFF2-40B4-BE49-F238E27FC236}">
                <a16:creationId xmlns:a16="http://schemas.microsoft.com/office/drawing/2014/main" id="{B1452194-4B07-44BE-541F-30C7DFC9F0B7}"/>
              </a:ext>
            </a:extLst>
          </p:cNvPr>
          <p:cNvSpPr txBox="1"/>
          <p:nvPr/>
        </p:nvSpPr>
        <p:spPr>
          <a:xfrm>
            <a:off x="8832948" y="5196579"/>
            <a:ext cx="1566249" cy="169277"/>
          </a:xfrm>
          <a:prstGeom prst="rect">
            <a:avLst/>
          </a:prstGeom>
          <a:solidFill>
            <a:srgbClr val="80B7C3"/>
          </a:solidFill>
        </p:spPr>
        <p:txBody>
          <a:bodyPr vert="horz" wrap="square" lIns="0" tIns="30480" rIns="0" bIns="0" rtlCol="0">
            <a:spAutoFit/>
          </a:bodyPr>
          <a:lstStyle/>
          <a:p>
            <a:pPr marL="53975">
              <a:lnSpc>
                <a:spcPct val="100000"/>
              </a:lnSpc>
              <a:spcBef>
                <a:spcPts val="240"/>
              </a:spcBef>
            </a:pPr>
            <a:r>
              <a:rPr sz="900" b="1" spc="-130" dirty="0">
                <a:solidFill>
                  <a:srgbClr val="FFFFFF"/>
                </a:solidFill>
                <a:latin typeface="游ゴシック Light" panose="020B0300000000000000" pitchFamily="50" charset="-128"/>
                <a:ea typeface="游ゴシック Light" panose="020B0300000000000000" pitchFamily="50" charset="-128"/>
                <a:cs typeface="Microsoft JhengHei"/>
              </a:rPr>
              <a:t>ボックスタイプ</a:t>
            </a:r>
            <a:r>
              <a:rPr sz="900" b="1" spc="-95" dirty="0">
                <a:solidFill>
                  <a:srgbClr val="FFFFFF"/>
                </a:solidFill>
                <a:latin typeface="游ゴシック Light" panose="020B0300000000000000" pitchFamily="50" charset="-128"/>
                <a:ea typeface="游ゴシック Light" panose="020B0300000000000000" pitchFamily="50" charset="-128"/>
                <a:cs typeface="Microsoft JhengHei"/>
              </a:rPr>
              <a:t>（幅木納まり</a:t>
            </a:r>
            <a:r>
              <a:rPr sz="900" b="1" spc="-50" dirty="0">
                <a:solidFill>
                  <a:srgbClr val="FFFFFF"/>
                </a:solidFill>
                <a:latin typeface="游ゴシック Light" panose="020B0300000000000000" pitchFamily="50" charset="-128"/>
                <a:ea typeface="游ゴシック Light" panose="020B0300000000000000" pitchFamily="50" charset="-128"/>
                <a:cs typeface="Microsoft JhengHei"/>
              </a:rPr>
              <a:t>）</a:t>
            </a:r>
            <a:endParaRPr sz="900" dirty="0">
              <a:latin typeface="游ゴシック Light" panose="020B0300000000000000" pitchFamily="50" charset="-128"/>
              <a:ea typeface="游ゴシック Light" panose="020B0300000000000000" pitchFamily="50" charset="-128"/>
              <a:cs typeface="Microsoft JhengHei"/>
            </a:endParaRPr>
          </a:p>
        </p:txBody>
      </p:sp>
      <p:sp>
        <p:nvSpPr>
          <p:cNvPr id="26" name="object 10">
            <a:extLst>
              <a:ext uri="{FF2B5EF4-FFF2-40B4-BE49-F238E27FC236}">
                <a16:creationId xmlns:a16="http://schemas.microsoft.com/office/drawing/2014/main" id="{E338B28D-5C6C-24C1-5E5A-EF1DCDB46529}"/>
              </a:ext>
            </a:extLst>
          </p:cNvPr>
          <p:cNvSpPr txBox="1"/>
          <p:nvPr/>
        </p:nvSpPr>
        <p:spPr>
          <a:xfrm>
            <a:off x="279989" y="832525"/>
            <a:ext cx="184824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1610" indent="-168910">
              <a:lnSpc>
                <a:spcPct val="100000"/>
              </a:lnSpc>
              <a:spcBef>
                <a:spcPts val="100"/>
              </a:spcBef>
              <a:buClr>
                <a:srgbClr val="80B7C3"/>
              </a:buClr>
              <a:buChar char="■"/>
              <a:tabLst>
                <a:tab pos="181610" algn="l"/>
              </a:tabLst>
            </a:pPr>
            <a:r>
              <a:rPr sz="1200" b="1" spc="-10" dirty="0">
                <a:solidFill>
                  <a:srgbClr val="231F20"/>
                </a:solidFill>
                <a:latin typeface="游ゴシック Light" panose="020B0300000000000000" pitchFamily="50" charset="-128"/>
                <a:ea typeface="游ゴシック Light" panose="020B0300000000000000" pitchFamily="50" charset="-128"/>
                <a:cs typeface="Microsoft JhengHei"/>
              </a:rPr>
              <a:t>カラーラインアップ</a:t>
            </a:r>
            <a:endParaRPr sz="1200" dirty="0">
              <a:latin typeface="游ゴシック Light" panose="020B0300000000000000" pitchFamily="50" charset="-128"/>
              <a:ea typeface="游ゴシック Light" panose="020B0300000000000000" pitchFamily="50" charset="-128"/>
              <a:cs typeface="Microsoft JhengHei"/>
            </a:endParaRPr>
          </a:p>
        </p:txBody>
      </p:sp>
      <p:sp>
        <p:nvSpPr>
          <p:cNvPr id="27" name="object 11">
            <a:extLst>
              <a:ext uri="{FF2B5EF4-FFF2-40B4-BE49-F238E27FC236}">
                <a16:creationId xmlns:a16="http://schemas.microsoft.com/office/drawing/2014/main" id="{0B19382C-2892-1A75-D669-65F6978FC867}"/>
              </a:ext>
            </a:extLst>
          </p:cNvPr>
          <p:cNvSpPr txBox="1"/>
          <p:nvPr/>
        </p:nvSpPr>
        <p:spPr>
          <a:xfrm>
            <a:off x="2722311" y="852703"/>
            <a:ext cx="203145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181610" indent="-168910">
              <a:spcBef>
                <a:spcPts val="100"/>
              </a:spcBef>
              <a:buClr>
                <a:srgbClr val="80B7C3"/>
              </a:buClr>
              <a:buChar char="■"/>
              <a:tabLst>
                <a:tab pos="181610" algn="l"/>
              </a:tabLst>
              <a:defRPr sz="1000" b="1" spc="-10">
                <a:solidFill>
                  <a:srgbClr val="231F20"/>
                </a:solidFill>
                <a:latin typeface="Microsoft JhengHei"/>
                <a:cs typeface="Microsoft JhengHei"/>
              </a:defRPr>
            </a:lvl1pPr>
          </a:lstStyle>
          <a:p>
            <a:r>
              <a:rPr sz="1200" dirty="0">
                <a:latin typeface="游ゴシック Light" panose="020B0300000000000000" pitchFamily="50" charset="-128"/>
                <a:ea typeface="游ゴシック Light" panose="020B0300000000000000" pitchFamily="50" charset="-128"/>
              </a:rPr>
              <a:t>階段・手すり商品一覧</a:t>
            </a:r>
          </a:p>
        </p:txBody>
      </p:sp>
      <p:graphicFrame>
        <p:nvGraphicFramePr>
          <p:cNvPr id="28" name="object 12">
            <a:extLst>
              <a:ext uri="{FF2B5EF4-FFF2-40B4-BE49-F238E27FC236}">
                <a16:creationId xmlns:a16="http://schemas.microsoft.com/office/drawing/2014/main" id="{48F56897-75A9-032C-06D6-59D12704B5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6510318"/>
              </p:ext>
            </p:extLst>
          </p:nvPr>
        </p:nvGraphicFramePr>
        <p:xfrm>
          <a:off x="272865" y="1074454"/>
          <a:ext cx="7141224" cy="604518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5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1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62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18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1303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3133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90514">
                <a:tc rowSpan="3"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endParaRPr sz="8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 marL="244475">
                        <a:lnSpc>
                          <a:spcPct val="100000"/>
                        </a:lnSpc>
                      </a:pPr>
                      <a:r>
                        <a:rPr sz="800" spc="-90" dirty="0">
                          <a:solidFill>
                            <a:srgbClr val="FFFFFF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Arial"/>
                        </a:rPr>
                        <a:t>ラインアップ</a:t>
                      </a:r>
                      <a:endParaRPr sz="8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969495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endParaRPr sz="8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800" dirty="0">
                          <a:solidFill>
                            <a:srgbClr val="FFFFFF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KA</a:t>
                      </a:r>
                      <a:r>
                        <a:rPr sz="800" spc="15" dirty="0">
                          <a:solidFill>
                            <a:srgbClr val="FFFFFF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 階段</a:t>
                      </a:r>
                      <a:endParaRPr sz="8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</a:txBody>
                  <a:tcPr marL="0" marR="0" marT="98604" marB="0" anchor="ctr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969495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50" dirty="0">
                          <a:solidFill>
                            <a:srgbClr val="FFFFFF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手すり</a:t>
                      </a:r>
                      <a:endParaRPr sz="8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96949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14"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95885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969495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95885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96949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65" dirty="0">
                          <a:solidFill>
                            <a:srgbClr val="FFFFFF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オープン手すり</a:t>
                      </a:r>
                      <a:endParaRPr sz="80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96949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35" dirty="0">
                          <a:solidFill>
                            <a:srgbClr val="FFFFFF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壁掛け手すり</a:t>
                      </a:r>
                      <a:endParaRPr sz="8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96949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14"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95885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969495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95885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9694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600" spc="-40" dirty="0">
                          <a:solidFill>
                            <a:srgbClr val="FFFFFF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オープン用金属手すり</a:t>
                      </a:r>
                      <a:endParaRPr sz="60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</a:txBody>
                  <a:tcPr marL="0" marR="0" marT="49817" marB="0" anchor="ctr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969495"/>
                    </a:solidFill>
                  </a:tcPr>
                </a:tc>
                <a:tc>
                  <a:txBody>
                    <a:bodyPr/>
                    <a:lstStyle/>
                    <a:p>
                      <a:pPr marL="11620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600" spc="-45" dirty="0">
                          <a:solidFill>
                            <a:srgbClr val="FFFFFF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オープン用木質手すり</a:t>
                      </a:r>
                      <a:endParaRPr sz="6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</a:txBody>
                  <a:tcPr marL="0" marR="0" marT="49817" marB="0" anchor="ctr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969495"/>
                    </a:solidFill>
                  </a:tcPr>
                </a:tc>
                <a:tc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600" spc="0" dirty="0">
                          <a:solidFill>
                            <a:srgbClr val="FFFFFF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手すりラウンドタイプ/ 手すりラウンドタイプ-V</a:t>
                      </a:r>
                      <a:endParaRPr sz="600" spc="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</a:txBody>
                  <a:tcPr marL="0" marR="0" marT="49817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969495"/>
                    </a:solidFill>
                  </a:tcPr>
                </a:tc>
                <a:tc>
                  <a:txBody>
                    <a:bodyPr/>
                    <a:lstStyle/>
                    <a:p>
                      <a:pPr marL="16637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600" spc="-110" dirty="0">
                          <a:solidFill>
                            <a:srgbClr val="FFFFFF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手すりスクエアタイプ</a:t>
                      </a:r>
                      <a:endParaRPr sz="6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</a:txBody>
                  <a:tcPr marL="0" marR="0" marT="49817" marB="0" anchor="ctr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96949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14">
                <a:tc rowSpan="2">
                  <a:txBody>
                    <a:bodyPr/>
                    <a:lstStyle/>
                    <a:p>
                      <a:pPr marL="41275" marR="32384" indent="635">
                        <a:lnSpc>
                          <a:spcPct val="118100"/>
                        </a:lnSpc>
                        <a:spcBef>
                          <a:spcPts val="225"/>
                        </a:spcBef>
                      </a:pPr>
                      <a:r>
                        <a:rPr sz="800" spc="-3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対応</a:t>
                      </a:r>
                      <a:r>
                        <a:rPr sz="800" spc="-25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範囲</a:t>
                      </a:r>
                      <a:endParaRPr sz="80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</a:txBody>
                  <a:tcPr marL="0" marR="0" marT="29385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4DCC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85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Arial"/>
                        </a:rPr>
                        <a:t>ボックスタイプ</a:t>
                      </a:r>
                      <a:endParaRPr sz="80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Arial"/>
                      </a:endParaRPr>
                    </a:p>
                  </a:txBody>
                  <a:tcPr marL="0" marR="0" marT="35006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4DCCA"/>
                    </a:solidFill>
                  </a:tcPr>
                </a:tc>
                <a:tc>
                  <a:txBody>
                    <a:bodyPr/>
                    <a:lstStyle/>
                    <a:p>
                      <a:pPr marR="571500" algn="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5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○</a:t>
                      </a:r>
                      <a:endParaRPr sz="80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</a:txBody>
                  <a:tcPr marL="0" marR="0" marT="35006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5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－</a:t>
                      </a:r>
                      <a:endParaRPr sz="80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</a:txBody>
                  <a:tcPr marL="0" marR="0" marT="35006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5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－</a:t>
                      </a:r>
                      <a:endParaRPr sz="80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</a:txBody>
                  <a:tcPr marL="0" marR="0" marT="35006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5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－</a:t>
                      </a:r>
                      <a:endParaRPr sz="8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514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28575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4DCC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75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Arial"/>
                        </a:rPr>
                        <a:t>オープンタイプ</a:t>
                      </a:r>
                      <a:endParaRPr sz="80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Arial"/>
                      </a:endParaRPr>
                    </a:p>
                  </a:txBody>
                  <a:tcPr marL="0" marR="0" marT="35006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4DCCA"/>
                    </a:solidFill>
                  </a:tcPr>
                </a:tc>
                <a:tc>
                  <a:txBody>
                    <a:bodyPr/>
                    <a:lstStyle/>
                    <a:p>
                      <a:pPr marR="571500" algn="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5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－</a:t>
                      </a:r>
                      <a:endParaRPr sz="8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</a:txBody>
                  <a:tcPr marL="0" marR="0" marT="35006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5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－</a:t>
                      </a:r>
                      <a:endParaRPr sz="80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</a:txBody>
                  <a:tcPr marL="0" marR="0" marT="35006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5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－</a:t>
                      </a:r>
                      <a:endParaRPr sz="80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</a:txBody>
                  <a:tcPr marL="0" marR="0" marT="35006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－</a:t>
                      </a:r>
                      <a:endParaRPr sz="800" spc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2213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endParaRPr sz="80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800" spc="-25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Arial"/>
                        </a:rPr>
                        <a:t>仕様</a:t>
                      </a:r>
                      <a:endParaRPr sz="80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4DCC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780">
                        <a:lnSpc>
                          <a:spcPts val="645"/>
                        </a:lnSpc>
                        <a:spcBef>
                          <a:spcPts val="210"/>
                        </a:spcBef>
                      </a:pPr>
                      <a:r>
                        <a:rPr sz="600" spc="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踏板・上段框・廻り踏板・踊り場</a:t>
                      </a:r>
                      <a:endParaRPr sz="600" spc="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 marL="17780">
                        <a:lnSpc>
                          <a:spcPts val="565"/>
                        </a:lnSpc>
                      </a:pPr>
                      <a:r>
                        <a:rPr sz="600" spc="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芯材：MDF複合合板またはLVL</a:t>
                      </a:r>
                      <a:endParaRPr sz="600" spc="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 marL="17780">
                        <a:lnSpc>
                          <a:spcPts val="565"/>
                        </a:lnSpc>
                      </a:pPr>
                      <a:r>
                        <a:rPr sz="600" spc="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表面材：樹脂シート</a:t>
                      </a:r>
                      <a:endParaRPr sz="600" spc="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 marL="17780">
                        <a:lnSpc>
                          <a:spcPts val="645"/>
                        </a:lnSpc>
                      </a:pPr>
                      <a:r>
                        <a:rPr sz="600" spc="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段鼻部：スリップ止め材エラストマー</a:t>
                      </a:r>
                      <a:endParaRPr sz="600" spc="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</a:txBody>
                  <a:tcPr marL="0" marR="0" marT="28275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780">
                        <a:lnSpc>
                          <a:spcPts val="645"/>
                        </a:lnSpc>
                        <a:spcBef>
                          <a:spcPts val="210"/>
                        </a:spcBef>
                      </a:pPr>
                      <a:r>
                        <a:rPr sz="600" spc="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棒：ゴム集成材</a:t>
                      </a:r>
                      <a:endParaRPr sz="600" spc="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 marL="9525" marR="9525">
                        <a:lnSpc>
                          <a:spcPct val="78800"/>
                        </a:lnSpc>
                        <a:spcBef>
                          <a:spcPts val="75"/>
                        </a:spcBef>
                      </a:pPr>
                      <a:r>
                        <a:rPr sz="600" spc="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ブラケット（金属）：スチール・アルミダイキャストブラケット（カバー）：亜鉛ダイキャスト</a:t>
                      </a:r>
                      <a:endParaRPr sz="600" spc="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 marL="17780">
                        <a:lnSpc>
                          <a:spcPts val="645"/>
                        </a:lnSpc>
                        <a:spcBef>
                          <a:spcPts val="415"/>
                        </a:spcBef>
                      </a:pPr>
                      <a:r>
                        <a:rPr sz="600" spc="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親柱・子柱：スチール</a:t>
                      </a:r>
                      <a:endParaRPr sz="600" spc="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 marL="15875">
                        <a:lnSpc>
                          <a:spcPts val="645"/>
                        </a:lnSpc>
                      </a:pPr>
                      <a:r>
                        <a:rPr sz="600" spc="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パネル：アクリル（厚み：5mm）</a:t>
                      </a:r>
                      <a:endParaRPr sz="600" spc="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</a:txBody>
                  <a:tcPr marL="0" marR="0" marT="28275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780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600" spc="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芯材：ゴム集成材</a:t>
                      </a:r>
                      <a:endParaRPr sz="600" spc="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</a:txBody>
                  <a:tcPr marL="0" marR="0" marT="28275" marB="0" anchor="ctr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7780">
                        <a:lnSpc>
                          <a:spcPts val="645"/>
                        </a:lnSpc>
                        <a:spcBef>
                          <a:spcPts val="210"/>
                        </a:spcBef>
                      </a:pPr>
                      <a:r>
                        <a:rPr sz="600" spc="0" dirty="0" err="1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棒：ゴム集成材</a:t>
                      </a:r>
                      <a:endParaRPr sz="600" spc="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 marL="9525">
                        <a:lnSpc>
                          <a:spcPts val="645"/>
                        </a:lnSpc>
                      </a:pPr>
                      <a:r>
                        <a:rPr sz="600" spc="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ブラケット（金属）：アルミダイキャスト</a:t>
                      </a:r>
                      <a:endParaRPr sz="600" spc="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 marL="9525"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r>
                        <a:rPr sz="600" spc="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ブラケット（カバー）：PP</a:t>
                      </a:r>
                      <a:endParaRPr sz="600" spc="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89402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endParaRPr sz="8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 marL="27622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800" spc="-5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Arial"/>
                        </a:rPr>
                        <a:t>カラー展開</a:t>
                      </a:r>
                      <a:endParaRPr sz="8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solidFill>
                      <a:srgbClr val="E4DCC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 marL="89535" marR="561975">
                        <a:lnSpc>
                          <a:spcPts val="6520"/>
                        </a:lnSpc>
                        <a:spcBef>
                          <a:spcPts val="5"/>
                        </a:spcBef>
                      </a:pPr>
                      <a:r>
                        <a:rPr sz="500" spc="-1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WA</a:t>
                      </a:r>
                      <a:r>
                        <a:rPr sz="500" spc="-6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/ </a:t>
                      </a:r>
                      <a:r>
                        <a:rPr sz="500" spc="-60" dirty="0" err="1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クリエアイボリ</a:t>
                      </a:r>
                      <a:r>
                        <a:rPr sz="500" spc="-6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ー</a:t>
                      </a:r>
                      <a:r>
                        <a:rPr sz="500" spc="50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 </a:t>
                      </a:r>
                      <a:r>
                        <a:rPr lang="en-US" sz="500" spc="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AC</a:t>
                      </a:r>
                      <a:r>
                        <a:rPr sz="500" spc="-35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/ </a:t>
                      </a:r>
                      <a:r>
                        <a:rPr sz="500" spc="-35" dirty="0" err="1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クリエ</a:t>
                      </a:r>
                      <a:r>
                        <a:rPr lang="ja-JP" altLang="en-US" sz="500" spc="-35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オーク</a:t>
                      </a:r>
                      <a:r>
                        <a:rPr sz="500" spc="50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 </a:t>
                      </a:r>
                      <a:endParaRPr lang="en-US" sz="500" spc="500" dirty="0">
                        <a:solidFill>
                          <a:srgbClr val="231F20"/>
                        </a:solidFill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 marL="89535" marR="561975">
                        <a:lnSpc>
                          <a:spcPts val="6520"/>
                        </a:lnSpc>
                        <a:spcBef>
                          <a:spcPts val="5"/>
                        </a:spcBef>
                      </a:pPr>
                      <a:r>
                        <a:rPr lang="en-US" altLang="ja-JP" sz="50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AD</a:t>
                      </a:r>
                      <a:r>
                        <a:rPr sz="500" spc="-4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/ </a:t>
                      </a:r>
                      <a:r>
                        <a:rPr sz="500" spc="-40" dirty="0" err="1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クリエ</a:t>
                      </a:r>
                      <a:r>
                        <a:rPr lang="ja-JP" altLang="en-US" sz="500" spc="-4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チェリー</a:t>
                      </a: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</a:txBody>
                  <a:tcPr marL="0" marR="0" marT="21542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 marL="154305" marR="472440">
                        <a:lnSpc>
                          <a:spcPct val="106300"/>
                        </a:lnSpc>
                      </a:pPr>
                      <a:r>
                        <a:rPr sz="500" spc="-90" dirty="0" err="1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プレシャスホワイト</a:t>
                      </a:r>
                      <a:endParaRPr lang="en-US" sz="500" spc="-90" dirty="0">
                        <a:solidFill>
                          <a:srgbClr val="231F20"/>
                        </a:solidFill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 marL="154305" marR="472440">
                        <a:lnSpc>
                          <a:spcPct val="106300"/>
                        </a:lnSpc>
                      </a:pPr>
                      <a:r>
                        <a:rPr sz="500" spc="-9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/クリエアイボリー/</a:t>
                      </a:r>
                      <a:r>
                        <a:rPr sz="500" spc="50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 </a:t>
                      </a:r>
                      <a:r>
                        <a:rPr sz="500" spc="-95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クリエホワイト</a:t>
                      </a: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 marL="154305" marR="668020" algn="just">
                        <a:lnSpc>
                          <a:spcPts val="3829"/>
                        </a:lnSpc>
                        <a:spcBef>
                          <a:spcPts val="5"/>
                        </a:spcBef>
                      </a:pPr>
                      <a:r>
                        <a:rPr sz="500" spc="-90" dirty="0" err="1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クリエ</a:t>
                      </a:r>
                      <a:r>
                        <a:rPr lang="ja-JP" altLang="en-US" sz="500" spc="-9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オーク</a:t>
                      </a:r>
                      <a:endParaRPr lang="en-US" sz="500" spc="-90" dirty="0">
                        <a:solidFill>
                          <a:srgbClr val="231F20"/>
                        </a:solidFill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 marL="154305" marR="668020" algn="just">
                        <a:lnSpc>
                          <a:spcPts val="3829"/>
                        </a:lnSpc>
                        <a:spcBef>
                          <a:spcPts val="5"/>
                        </a:spcBef>
                      </a:pPr>
                      <a:r>
                        <a:rPr sz="500" spc="-100" dirty="0" err="1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クリエ</a:t>
                      </a:r>
                      <a:r>
                        <a:rPr lang="ja-JP" altLang="en-US" sz="500" spc="-10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チェリー</a:t>
                      </a:r>
                      <a:endParaRPr lang="en-US" sz="500" spc="-100" dirty="0">
                        <a:solidFill>
                          <a:srgbClr val="231F20"/>
                        </a:solidFill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 marL="154305" marR="668020" algn="just">
                        <a:lnSpc>
                          <a:spcPts val="3829"/>
                        </a:lnSpc>
                        <a:spcBef>
                          <a:spcPts val="5"/>
                        </a:spcBef>
                      </a:pPr>
                      <a:r>
                        <a:rPr sz="500" spc="-90" dirty="0" err="1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クリエモカ</a:t>
                      </a: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 marL="161925" marR="340360">
                        <a:lnSpc>
                          <a:spcPct val="106300"/>
                        </a:lnSpc>
                      </a:pPr>
                      <a:r>
                        <a:rPr sz="500" spc="-90" dirty="0" err="1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クリエアイボリ</a:t>
                      </a:r>
                      <a:r>
                        <a:rPr sz="500" spc="-9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ー/</a:t>
                      </a:r>
                      <a:endParaRPr lang="en-US" sz="500" spc="-90" dirty="0">
                        <a:solidFill>
                          <a:srgbClr val="231F20"/>
                        </a:solidFill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 marL="161925" marR="340360">
                        <a:lnSpc>
                          <a:spcPct val="106300"/>
                        </a:lnSpc>
                      </a:pPr>
                      <a:r>
                        <a:rPr sz="500" spc="-95" dirty="0" err="1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クリエホワイト</a:t>
                      </a: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 marL="161925" marR="480695">
                        <a:lnSpc>
                          <a:spcPct val="637800"/>
                        </a:lnSpc>
                      </a:pPr>
                      <a:r>
                        <a:rPr sz="500" spc="-90" dirty="0" err="1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クリエ</a:t>
                      </a:r>
                      <a:r>
                        <a:rPr lang="ja-JP" altLang="en-US" sz="500" spc="-9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オーク</a:t>
                      </a:r>
                      <a:endParaRPr lang="en-US" sz="500" spc="-90" dirty="0">
                        <a:solidFill>
                          <a:srgbClr val="231F20"/>
                        </a:solidFill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 marL="161925" marR="480695">
                        <a:lnSpc>
                          <a:spcPct val="637800"/>
                        </a:lnSpc>
                      </a:pPr>
                      <a:r>
                        <a:rPr sz="500" spc="-100" dirty="0" err="1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クリエ</a:t>
                      </a:r>
                      <a:r>
                        <a:rPr lang="ja-JP" altLang="en-US" sz="500" spc="-10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チェリー</a:t>
                      </a:r>
                      <a:endParaRPr lang="en-US" sz="500" spc="-100" dirty="0">
                        <a:solidFill>
                          <a:srgbClr val="231F20"/>
                        </a:solidFill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 marL="161925" marR="480695">
                        <a:lnSpc>
                          <a:spcPct val="637800"/>
                        </a:lnSpc>
                      </a:pPr>
                      <a:r>
                        <a:rPr sz="500" spc="-90" dirty="0" err="1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クリエモカ</a:t>
                      </a:r>
                      <a:r>
                        <a:rPr sz="500" spc="50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 </a:t>
                      </a:r>
                      <a:r>
                        <a:rPr sz="500" spc="-95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クリエダーク</a:t>
                      </a: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 marL="360045" marR="447040">
                        <a:lnSpc>
                          <a:spcPct val="106300"/>
                        </a:lnSpc>
                        <a:spcBef>
                          <a:spcPts val="5"/>
                        </a:spcBef>
                      </a:pPr>
                      <a:r>
                        <a:rPr sz="500" spc="-90" dirty="0" err="1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プレシャスホワイト</a:t>
                      </a:r>
                      <a:r>
                        <a:rPr sz="500" spc="-9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/</a:t>
                      </a:r>
                      <a:endParaRPr lang="en-US" sz="500" spc="-90" dirty="0">
                        <a:solidFill>
                          <a:srgbClr val="231F20"/>
                        </a:solidFill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 marL="360045" marR="447040">
                        <a:lnSpc>
                          <a:spcPct val="106300"/>
                        </a:lnSpc>
                        <a:spcBef>
                          <a:spcPts val="5"/>
                        </a:spcBef>
                      </a:pPr>
                      <a:r>
                        <a:rPr sz="500" spc="-90" dirty="0" err="1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クリエアイボリ</a:t>
                      </a:r>
                      <a:r>
                        <a:rPr sz="500" spc="-9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ー/</a:t>
                      </a:r>
                      <a:r>
                        <a:rPr sz="500" spc="50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 </a:t>
                      </a:r>
                      <a:endParaRPr lang="en-US" sz="500" spc="500" dirty="0">
                        <a:solidFill>
                          <a:srgbClr val="231F20"/>
                        </a:solidFill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 marL="360045" marR="447040">
                        <a:lnSpc>
                          <a:spcPct val="106300"/>
                        </a:lnSpc>
                        <a:spcBef>
                          <a:spcPts val="5"/>
                        </a:spcBef>
                      </a:pPr>
                      <a:r>
                        <a:rPr sz="500" spc="-80" dirty="0" err="1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クリエホワイト</a:t>
                      </a:r>
                      <a:r>
                        <a:rPr sz="500" spc="-8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 ※</a:t>
                      </a:r>
                      <a:r>
                        <a:rPr sz="500" spc="-25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1</a:t>
                      </a: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 marL="360045" marR="615950">
                        <a:lnSpc>
                          <a:spcPts val="3829"/>
                        </a:lnSpc>
                      </a:pPr>
                      <a:r>
                        <a:rPr sz="500" spc="-85" dirty="0" err="1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クリエ</a:t>
                      </a:r>
                      <a:r>
                        <a:rPr lang="ja-JP" altLang="en-US" sz="500" spc="-85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オーク</a:t>
                      </a:r>
                      <a:endParaRPr lang="en-US" sz="500" spc="-85" dirty="0">
                        <a:solidFill>
                          <a:srgbClr val="231F20"/>
                        </a:solidFill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 marL="360045" marR="615950">
                        <a:lnSpc>
                          <a:spcPts val="3829"/>
                        </a:lnSpc>
                      </a:pPr>
                      <a:r>
                        <a:rPr sz="500" spc="-100" dirty="0" err="1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クリエ</a:t>
                      </a:r>
                      <a:r>
                        <a:rPr lang="ja-JP" altLang="en-US" sz="500" spc="-10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チェリー</a:t>
                      </a:r>
                      <a:endParaRPr lang="en-US" sz="500" spc="-100" dirty="0">
                        <a:solidFill>
                          <a:srgbClr val="231F20"/>
                        </a:solidFill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 marL="360045" marR="615950">
                        <a:lnSpc>
                          <a:spcPts val="3829"/>
                        </a:lnSpc>
                      </a:pPr>
                      <a:r>
                        <a:rPr sz="500" spc="-90" dirty="0" err="1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クリエモカ</a:t>
                      </a:r>
                      <a:r>
                        <a:rPr sz="500" spc="50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 </a:t>
                      </a:r>
                      <a:endParaRPr lang="en-US" sz="500" spc="500" dirty="0">
                        <a:solidFill>
                          <a:srgbClr val="231F20"/>
                        </a:solidFill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 marL="360045" marR="615950">
                        <a:lnSpc>
                          <a:spcPts val="3829"/>
                        </a:lnSpc>
                      </a:pPr>
                      <a:r>
                        <a:rPr sz="500" spc="-95" dirty="0" err="1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クリエダーク</a:t>
                      </a:r>
                      <a:endParaRPr lang="en-US" sz="500" spc="-95" dirty="0">
                        <a:solidFill>
                          <a:srgbClr val="231F20"/>
                        </a:solidFill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 marL="360045" marR="615950">
                        <a:lnSpc>
                          <a:spcPts val="3829"/>
                        </a:lnSpc>
                      </a:pPr>
                      <a:r>
                        <a:rPr sz="500" spc="-35" dirty="0" err="1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ブラック</a:t>
                      </a:r>
                      <a:r>
                        <a:rPr sz="500" spc="-35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 </a:t>
                      </a:r>
                      <a:r>
                        <a:rPr sz="500" spc="-25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※2</a:t>
                      </a: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 marL="106680" marR="21590" indent="-67945">
                        <a:lnSpc>
                          <a:spcPct val="118100"/>
                        </a:lnSpc>
                      </a:pPr>
                      <a:r>
                        <a:rPr sz="600" spc="-114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※手すりラウンドタイプと手すりラウンドタイプ-</a:t>
                      </a:r>
                      <a:r>
                        <a:rPr sz="600" spc="-45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V</a:t>
                      </a:r>
                      <a:r>
                        <a:rPr sz="600" spc="-5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で</a:t>
                      </a:r>
                      <a:r>
                        <a:rPr sz="600" spc="-85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は色、艶の見え方が異なります。</a:t>
                      </a:r>
                      <a:endParaRPr sz="6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 marL="176530" marR="22860" indent="-138430">
                        <a:lnSpc>
                          <a:spcPct val="118100"/>
                        </a:lnSpc>
                      </a:pPr>
                      <a:r>
                        <a:rPr sz="60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※1</a:t>
                      </a:r>
                      <a:r>
                        <a:rPr sz="600" spc="-10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 手すりラウンドタイプ-</a:t>
                      </a:r>
                      <a:r>
                        <a:rPr sz="600" spc="-55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V</a:t>
                      </a:r>
                      <a:r>
                        <a:rPr sz="600" spc="-75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の色名はプレシャスホ</a:t>
                      </a:r>
                      <a:r>
                        <a:rPr sz="600" spc="-114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ワイト/クリエアイボリーとなります。</a:t>
                      </a:r>
                      <a:endParaRPr sz="6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 marL="175260" marR="22225" indent="-137160">
                        <a:lnSpc>
                          <a:spcPct val="118100"/>
                        </a:lnSpc>
                      </a:pPr>
                      <a:r>
                        <a:rPr sz="60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※2</a:t>
                      </a:r>
                      <a:r>
                        <a:rPr sz="600" spc="-10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 手すりラウンドタイプ-</a:t>
                      </a:r>
                      <a:r>
                        <a:rPr sz="600" spc="-65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V</a:t>
                      </a:r>
                      <a:r>
                        <a:rPr sz="600" spc="-75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にはブラックの設定は</a:t>
                      </a:r>
                      <a:r>
                        <a:rPr sz="600" spc="-8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ございません。</a:t>
                      </a:r>
                      <a:endParaRPr sz="6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 marL="143510" marR="302895">
                        <a:lnSpc>
                          <a:spcPct val="106300"/>
                        </a:lnSpc>
                        <a:spcBef>
                          <a:spcPts val="5"/>
                        </a:spcBef>
                      </a:pPr>
                      <a:r>
                        <a:rPr sz="500" spc="-90" dirty="0" err="1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プレシャスホワイト</a:t>
                      </a:r>
                      <a:r>
                        <a:rPr sz="500" spc="-9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/</a:t>
                      </a:r>
                      <a:endParaRPr lang="en-US" sz="500" spc="-90" dirty="0">
                        <a:solidFill>
                          <a:srgbClr val="231F20"/>
                        </a:solidFill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 marL="143510" marR="302895">
                        <a:lnSpc>
                          <a:spcPct val="106300"/>
                        </a:lnSpc>
                        <a:spcBef>
                          <a:spcPts val="5"/>
                        </a:spcBef>
                      </a:pPr>
                      <a:r>
                        <a:rPr sz="500" spc="-90" dirty="0" err="1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クリエアイボリ</a:t>
                      </a:r>
                      <a:r>
                        <a:rPr sz="500" spc="-9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ー/</a:t>
                      </a:r>
                      <a:r>
                        <a:rPr sz="500" spc="50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 </a:t>
                      </a:r>
                      <a:endParaRPr lang="en-US" sz="500" spc="500" dirty="0">
                        <a:solidFill>
                          <a:srgbClr val="231F20"/>
                        </a:solidFill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 marL="143510" marR="302895">
                        <a:lnSpc>
                          <a:spcPct val="106300"/>
                        </a:lnSpc>
                        <a:spcBef>
                          <a:spcPts val="5"/>
                        </a:spcBef>
                      </a:pPr>
                      <a:r>
                        <a:rPr sz="500" spc="-95" dirty="0" err="1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クリエホワイト</a:t>
                      </a: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 marL="143510" marR="499109" algn="just">
                        <a:lnSpc>
                          <a:spcPts val="3829"/>
                        </a:lnSpc>
                        <a:spcBef>
                          <a:spcPts val="5"/>
                        </a:spcBef>
                      </a:pPr>
                      <a:r>
                        <a:rPr sz="500" spc="-90" dirty="0" err="1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クリエ</a:t>
                      </a:r>
                      <a:r>
                        <a:rPr lang="ja-JP" altLang="en-US" sz="500" spc="-9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オーク</a:t>
                      </a:r>
                      <a:endParaRPr lang="en-US" sz="500" spc="-90" dirty="0">
                        <a:solidFill>
                          <a:srgbClr val="231F20"/>
                        </a:solidFill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 marL="143510" marR="499109" algn="just">
                        <a:lnSpc>
                          <a:spcPts val="3829"/>
                        </a:lnSpc>
                        <a:spcBef>
                          <a:spcPts val="5"/>
                        </a:spcBef>
                      </a:pPr>
                      <a:r>
                        <a:rPr sz="500" spc="-100" dirty="0" err="1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クリエ</a:t>
                      </a:r>
                      <a:r>
                        <a:rPr lang="ja-JP" altLang="en-US" sz="500" spc="-10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チェリー</a:t>
                      </a:r>
                      <a:endParaRPr lang="en-US" sz="500" spc="-100" dirty="0">
                        <a:solidFill>
                          <a:srgbClr val="231F20"/>
                        </a:solidFill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 marL="143510" marR="499109" algn="just">
                        <a:lnSpc>
                          <a:spcPts val="3829"/>
                        </a:lnSpc>
                        <a:spcBef>
                          <a:spcPts val="5"/>
                        </a:spcBef>
                      </a:pPr>
                      <a:r>
                        <a:rPr sz="500" spc="-90" dirty="0" err="1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クリエモカ</a:t>
                      </a: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9626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solidFill>
                      <a:srgbClr val="E4DCC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54305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500" spc="-95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クリエダーク</a:t>
                      </a: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 marL="154305">
                        <a:lnSpc>
                          <a:spcPct val="100000"/>
                        </a:lnSpc>
                      </a:pPr>
                      <a:r>
                        <a:rPr sz="500" spc="-8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ブラック</a:t>
                      </a: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</a:txBody>
                  <a:tcPr marL="0" marR="0" marT="8751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en-US"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 marL="161925">
                        <a:lnSpc>
                          <a:spcPct val="100000"/>
                        </a:lnSpc>
                      </a:pPr>
                      <a:r>
                        <a:rPr sz="500" spc="-45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無塗装</a:t>
                      </a: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143510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500" spc="-95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クリエダーク</a:t>
                      </a:r>
                      <a:endParaRPr sz="50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endParaRPr sz="50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  <a:p>
                      <a:pPr marL="143510">
                        <a:lnSpc>
                          <a:spcPct val="100000"/>
                        </a:lnSpc>
                      </a:pPr>
                      <a:r>
                        <a:rPr sz="500" spc="-8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ブラック</a:t>
                      </a:r>
                      <a:endParaRPr sz="50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</a:txBody>
                  <a:tcPr marL="0" marR="0" marT="9425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7605">
                <a:tc rowSpan="2" gridSpan="2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solidFill>
                      <a:srgbClr val="E4DCCA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89535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500" spc="-2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MM</a:t>
                      </a:r>
                      <a:r>
                        <a:rPr sz="500" spc="-5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/ クリエモカ</a:t>
                      </a: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</a:txBody>
                  <a:tcPr marL="0" marR="0" marT="19522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tc rowSpan="2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tc rowSpan="2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59547">
                <a:tc gridSpan="2"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solidFill>
                      <a:srgbClr val="E4DCCA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marL="89535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</a:txBody>
                  <a:tcPr marL="0" marR="0" marT="19522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717623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solidFill>
                      <a:srgbClr val="E4DCC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1089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E4DCC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9535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500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DD</a:t>
                      </a:r>
                      <a:r>
                        <a:rPr sz="500" spc="-45" dirty="0">
                          <a:solidFill>
                            <a:srgbClr val="231F20"/>
                          </a:solidFill>
                          <a:latin typeface="游ゴシック Light" panose="020B0300000000000000" pitchFamily="50" charset="-128"/>
                          <a:ea typeface="游ゴシック Light" panose="020B0300000000000000" pitchFamily="50" charset="-128"/>
                          <a:cs typeface="Microsoft JhengHei"/>
                        </a:rPr>
                        <a:t>/ クリエダーク</a:t>
                      </a: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Microsoft JhengHei"/>
                      </a:endParaRPr>
                    </a:p>
                  </a:txBody>
                  <a:tcPr marL="0" marR="0" marT="19522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游ゴシック Light" panose="020B0300000000000000" pitchFamily="50" charset="-128"/>
                        <a:ea typeface="游ゴシック Light" panose="020B0300000000000000" pitchFamily="50" charset="-128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29" name="object 13">
            <a:extLst>
              <a:ext uri="{FF2B5EF4-FFF2-40B4-BE49-F238E27FC236}">
                <a16:creationId xmlns:a16="http://schemas.microsoft.com/office/drawing/2014/main" id="{0913D7EC-AC0A-EE6B-982E-92E2345714C0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429458" y="2664017"/>
            <a:ext cx="1079995" cy="612292"/>
          </a:xfrm>
          <a:prstGeom prst="rect">
            <a:avLst/>
          </a:prstGeom>
        </p:spPr>
      </p:pic>
      <p:pic>
        <p:nvPicPr>
          <p:cNvPr id="31" name="object 15">
            <a:extLst>
              <a:ext uri="{FF2B5EF4-FFF2-40B4-BE49-F238E27FC236}">
                <a16:creationId xmlns:a16="http://schemas.microsoft.com/office/drawing/2014/main" id="{3E653705-C254-95F8-F526-6B3AAF91B87E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436179" y="5247757"/>
            <a:ext cx="1079995" cy="612305"/>
          </a:xfrm>
          <a:prstGeom prst="rect">
            <a:avLst/>
          </a:prstGeom>
        </p:spPr>
      </p:pic>
      <p:pic>
        <p:nvPicPr>
          <p:cNvPr id="32" name="object 16">
            <a:extLst>
              <a:ext uri="{FF2B5EF4-FFF2-40B4-BE49-F238E27FC236}">
                <a16:creationId xmlns:a16="http://schemas.microsoft.com/office/drawing/2014/main" id="{7B5BD489-B0D3-6E49-E416-A6D8FEDCE26E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429457" y="6245364"/>
            <a:ext cx="1079995" cy="612267"/>
          </a:xfrm>
          <a:prstGeom prst="rect">
            <a:avLst/>
          </a:prstGeom>
        </p:spPr>
      </p:pic>
      <p:pic>
        <p:nvPicPr>
          <p:cNvPr id="35" name="object 18">
            <a:extLst>
              <a:ext uri="{FF2B5EF4-FFF2-40B4-BE49-F238E27FC236}">
                <a16:creationId xmlns:a16="http://schemas.microsoft.com/office/drawing/2014/main" id="{84354405-270D-0261-EFE0-25CD1DB98477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2813960" y="2716303"/>
            <a:ext cx="490359" cy="291504"/>
          </a:xfrm>
          <a:prstGeom prst="rect">
            <a:avLst/>
          </a:prstGeom>
        </p:spPr>
      </p:pic>
      <p:pic>
        <p:nvPicPr>
          <p:cNvPr id="38" name="object 21">
            <a:extLst>
              <a:ext uri="{FF2B5EF4-FFF2-40B4-BE49-F238E27FC236}">
                <a16:creationId xmlns:a16="http://schemas.microsoft.com/office/drawing/2014/main" id="{CC4F9E8A-627A-7C11-70F2-176A4ABD9830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2810397" y="4327751"/>
            <a:ext cx="487353" cy="302058"/>
          </a:xfrm>
          <a:prstGeom prst="rect">
            <a:avLst/>
          </a:prstGeom>
        </p:spPr>
      </p:pic>
      <p:pic>
        <p:nvPicPr>
          <p:cNvPr id="39" name="object 22">
            <a:extLst>
              <a:ext uri="{FF2B5EF4-FFF2-40B4-BE49-F238E27FC236}">
                <a16:creationId xmlns:a16="http://schemas.microsoft.com/office/drawing/2014/main" id="{76D7610C-44A8-9B7A-6E94-557889398D23}"/>
              </a:ext>
            </a:extLst>
          </p:cNvPr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2814401" y="4931171"/>
            <a:ext cx="489476" cy="292899"/>
          </a:xfrm>
          <a:prstGeom prst="rect">
            <a:avLst/>
          </a:prstGeom>
        </p:spPr>
      </p:pic>
      <p:pic>
        <p:nvPicPr>
          <p:cNvPr id="40" name="object 23">
            <a:extLst>
              <a:ext uri="{FF2B5EF4-FFF2-40B4-BE49-F238E27FC236}">
                <a16:creationId xmlns:a16="http://schemas.microsoft.com/office/drawing/2014/main" id="{C14F38C2-778F-AD71-0D45-3FCB4A45FA78}"/>
              </a:ext>
            </a:extLst>
          </p:cNvPr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2814698" y="5488564"/>
            <a:ext cx="489621" cy="292303"/>
          </a:xfrm>
          <a:prstGeom prst="rect">
            <a:avLst/>
          </a:prstGeom>
        </p:spPr>
      </p:pic>
      <p:pic>
        <p:nvPicPr>
          <p:cNvPr id="42" name="object 24">
            <a:extLst>
              <a:ext uri="{FF2B5EF4-FFF2-40B4-BE49-F238E27FC236}">
                <a16:creationId xmlns:a16="http://schemas.microsoft.com/office/drawing/2014/main" id="{B2DC60F9-86A0-165B-A6A3-ADA26FF19F8D}"/>
              </a:ext>
            </a:extLst>
          </p:cNvPr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4107677" y="2682844"/>
            <a:ext cx="529948" cy="323879"/>
          </a:xfrm>
          <a:prstGeom prst="rect">
            <a:avLst/>
          </a:prstGeom>
        </p:spPr>
      </p:pic>
      <p:pic>
        <p:nvPicPr>
          <p:cNvPr id="44" name="object 26">
            <a:extLst>
              <a:ext uri="{FF2B5EF4-FFF2-40B4-BE49-F238E27FC236}">
                <a16:creationId xmlns:a16="http://schemas.microsoft.com/office/drawing/2014/main" id="{A11C8E0B-A538-2761-9721-CCA8C46C0CAE}"/>
              </a:ext>
            </a:extLst>
          </p:cNvPr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4099173" y="4629809"/>
            <a:ext cx="529948" cy="323852"/>
          </a:xfrm>
          <a:prstGeom prst="rect">
            <a:avLst/>
          </a:prstGeom>
        </p:spPr>
      </p:pic>
      <p:sp>
        <p:nvSpPr>
          <p:cNvPr id="45" name="object 27">
            <a:extLst>
              <a:ext uri="{FF2B5EF4-FFF2-40B4-BE49-F238E27FC236}">
                <a16:creationId xmlns:a16="http://schemas.microsoft.com/office/drawing/2014/main" id="{9AE0CE86-0AA2-CA74-D9B6-14064C162756}"/>
              </a:ext>
            </a:extLst>
          </p:cNvPr>
          <p:cNvSpPr/>
          <p:nvPr/>
        </p:nvSpPr>
        <p:spPr>
          <a:xfrm>
            <a:off x="4132230" y="5280987"/>
            <a:ext cx="489619" cy="297180"/>
          </a:xfrm>
          <a:custGeom>
            <a:avLst/>
            <a:gdLst/>
            <a:ahLst/>
            <a:cxnLst/>
            <a:rect l="l" t="t" r="r" b="b"/>
            <a:pathLst>
              <a:path w="486410" h="297179">
                <a:moveTo>
                  <a:pt x="0" y="297014"/>
                </a:moveTo>
                <a:lnTo>
                  <a:pt x="486003" y="297014"/>
                </a:lnTo>
                <a:lnTo>
                  <a:pt x="486003" y="0"/>
                </a:lnTo>
                <a:lnTo>
                  <a:pt x="0" y="0"/>
                </a:lnTo>
                <a:lnTo>
                  <a:pt x="0" y="297014"/>
                </a:lnTo>
                <a:close/>
              </a:path>
            </a:pathLst>
          </a:custGeom>
          <a:ln w="3594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>
              <a:latin typeface="游ゴシック Light" panose="020B0300000000000000" pitchFamily="50" charset="-128"/>
              <a:ea typeface="游ゴシック Light" panose="020B0300000000000000" pitchFamily="50" charset="-128"/>
            </a:endParaRPr>
          </a:p>
        </p:txBody>
      </p:sp>
      <p:pic>
        <p:nvPicPr>
          <p:cNvPr id="47" name="object 29">
            <a:extLst>
              <a:ext uri="{FF2B5EF4-FFF2-40B4-BE49-F238E27FC236}">
                <a16:creationId xmlns:a16="http://schemas.microsoft.com/office/drawing/2014/main" id="{3C871767-3B0C-1B74-681E-9091B20D6022}"/>
              </a:ext>
            </a:extLst>
          </p:cNvPr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4106720" y="4122780"/>
            <a:ext cx="529948" cy="323866"/>
          </a:xfrm>
          <a:prstGeom prst="rect">
            <a:avLst/>
          </a:prstGeom>
        </p:spPr>
      </p:pic>
      <p:pic>
        <p:nvPicPr>
          <p:cNvPr id="48" name="object 30">
            <a:extLst>
              <a:ext uri="{FF2B5EF4-FFF2-40B4-BE49-F238E27FC236}">
                <a16:creationId xmlns:a16="http://schemas.microsoft.com/office/drawing/2014/main" id="{15753DED-D220-B9BD-D5B1-7E68460D4BAE}"/>
              </a:ext>
            </a:extLst>
          </p:cNvPr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5299210" y="2716340"/>
            <a:ext cx="490339" cy="291467"/>
          </a:xfrm>
          <a:prstGeom prst="rect">
            <a:avLst/>
          </a:prstGeom>
        </p:spPr>
      </p:pic>
      <p:pic>
        <p:nvPicPr>
          <p:cNvPr id="51" name="object 33">
            <a:extLst>
              <a:ext uri="{FF2B5EF4-FFF2-40B4-BE49-F238E27FC236}">
                <a16:creationId xmlns:a16="http://schemas.microsoft.com/office/drawing/2014/main" id="{3F842875-2AAB-961A-56A0-FC9E0CEEB14C}"/>
              </a:ext>
            </a:extLst>
          </p:cNvPr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5299210" y="4312145"/>
            <a:ext cx="487322" cy="302056"/>
          </a:xfrm>
          <a:prstGeom prst="rect">
            <a:avLst/>
          </a:prstGeom>
        </p:spPr>
      </p:pic>
      <p:pic>
        <p:nvPicPr>
          <p:cNvPr id="52" name="object 34">
            <a:extLst>
              <a:ext uri="{FF2B5EF4-FFF2-40B4-BE49-F238E27FC236}">
                <a16:creationId xmlns:a16="http://schemas.microsoft.com/office/drawing/2014/main" id="{C688F255-7010-906E-8822-26F619B34577}"/>
              </a:ext>
            </a:extLst>
          </p:cNvPr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5324282" y="4816571"/>
            <a:ext cx="489451" cy="292890"/>
          </a:xfrm>
          <a:prstGeom prst="rect">
            <a:avLst/>
          </a:prstGeom>
        </p:spPr>
      </p:pic>
      <p:pic>
        <p:nvPicPr>
          <p:cNvPr id="53" name="object 35">
            <a:extLst>
              <a:ext uri="{FF2B5EF4-FFF2-40B4-BE49-F238E27FC236}">
                <a16:creationId xmlns:a16="http://schemas.microsoft.com/office/drawing/2014/main" id="{CAC389FB-9408-5F2E-B36A-291E42475B47}"/>
              </a:ext>
            </a:extLst>
          </p:cNvPr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5342562" y="5297804"/>
            <a:ext cx="489619" cy="292288"/>
          </a:xfrm>
          <a:prstGeom prst="rect">
            <a:avLst/>
          </a:prstGeom>
        </p:spPr>
      </p:pic>
      <p:pic>
        <p:nvPicPr>
          <p:cNvPr id="59" name="object 42">
            <a:extLst>
              <a:ext uri="{FF2B5EF4-FFF2-40B4-BE49-F238E27FC236}">
                <a16:creationId xmlns:a16="http://schemas.microsoft.com/office/drawing/2014/main" id="{93845EC2-B31D-850E-D242-0AEA14DB0DB8}"/>
              </a:ext>
            </a:extLst>
          </p:cNvPr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3252050" y="2655099"/>
            <a:ext cx="485990" cy="377991"/>
          </a:xfrm>
          <a:prstGeom prst="rect">
            <a:avLst/>
          </a:prstGeom>
        </p:spPr>
      </p:pic>
      <p:pic>
        <p:nvPicPr>
          <p:cNvPr id="62" name="object 45">
            <a:extLst>
              <a:ext uri="{FF2B5EF4-FFF2-40B4-BE49-F238E27FC236}">
                <a16:creationId xmlns:a16="http://schemas.microsoft.com/office/drawing/2014/main" id="{37AC73CE-D12B-3215-ADBD-38D3E66FD971}"/>
              </a:ext>
            </a:extLst>
          </p:cNvPr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3252050" y="4286528"/>
            <a:ext cx="485990" cy="377991"/>
          </a:xfrm>
          <a:prstGeom prst="rect">
            <a:avLst/>
          </a:prstGeom>
        </p:spPr>
      </p:pic>
      <p:pic>
        <p:nvPicPr>
          <p:cNvPr id="63" name="object 46">
            <a:extLst>
              <a:ext uri="{FF2B5EF4-FFF2-40B4-BE49-F238E27FC236}">
                <a16:creationId xmlns:a16="http://schemas.microsoft.com/office/drawing/2014/main" id="{A178F851-3291-CC66-BBF5-03A1D54B1AA9}"/>
              </a:ext>
            </a:extLst>
          </p:cNvPr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3272798" y="4832295"/>
            <a:ext cx="485990" cy="377991"/>
          </a:xfrm>
          <a:prstGeom prst="rect">
            <a:avLst/>
          </a:prstGeom>
        </p:spPr>
      </p:pic>
      <p:pic>
        <p:nvPicPr>
          <p:cNvPr id="64" name="object 47">
            <a:extLst>
              <a:ext uri="{FF2B5EF4-FFF2-40B4-BE49-F238E27FC236}">
                <a16:creationId xmlns:a16="http://schemas.microsoft.com/office/drawing/2014/main" id="{BDFC5BFB-91AD-40EA-E20E-FEF72B0EA02B}"/>
              </a:ext>
            </a:extLst>
          </p:cNvPr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3261495" y="5420202"/>
            <a:ext cx="485990" cy="377991"/>
          </a:xfrm>
          <a:prstGeom prst="rect">
            <a:avLst/>
          </a:prstGeom>
        </p:spPr>
      </p:pic>
      <p:pic>
        <p:nvPicPr>
          <p:cNvPr id="65" name="object 48">
            <a:extLst>
              <a:ext uri="{FF2B5EF4-FFF2-40B4-BE49-F238E27FC236}">
                <a16:creationId xmlns:a16="http://schemas.microsoft.com/office/drawing/2014/main" id="{14A044BA-983E-C20E-35BD-7AB2629D8E9E}"/>
              </a:ext>
            </a:extLst>
          </p:cNvPr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6632738" y="2695830"/>
            <a:ext cx="388785" cy="302387"/>
          </a:xfrm>
          <a:prstGeom prst="rect">
            <a:avLst/>
          </a:prstGeom>
        </p:spPr>
      </p:pic>
      <p:pic>
        <p:nvPicPr>
          <p:cNvPr id="68" name="object 51">
            <a:extLst>
              <a:ext uri="{FF2B5EF4-FFF2-40B4-BE49-F238E27FC236}">
                <a16:creationId xmlns:a16="http://schemas.microsoft.com/office/drawing/2014/main" id="{03905FBA-744B-C9D9-DE4A-DA2E27A9CC2A}"/>
              </a:ext>
            </a:extLst>
          </p:cNvPr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6654923" y="4263364"/>
            <a:ext cx="388785" cy="302387"/>
          </a:xfrm>
          <a:prstGeom prst="rect">
            <a:avLst/>
          </a:prstGeom>
        </p:spPr>
      </p:pic>
      <p:pic>
        <p:nvPicPr>
          <p:cNvPr id="69" name="object 52">
            <a:extLst>
              <a:ext uri="{FF2B5EF4-FFF2-40B4-BE49-F238E27FC236}">
                <a16:creationId xmlns:a16="http://schemas.microsoft.com/office/drawing/2014/main" id="{DD7D7DE1-3A30-37EC-D4DC-2C4A8BAB7BBE}"/>
              </a:ext>
            </a:extLst>
          </p:cNvPr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6654922" y="4872341"/>
            <a:ext cx="388785" cy="302387"/>
          </a:xfrm>
          <a:prstGeom prst="rect">
            <a:avLst/>
          </a:prstGeom>
        </p:spPr>
      </p:pic>
      <p:pic>
        <p:nvPicPr>
          <p:cNvPr id="70" name="object 53">
            <a:extLst>
              <a:ext uri="{FF2B5EF4-FFF2-40B4-BE49-F238E27FC236}">
                <a16:creationId xmlns:a16="http://schemas.microsoft.com/office/drawing/2014/main" id="{EDFAC655-5670-9EA1-B4B1-AED336B76BCE}"/>
              </a:ext>
            </a:extLst>
          </p:cNvPr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6641999" y="5417652"/>
            <a:ext cx="388785" cy="302387"/>
          </a:xfrm>
          <a:prstGeom prst="rect">
            <a:avLst/>
          </a:prstGeom>
        </p:spPr>
      </p:pic>
      <p:grpSp>
        <p:nvGrpSpPr>
          <p:cNvPr id="71" name="グループ化 70">
            <a:extLst>
              <a:ext uri="{FF2B5EF4-FFF2-40B4-BE49-F238E27FC236}">
                <a16:creationId xmlns:a16="http://schemas.microsoft.com/office/drawing/2014/main" id="{39DAE22B-931E-0414-6869-10FB2B276EC9}"/>
              </a:ext>
            </a:extLst>
          </p:cNvPr>
          <p:cNvGrpSpPr/>
          <p:nvPr/>
        </p:nvGrpSpPr>
        <p:grpSpPr>
          <a:xfrm>
            <a:off x="8620794" y="5798193"/>
            <a:ext cx="1934316" cy="1226862"/>
            <a:chOff x="8697589" y="5720039"/>
            <a:chExt cx="1934316" cy="1226862"/>
          </a:xfrm>
        </p:grpSpPr>
        <p:sp>
          <p:nvSpPr>
            <p:cNvPr id="73" name="テキスト ボックス 72">
              <a:extLst>
                <a:ext uri="{FF2B5EF4-FFF2-40B4-BE49-F238E27FC236}">
                  <a16:creationId xmlns:a16="http://schemas.microsoft.com/office/drawing/2014/main" id="{ECAF6D5C-6E19-2F66-1BF9-466131A08B87}"/>
                </a:ext>
              </a:extLst>
            </p:cNvPr>
            <p:cNvSpPr txBox="1"/>
            <p:nvPr/>
          </p:nvSpPr>
          <p:spPr>
            <a:xfrm>
              <a:off x="8739462" y="5726220"/>
              <a:ext cx="115587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800" dirty="0">
                  <a:latin typeface="游ゴシック Light" panose="020B0300000000000000" pitchFamily="50" charset="-128"/>
                  <a:ea typeface="游ゴシック Light" panose="020B0300000000000000" pitchFamily="50" charset="-128"/>
                </a:rPr>
                <a:t>６面化粧踏板詳細</a:t>
              </a:r>
            </a:p>
          </p:txBody>
        </p:sp>
        <p:sp>
          <p:nvSpPr>
            <p:cNvPr id="76" name="テキスト ボックス 75">
              <a:extLst>
                <a:ext uri="{FF2B5EF4-FFF2-40B4-BE49-F238E27FC236}">
                  <a16:creationId xmlns:a16="http://schemas.microsoft.com/office/drawing/2014/main" id="{6FA02088-0B7B-2F40-5D4B-4BC7CDEA865D}"/>
                </a:ext>
              </a:extLst>
            </p:cNvPr>
            <p:cNvSpPr txBox="1"/>
            <p:nvPr/>
          </p:nvSpPr>
          <p:spPr>
            <a:xfrm>
              <a:off x="8803140" y="6538057"/>
              <a:ext cx="1024467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700" dirty="0">
                  <a:latin typeface="游ゴシック Light" panose="020B0300000000000000" pitchFamily="50" charset="-128"/>
                  <a:ea typeface="游ゴシック Light" panose="020B0300000000000000" pitchFamily="50" charset="-128"/>
                </a:rPr>
                <a:t>複合合板</a:t>
              </a:r>
            </a:p>
          </p:txBody>
        </p:sp>
        <p:sp>
          <p:nvSpPr>
            <p:cNvPr id="78" name="正方形/長方形 77">
              <a:extLst>
                <a:ext uri="{FF2B5EF4-FFF2-40B4-BE49-F238E27FC236}">
                  <a16:creationId xmlns:a16="http://schemas.microsoft.com/office/drawing/2014/main" id="{008748F2-CB71-044F-2E2D-8C18A347D5CA}"/>
                </a:ext>
              </a:extLst>
            </p:cNvPr>
            <p:cNvSpPr/>
            <p:nvPr/>
          </p:nvSpPr>
          <p:spPr>
            <a:xfrm>
              <a:off x="8771301" y="5720039"/>
              <a:ext cx="1860604" cy="122686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游ゴシック Light" panose="020B0300000000000000" pitchFamily="50" charset="-128"/>
                <a:ea typeface="游ゴシック Light" panose="020B0300000000000000" pitchFamily="50" charset="-128"/>
              </a:endParaRPr>
            </a:p>
          </p:txBody>
        </p:sp>
        <p:sp>
          <p:nvSpPr>
            <p:cNvPr id="74" name="テキスト ボックス 73">
              <a:extLst>
                <a:ext uri="{FF2B5EF4-FFF2-40B4-BE49-F238E27FC236}">
                  <a16:creationId xmlns:a16="http://schemas.microsoft.com/office/drawing/2014/main" id="{683BED20-3DFF-40C8-0350-312970E47959}"/>
                </a:ext>
              </a:extLst>
            </p:cNvPr>
            <p:cNvSpPr txBox="1"/>
            <p:nvPr/>
          </p:nvSpPr>
          <p:spPr>
            <a:xfrm>
              <a:off x="8805165" y="6097537"/>
              <a:ext cx="382293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700" dirty="0">
                  <a:latin typeface="游ゴシック Light" panose="020B0300000000000000" pitchFamily="50" charset="-128"/>
                  <a:ea typeface="游ゴシック Light" panose="020B0300000000000000" pitchFamily="50" charset="-128"/>
                </a:rPr>
                <a:t>30</a:t>
              </a:r>
              <a:r>
                <a:rPr kumimoji="1" lang="ja-JP" altLang="en-US" sz="700" dirty="0">
                  <a:latin typeface="游ゴシック Light" panose="020B0300000000000000" pitchFamily="50" charset="-128"/>
                  <a:ea typeface="游ゴシック Light" panose="020B0300000000000000" pitchFamily="50" charset="-128"/>
                </a:rPr>
                <a:t>㎜</a:t>
              </a:r>
            </a:p>
          </p:txBody>
        </p:sp>
        <p:sp>
          <p:nvSpPr>
            <p:cNvPr id="75" name="テキスト ボックス 74">
              <a:extLst>
                <a:ext uri="{FF2B5EF4-FFF2-40B4-BE49-F238E27FC236}">
                  <a16:creationId xmlns:a16="http://schemas.microsoft.com/office/drawing/2014/main" id="{E93A2217-684C-D425-17A1-0ED70A6C3DF4}"/>
                </a:ext>
              </a:extLst>
            </p:cNvPr>
            <p:cNvSpPr txBox="1"/>
            <p:nvPr/>
          </p:nvSpPr>
          <p:spPr>
            <a:xfrm>
              <a:off x="8739462" y="6290394"/>
              <a:ext cx="102446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700" dirty="0">
                  <a:latin typeface="游ゴシック Light" panose="020B0300000000000000" pitchFamily="50" charset="-128"/>
                  <a:ea typeface="游ゴシック Light" panose="020B0300000000000000" pitchFamily="50" charset="-128"/>
                </a:rPr>
                <a:t>SIAA</a:t>
              </a:r>
              <a:r>
                <a:rPr kumimoji="1" lang="ja-JP" altLang="en-US" sz="700" dirty="0">
                  <a:latin typeface="游ゴシック Light" panose="020B0300000000000000" pitchFamily="50" charset="-128"/>
                  <a:ea typeface="游ゴシック Light" panose="020B0300000000000000" pitchFamily="50" charset="-128"/>
                </a:rPr>
                <a:t>認定</a:t>
              </a:r>
              <a:endParaRPr kumimoji="1" lang="en-US" altLang="ja-JP" sz="700" dirty="0">
                <a:latin typeface="游ゴシック Light" panose="020B0300000000000000" pitchFamily="50" charset="-128"/>
                <a:ea typeface="游ゴシック Light" panose="020B0300000000000000" pitchFamily="50" charset="-128"/>
              </a:endParaRPr>
            </a:p>
            <a:p>
              <a:r>
                <a:rPr kumimoji="1" lang="ja-JP" altLang="en-US" sz="700" dirty="0">
                  <a:latin typeface="游ゴシック Light" panose="020B0300000000000000" pitchFamily="50" charset="-128"/>
                  <a:ea typeface="游ゴシック Light" panose="020B0300000000000000" pitchFamily="50" charset="-128"/>
                </a:rPr>
                <a:t>化粧シート</a:t>
              </a:r>
            </a:p>
          </p:txBody>
        </p:sp>
        <p:sp>
          <p:nvSpPr>
            <p:cNvPr id="77" name="テキスト ボックス 76">
              <a:extLst>
                <a:ext uri="{FF2B5EF4-FFF2-40B4-BE49-F238E27FC236}">
                  <a16:creationId xmlns:a16="http://schemas.microsoft.com/office/drawing/2014/main" id="{20159F6D-B0CA-210D-18F7-62A42803EFAF}"/>
                </a:ext>
              </a:extLst>
            </p:cNvPr>
            <p:cNvSpPr txBox="1"/>
            <p:nvPr/>
          </p:nvSpPr>
          <p:spPr>
            <a:xfrm>
              <a:off x="8697589" y="6648288"/>
              <a:ext cx="1024467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700" dirty="0">
                  <a:latin typeface="游ゴシック Light" panose="020B0300000000000000" pitchFamily="50" charset="-128"/>
                  <a:ea typeface="游ゴシック Light" panose="020B0300000000000000" pitchFamily="50" charset="-128"/>
                </a:rPr>
                <a:t>スリップ止め</a:t>
              </a:r>
            </a:p>
          </p:txBody>
        </p:sp>
      </p:grpSp>
      <p:pic>
        <p:nvPicPr>
          <p:cNvPr id="79" name="図 78"/>
          <p:cNvPicPr>
            <a:picLocks noChangeAspect="1"/>
          </p:cNvPicPr>
          <p:nvPr/>
        </p:nvPicPr>
        <p:blipFill rotWithShape="1">
          <a:blip r:embed="rId26"/>
          <a:srcRect t="32040" r="44119"/>
          <a:stretch/>
        </p:blipFill>
        <p:spPr>
          <a:xfrm>
            <a:off x="1424349" y="3444240"/>
            <a:ext cx="1063192" cy="607064"/>
          </a:xfrm>
          <a:prstGeom prst="rect">
            <a:avLst/>
          </a:prstGeom>
        </p:spPr>
      </p:pic>
      <p:pic>
        <p:nvPicPr>
          <p:cNvPr id="80" name="図 79"/>
          <p:cNvPicPr>
            <a:picLocks noChangeAspect="1"/>
          </p:cNvPicPr>
          <p:nvPr/>
        </p:nvPicPr>
        <p:blipFill rotWithShape="1">
          <a:blip r:embed="rId27"/>
          <a:srcRect l="-1" t="30887" r="43596"/>
          <a:stretch/>
        </p:blipFill>
        <p:spPr>
          <a:xfrm>
            <a:off x="1435996" y="4254160"/>
            <a:ext cx="1067602" cy="617042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 rotWithShape="1">
          <a:blip r:embed="rId28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3704" b="100000" l="7759" r="100000"/>
                    </a14:imgEffect>
                  </a14:imgLayer>
                </a14:imgProps>
              </a:ext>
            </a:extLst>
          </a:blip>
          <a:srcRect t="9119" r="13485"/>
          <a:stretch/>
        </p:blipFill>
        <p:spPr>
          <a:xfrm>
            <a:off x="2782596" y="3382751"/>
            <a:ext cx="463237" cy="283161"/>
          </a:xfrm>
          <a:prstGeom prst="rect">
            <a:avLst/>
          </a:prstGeom>
        </p:spPr>
      </p:pic>
      <p:pic>
        <p:nvPicPr>
          <p:cNvPr id="81" name="図 80"/>
          <p:cNvPicPr>
            <a:picLocks noChangeAspect="1"/>
          </p:cNvPicPr>
          <p:nvPr/>
        </p:nvPicPr>
        <p:blipFill rotWithShape="1">
          <a:blip r:embed="rId28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3704" b="100000" l="7759" r="100000"/>
                    </a14:imgEffect>
                  </a14:imgLayer>
                </a14:imgProps>
              </a:ext>
            </a:extLst>
          </a:blip>
          <a:srcRect t="9119" r="13485"/>
          <a:stretch/>
        </p:blipFill>
        <p:spPr>
          <a:xfrm>
            <a:off x="5257129" y="3391613"/>
            <a:ext cx="526257" cy="274299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667" b="100000" l="7111" r="9955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54023" y="3835496"/>
            <a:ext cx="491810" cy="327873"/>
          </a:xfrm>
          <a:prstGeom prst="rect">
            <a:avLst/>
          </a:prstGeom>
        </p:spPr>
      </p:pic>
      <p:pic>
        <p:nvPicPr>
          <p:cNvPr id="82" name="図 81"/>
          <p:cNvPicPr>
            <a:picLocks noChangeAspect="1"/>
          </p:cNvPicPr>
          <p:nvPr/>
        </p:nvPicPr>
        <p:blipFill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667" b="100000" l="7111" r="9955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64332" y="3825092"/>
            <a:ext cx="519054" cy="327873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2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ackgroundRemoval t="641" b="100000" l="971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61712" y="3302090"/>
            <a:ext cx="485773" cy="367867"/>
          </a:xfrm>
          <a:prstGeom prst="rect">
            <a:avLst/>
          </a:prstGeom>
        </p:spPr>
      </p:pic>
      <p:pic>
        <p:nvPicPr>
          <p:cNvPr id="83" name="図 82"/>
          <p:cNvPicPr>
            <a:picLocks noChangeAspect="1"/>
          </p:cNvPicPr>
          <p:nvPr/>
        </p:nvPicPr>
        <p:blipFill>
          <a:blip r:embed="rId32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ackgroundRemoval t="641" b="100000" l="971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29467" y="3369406"/>
            <a:ext cx="385546" cy="291967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4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backgroundRemoval t="1205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56007" y="3759172"/>
            <a:ext cx="478076" cy="392874"/>
          </a:xfrm>
          <a:prstGeom prst="rect">
            <a:avLst/>
          </a:prstGeom>
        </p:spPr>
      </p:pic>
      <p:pic>
        <p:nvPicPr>
          <p:cNvPr id="84" name="図 83"/>
          <p:cNvPicPr>
            <a:picLocks noChangeAspect="1"/>
          </p:cNvPicPr>
          <p:nvPr/>
        </p:nvPicPr>
        <p:blipFill>
          <a:blip r:embed="rId34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backgroundRemoval t="1205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58033" y="3844169"/>
            <a:ext cx="364692" cy="299697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4119332" y="3276309"/>
            <a:ext cx="523230" cy="291801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4085775" y="3684530"/>
            <a:ext cx="546958" cy="319277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 rotWithShape="1"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8" t="15368" r="8944" b="10821"/>
          <a:stretch/>
        </p:blipFill>
        <p:spPr>
          <a:xfrm>
            <a:off x="8832948" y="3268300"/>
            <a:ext cx="1566249" cy="193129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LIXIL_New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kumimoji="1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kumimoji="1" sz="1200">
            <a:latin typeface="Yu Gothic" panose="020B0400000000000000" pitchFamily="34" charset="-128"/>
            <a:ea typeface="Yu Gothic" panose="020B04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IXILテーマ" id="{158234D8-B713-DB41-B7F7-AEB5A592FF58}" vid="{A7AE04B5-FB75-454D-8A98-725AC1AA3799}"/>
    </a:ext>
  </a:ext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LIXILテーマ</Template>
  <TotalTime>10030</TotalTime>
  <Words>504</Words>
  <Application>Microsoft Office PowerPoint</Application>
  <PresentationFormat>ユーザー設定</PresentationFormat>
  <Paragraphs>216</Paragraphs>
  <Slides>2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1" baseType="lpstr">
      <vt:lpstr>メイリオ</vt:lpstr>
      <vt:lpstr>Yu Gothic</vt:lpstr>
      <vt:lpstr>Yu Gothic</vt:lpstr>
      <vt:lpstr>游ゴシック Light</vt:lpstr>
      <vt:lpstr>Arial</vt:lpstr>
      <vt:lpstr>Calibri</vt:lpstr>
      <vt:lpstr>Segoe UI</vt:lpstr>
      <vt:lpstr>Times New Roman</vt:lpstr>
      <vt:lpstr>LIXILテーマ</vt:lpstr>
      <vt:lpstr>PowerPoint プレゼンテーション</vt:lpstr>
      <vt:lpstr>PowerPoint プレゼンテーション</vt:lpstr>
    </vt:vector>
  </TitlesOfParts>
  <Company>INAXトステムグループ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佐藤 衿香(Erika Sato)</cp:lastModifiedBy>
  <cp:revision>553</cp:revision>
  <cp:lastPrinted>2021-12-20T06:25:45Z</cp:lastPrinted>
  <dcterms:created xsi:type="dcterms:W3CDTF">2010-09-29T12:55:25Z</dcterms:created>
  <dcterms:modified xsi:type="dcterms:W3CDTF">2025-08-25T02:26:14Z</dcterms:modified>
</cp:coreProperties>
</file>