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0691813" cy="7559675"/>
  <p:notesSz cx="6807200" cy="99393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" roundtripDataSignature="AMtx7mgrH53d+zB2naGERbbD/Hg9igPk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536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7625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7625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:notes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9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:notes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9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1:LIXIL">
  <p:cSld name="A-1:LIXIL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12;p1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13;p1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14" name="Google Shape;1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3:EXSIOR（帯なし）">
  <p:cSld name="C-3:EXSIOR（帯なし）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" name="Google Shape;65;p23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" name="Google Shape;66;p23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7" name="Google Shape;67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4:TOSTEM（帯なし）">
  <p:cSld name="C-4:TOSTEM（帯なし）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Google Shape;71;p2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2" name="Google Shape;72;p2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3" name="Google Shape;73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5:INTERIO（帯なし）">
  <p:cSld name="C-5:INTERIO（帯なし）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Google Shape;77;p2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8" name="Google Shape;78;p2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9" name="Google Shape;79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2:INAX">
  <p:cSld name="A-2:INAX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1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Google Shape;19;p1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0" name="Google Shape;2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3:EXSIOR">
  <p:cSld name="A-3:EXSIO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Google Shape;24;p16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Google Shape;25;p16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6" name="Google Shape;26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4:TOSTEM">
  <p:cSld name="A-4:TOSTEM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" name="Google Shape;30;p17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Google Shape;31;p17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2" name="Google Shape;3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5:INTERIO">
  <p:cSld name="A-5:INTERIO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" name="Google Shape;36;p18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" name="Google Shape;37;p18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8" name="Google Shape;38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1:エコファーストなし">
  <p:cSld name="B-1:エコファーストなし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19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Google Shape;42;p19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3" name="Google Shape;43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2:長期保証サービス有り">
  <p:cSld name="B-2:長期保証サービス有り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/>
          <p:nvPr/>
        </p:nvSpPr>
        <p:spPr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詳細はWEBをご確認ください</a:t>
            </a:r>
            <a:endParaRPr sz="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46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" name="Google Shape;47;p20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" name="Google Shape;48;p20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9" name="Google Shape;49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1:LIXIL（帯なし）">
  <p:cSld name="C-1:LIXIL（帯なし）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Google Shape;53;p21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4" name="Google Shape;54;p21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55" name="Google Shape;55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2:INAX（帯なし）">
  <p:cSld name="C-2:INAX（帯なし）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9" name="Google Shape;59;p22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" name="Google Shape;60;p22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1" name="Google Shape;6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jp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jpg"/><Relationship Id="rId9" Type="http://schemas.openxmlformats.org/officeDocument/2006/relationships/image" Target="../media/image20.jpg"/><Relationship Id="rId1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18" Type="http://schemas.openxmlformats.org/officeDocument/2006/relationships/image" Target="../media/image42.jpg"/><Relationship Id="rId26" Type="http://schemas.openxmlformats.org/officeDocument/2006/relationships/image" Target="../media/image50.png"/><Relationship Id="rId3" Type="http://schemas.openxmlformats.org/officeDocument/2006/relationships/image" Target="../media/image27.jpg"/><Relationship Id="rId21" Type="http://schemas.openxmlformats.org/officeDocument/2006/relationships/image" Target="../media/image45.png"/><Relationship Id="rId34" Type="http://schemas.openxmlformats.org/officeDocument/2006/relationships/image" Target="../media/image58.jp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jpg"/><Relationship Id="rId25" Type="http://schemas.openxmlformats.org/officeDocument/2006/relationships/image" Target="../media/image49.png"/><Relationship Id="rId33" Type="http://schemas.openxmlformats.org/officeDocument/2006/relationships/image" Target="../media/image57.jpg"/><Relationship Id="rId38" Type="http://schemas.openxmlformats.org/officeDocument/2006/relationships/image" Target="../media/image6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40.jpg"/><Relationship Id="rId20" Type="http://schemas.openxmlformats.org/officeDocument/2006/relationships/image" Target="../media/image44.jpg"/><Relationship Id="rId29" Type="http://schemas.openxmlformats.org/officeDocument/2006/relationships/image" Target="../media/image53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24" Type="http://schemas.openxmlformats.org/officeDocument/2006/relationships/image" Target="../media/image48.png"/><Relationship Id="rId32" Type="http://schemas.openxmlformats.org/officeDocument/2006/relationships/image" Target="../media/image56.jpg"/><Relationship Id="rId37" Type="http://schemas.openxmlformats.org/officeDocument/2006/relationships/image" Target="../media/image61.jp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23" Type="http://schemas.openxmlformats.org/officeDocument/2006/relationships/image" Target="../media/image47.png"/><Relationship Id="rId28" Type="http://schemas.openxmlformats.org/officeDocument/2006/relationships/image" Target="../media/image52.jpg"/><Relationship Id="rId36" Type="http://schemas.openxmlformats.org/officeDocument/2006/relationships/image" Target="../media/image60.jpg"/><Relationship Id="rId10" Type="http://schemas.openxmlformats.org/officeDocument/2006/relationships/image" Target="../media/image34.png"/><Relationship Id="rId19" Type="http://schemas.openxmlformats.org/officeDocument/2006/relationships/image" Target="../media/image43.jpg"/><Relationship Id="rId31" Type="http://schemas.openxmlformats.org/officeDocument/2006/relationships/image" Target="../media/image55.jpg"/><Relationship Id="rId4" Type="http://schemas.openxmlformats.org/officeDocument/2006/relationships/image" Target="../media/image28.jpg"/><Relationship Id="rId9" Type="http://schemas.openxmlformats.org/officeDocument/2006/relationships/image" Target="../media/image33.png"/><Relationship Id="rId14" Type="http://schemas.openxmlformats.org/officeDocument/2006/relationships/image" Target="../media/image38.png"/><Relationship Id="rId22" Type="http://schemas.openxmlformats.org/officeDocument/2006/relationships/image" Target="../media/image46.png"/><Relationship Id="rId27" Type="http://schemas.openxmlformats.org/officeDocument/2006/relationships/image" Target="../media/image51.jpg"/><Relationship Id="rId30" Type="http://schemas.openxmlformats.org/officeDocument/2006/relationships/image" Target="../media/image54.jpg"/><Relationship Id="rId35" Type="http://schemas.openxmlformats.org/officeDocument/2006/relationships/image" Target="../media/image5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object 4">
            <a:extLst>
              <a:ext uri="{FF2B5EF4-FFF2-40B4-BE49-F238E27FC236}">
                <a16:creationId xmlns:a16="http://schemas.microsoft.com/office/drawing/2014/main" id="{9D0E8398-5281-753B-358C-368C07067404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05805" y="3245664"/>
            <a:ext cx="1436763" cy="1048826"/>
          </a:xfrm>
          <a:prstGeom prst="rect">
            <a:avLst/>
          </a:prstGeom>
        </p:spPr>
      </p:pic>
      <p:sp>
        <p:nvSpPr>
          <p:cNvPr id="86" name="Google Shape;86;p8"/>
          <p:cNvSpPr/>
          <p:nvPr/>
        </p:nvSpPr>
        <p:spPr>
          <a:xfrm>
            <a:off x="1433513" y="7310438"/>
            <a:ext cx="1260475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lang="en-US" alt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SPD_int_22_004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lang="en-US" alt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2025.04.01</a:t>
            </a:r>
            <a:r>
              <a:rPr lang="ja-JP" altLang="en-US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発行</a:t>
            </a:r>
            <a:endParaRPr lang="ja-JP" altLang="en-US" dirty="0"/>
          </a:p>
        </p:txBody>
      </p:sp>
      <p:sp>
        <p:nvSpPr>
          <p:cNvPr id="87" name="Google Shape;87;p8"/>
          <p:cNvSpPr/>
          <p:nvPr/>
        </p:nvSpPr>
        <p:spPr>
          <a:xfrm>
            <a:off x="-1828801" y="0"/>
            <a:ext cx="1623061" cy="227457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C-1:LIXIL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（帯なし）</a:t>
            </a: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※2枚目以降、帯なしで作成する場合に使用する。</a:t>
            </a:r>
            <a:endParaRPr/>
          </a:p>
        </p:txBody>
      </p:sp>
      <p:sp>
        <p:nvSpPr>
          <p:cNvPr id="2" name="Text Box 1039">
            <a:extLst>
              <a:ext uri="{FF2B5EF4-FFF2-40B4-BE49-F238E27FC236}">
                <a16:creationId xmlns:a16="http://schemas.microsoft.com/office/drawing/2014/main" id="{440BD952-05CA-910B-A66F-FD54312AE2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112995"/>
            <a:ext cx="141064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latin typeface="+mn-ea"/>
                <a:ea typeface="+mn-ea"/>
              </a:rPr>
              <a:t>お客様名■■■■■様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2F491F8F-FEA1-E580-9D02-4D8CF50A5BCA}"/>
              </a:ext>
            </a:extLst>
          </p:cNvPr>
          <p:cNvSpPr txBox="1">
            <a:spLocks/>
          </p:cNvSpPr>
          <p:nvPr/>
        </p:nvSpPr>
        <p:spPr>
          <a:xfrm>
            <a:off x="358316" y="342603"/>
            <a:ext cx="3675802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2700">
              <a:spcBef>
                <a:spcPts val="100"/>
              </a:spcBef>
              <a:tabLst>
                <a:tab pos="629920" algn="l"/>
              </a:tabLst>
            </a:pPr>
            <a:r>
              <a:rPr lang="ja-JP" altLang="en-US" b="1" dirty="0">
                <a:latin typeface="+mj-ea"/>
                <a:ea typeface="+mj-ea"/>
              </a:rPr>
              <a:t>階</a:t>
            </a:r>
            <a:r>
              <a:rPr lang="ja-JP" altLang="en-US" b="1" spc="-50" dirty="0">
                <a:latin typeface="+mj-ea"/>
                <a:ea typeface="+mj-ea"/>
              </a:rPr>
              <a:t>段</a:t>
            </a:r>
            <a:r>
              <a:rPr lang="ja-JP" altLang="en-US" sz="2800" b="1" dirty="0">
                <a:latin typeface="+mj-ea"/>
                <a:ea typeface="+mj-ea"/>
              </a:rPr>
              <a:t>	</a:t>
            </a:r>
            <a:r>
              <a:rPr lang="en-US" sz="2800" b="1" dirty="0">
                <a:latin typeface="+mj-ea"/>
                <a:ea typeface="+mj-ea"/>
              </a:rPr>
              <a:t>KA</a:t>
            </a:r>
            <a:r>
              <a:rPr lang="ja-JP" altLang="en-US" sz="2800" b="1" dirty="0">
                <a:latin typeface="+mj-ea"/>
                <a:ea typeface="+mj-ea"/>
              </a:rPr>
              <a:t>階</a:t>
            </a:r>
            <a:r>
              <a:rPr lang="ja-JP" altLang="en-US" sz="2800" b="1" spc="-50" dirty="0">
                <a:latin typeface="+mj-ea"/>
                <a:ea typeface="+mj-ea"/>
              </a:rPr>
              <a:t>段</a:t>
            </a:r>
            <a:endParaRPr lang="ja-JP" altLang="en-US" sz="2800" b="1" dirty="0">
              <a:latin typeface="+mj-ea"/>
              <a:ea typeface="+mj-ea"/>
            </a:endParaRPr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F6AC337B-9641-787F-8104-3D850153A3AD}"/>
              </a:ext>
            </a:extLst>
          </p:cNvPr>
          <p:cNvSpPr txBox="1"/>
          <p:nvPr/>
        </p:nvSpPr>
        <p:spPr>
          <a:xfrm>
            <a:off x="6382936" y="4153687"/>
            <a:ext cx="492300" cy="83997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6510" marR="44450">
              <a:lnSpc>
                <a:spcPts val="480"/>
              </a:lnSpc>
              <a:spcBef>
                <a:spcPts val="155"/>
              </a:spcBef>
            </a:pPr>
            <a:r>
              <a:rPr sz="600" spc="-100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"/>
              </a:rPr>
              <a:t>ス</a:t>
            </a:r>
            <a:r>
              <a:rPr lang="en-US" sz="600" spc="-100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"/>
              </a:rPr>
              <a:t> </a:t>
            </a:r>
            <a:r>
              <a:rPr sz="600" spc="-100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"/>
              </a:rPr>
              <a:t>リ</a:t>
            </a:r>
            <a:r>
              <a:rPr lang="en-US" sz="600" spc="-100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"/>
              </a:rPr>
              <a:t> </a:t>
            </a:r>
            <a:r>
              <a:rPr sz="600" spc="-100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"/>
              </a:rPr>
              <a:t>ッ</a:t>
            </a:r>
            <a:r>
              <a:rPr lang="en-US" sz="600" spc="-100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"/>
              </a:rPr>
              <a:t> </a:t>
            </a:r>
            <a:r>
              <a:rPr sz="600" spc="-100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"/>
              </a:rPr>
              <a:t>プ</a:t>
            </a:r>
            <a:r>
              <a:rPr lang="en-US" sz="600" spc="-100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"/>
              </a:rPr>
              <a:t> </a:t>
            </a:r>
            <a:r>
              <a:rPr sz="600" spc="-100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"/>
              </a:rPr>
              <a:t>止</a:t>
            </a:r>
            <a:r>
              <a:rPr lang="en-US" sz="600" spc="-100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"/>
              </a:rPr>
              <a:t> </a:t>
            </a:r>
            <a:r>
              <a:rPr sz="600" spc="-100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"/>
              </a:rPr>
              <a:t>め</a:t>
            </a:r>
            <a:endParaRPr sz="6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icrosoft YaHe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EFF9D268-1D01-D716-0105-AD0FCB076A05}"/>
              </a:ext>
            </a:extLst>
          </p:cNvPr>
          <p:cNvGrpSpPr/>
          <p:nvPr/>
        </p:nvGrpSpPr>
        <p:grpSpPr>
          <a:xfrm>
            <a:off x="6601345" y="3587370"/>
            <a:ext cx="781050" cy="602615"/>
            <a:chOff x="6601345" y="4120293"/>
            <a:chExt cx="781050" cy="602615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AF7D104A-F62B-66AB-1AF3-2F8DD91572B2}"/>
                </a:ext>
              </a:extLst>
            </p:cNvPr>
            <p:cNvSpPr/>
            <p:nvPr/>
          </p:nvSpPr>
          <p:spPr>
            <a:xfrm>
              <a:off x="6750471" y="4243612"/>
              <a:ext cx="347980" cy="196850"/>
            </a:xfrm>
            <a:custGeom>
              <a:avLst/>
              <a:gdLst/>
              <a:ahLst/>
              <a:cxnLst/>
              <a:rect l="l" t="t" r="r" b="b"/>
              <a:pathLst>
                <a:path w="347979" h="196850">
                  <a:moveTo>
                    <a:pt x="0" y="196773"/>
                  </a:moveTo>
                  <a:lnTo>
                    <a:pt x="142773" y="196773"/>
                  </a:lnTo>
                  <a:lnTo>
                    <a:pt x="347751" y="0"/>
                  </a:lnTo>
                </a:path>
              </a:pathLst>
            </a:custGeom>
            <a:ln w="3175">
              <a:solidFill>
                <a:srgbClr val="1407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6B05D52C-4E70-291B-76AC-91D18DA40A0D}"/>
                </a:ext>
              </a:extLst>
            </p:cNvPr>
            <p:cNvSpPr/>
            <p:nvPr/>
          </p:nvSpPr>
          <p:spPr>
            <a:xfrm>
              <a:off x="7085148" y="4231362"/>
              <a:ext cx="25400" cy="25400"/>
            </a:xfrm>
            <a:custGeom>
              <a:avLst/>
              <a:gdLst/>
              <a:ahLst/>
              <a:cxnLst/>
              <a:rect l="l" t="t" r="r" b="b"/>
              <a:pathLst>
                <a:path w="25400" h="25400">
                  <a:moveTo>
                    <a:pt x="9270" y="0"/>
                  </a:moveTo>
                  <a:lnTo>
                    <a:pt x="152" y="8763"/>
                  </a:lnTo>
                  <a:lnTo>
                    <a:pt x="0" y="16014"/>
                  </a:lnTo>
                  <a:lnTo>
                    <a:pt x="8762" y="25146"/>
                  </a:lnTo>
                  <a:lnTo>
                    <a:pt x="16027" y="25298"/>
                  </a:lnTo>
                  <a:lnTo>
                    <a:pt x="20586" y="20904"/>
                  </a:lnTo>
                  <a:lnTo>
                    <a:pt x="25145" y="16522"/>
                  </a:lnTo>
                  <a:lnTo>
                    <a:pt x="25298" y="9271"/>
                  </a:lnTo>
                  <a:lnTo>
                    <a:pt x="16535" y="139"/>
                  </a:lnTo>
                  <a:lnTo>
                    <a:pt x="9270" y="0"/>
                  </a:lnTo>
                  <a:close/>
                </a:path>
              </a:pathLst>
            </a:custGeom>
            <a:solidFill>
              <a:srgbClr val="1407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>
              <a:extLst>
                <a:ext uri="{FF2B5EF4-FFF2-40B4-BE49-F238E27FC236}">
                  <a16:creationId xmlns:a16="http://schemas.microsoft.com/office/drawing/2014/main" id="{B25F9974-DDCD-6F07-8FBD-E0E468A0DE0D}"/>
                </a:ext>
              </a:extLst>
            </p:cNvPr>
            <p:cNvSpPr/>
            <p:nvPr/>
          </p:nvSpPr>
          <p:spPr>
            <a:xfrm>
              <a:off x="6743340" y="4488290"/>
              <a:ext cx="280035" cy="121285"/>
            </a:xfrm>
            <a:custGeom>
              <a:avLst/>
              <a:gdLst/>
              <a:ahLst/>
              <a:cxnLst/>
              <a:rect l="l" t="t" r="r" b="b"/>
              <a:pathLst>
                <a:path w="280034" h="121285">
                  <a:moveTo>
                    <a:pt x="0" y="120929"/>
                  </a:moveTo>
                  <a:lnTo>
                    <a:pt x="149910" y="120916"/>
                  </a:lnTo>
                  <a:lnTo>
                    <a:pt x="279793" y="0"/>
                  </a:lnTo>
                </a:path>
              </a:pathLst>
            </a:custGeom>
            <a:ln w="3175">
              <a:solidFill>
                <a:srgbClr val="1407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>
              <a:extLst>
                <a:ext uri="{FF2B5EF4-FFF2-40B4-BE49-F238E27FC236}">
                  <a16:creationId xmlns:a16="http://schemas.microsoft.com/office/drawing/2014/main" id="{46644B44-0CBB-5313-4EB0-CEC76278F399}"/>
                </a:ext>
              </a:extLst>
            </p:cNvPr>
            <p:cNvSpPr/>
            <p:nvPr/>
          </p:nvSpPr>
          <p:spPr>
            <a:xfrm>
              <a:off x="7010019" y="4475982"/>
              <a:ext cx="25400" cy="25400"/>
            </a:xfrm>
            <a:custGeom>
              <a:avLst/>
              <a:gdLst/>
              <a:ahLst/>
              <a:cxnLst/>
              <a:rect l="l" t="t" r="r" b="b"/>
              <a:pathLst>
                <a:path w="25400" h="25400">
                  <a:moveTo>
                    <a:pt x="9525" y="0"/>
                  </a:moveTo>
                  <a:lnTo>
                    <a:pt x="254" y="8623"/>
                  </a:lnTo>
                  <a:lnTo>
                    <a:pt x="0" y="15875"/>
                  </a:lnTo>
                  <a:lnTo>
                    <a:pt x="8610" y="25133"/>
                  </a:lnTo>
                  <a:lnTo>
                    <a:pt x="15875" y="25400"/>
                  </a:lnTo>
                  <a:lnTo>
                    <a:pt x="20510" y="21082"/>
                  </a:lnTo>
                  <a:lnTo>
                    <a:pt x="25133" y="16776"/>
                  </a:lnTo>
                  <a:lnTo>
                    <a:pt x="25400" y="9525"/>
                  </a:lnTo>
                  <a:lnTo>
                    <a:pt x="16776" y="254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rgbClr val="1407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>
              <a:extLst>
                <a:ext uri="{FF2B5EF4-FFF2-40B4-BE49-F238E27FC236}">
                  <a16:creationId xmlns:a16="http://schemas.microsoft.com/office/drawing/2014/main" id="{85297D5F-60D4-4149-2BE0-BF2ED603D62E}"/>
                </a:ext>
              </a:extLst>
            </p:cNvPr>
            <p:cNvSpPr/>
            <p:nvPr/>
          </p:nvSpPr>
          <p:spPr>
            <a:xfrm>
              <a:off x="6798060" y="4573166"/>
              <a:ext cx="572135" cy="148590"/>
            </a:xfrm>
            <a:custGeom>
              <a:avLst/>
              <a:gdLst/>
              <a:ahLst/>
              <a:cxnLst/>
              <a:rect l="l" t="t" r="r" b="b"/>
              <a:pathLst>
                <a:path w="572134" h="148589">
                  <a:moveTo>
                    <a:pt x="0" y="148132"/>
                  </a:moveTo>
                  <a:lnTo>
                    <a:pt x="401904" y="148145"/>
                  </a:lnTo>
                  <a:lnTo>
                    <a:pt x="571690" y="0"/>
                  </a:lnTo>
                </a:path>
              </a:pathLst>
            </a:custGeom>
            <a:ln w="3175">
              <a:solidFill>
                <a:srgbClr val="1407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>
              <a:extLst>
                <a:ext uri="{FF2B5EF4-FFF2-40B4-BE49-F238E27FC236}">
                  <a16:creationId xmlns:a16="http://schemas.microsoft.com/office/drawing/2014/main" id="{D716CC2F-9999-72D5-4526-7A22509F0565}"/>
                </a:ext>
              </a:extLst>
            </p:cNvPr>
            <p:cNvSpPr/>
            <p:nvPr/>
          </p:nvSpPr>
          <p:spPr>
            <a:xfrm>
              <a:off x="7356506" y="4560757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4" h="26035">
                  <a:moveTo>
                    <a:pt x="10032" y="0"/>
                  </a:moveTo>
                  <a:lnTo>
                    <a:pt x="495" y="8318"/>
                  </a:lnTo>
                  <a:lnTo>
                    <a:pt x="0" y="15544"/>
                  </a:lnTo>
                  <a:lnTo>
                    <a:pt x="8331" y="25082"/>
                  </a:lnTo>
                  <a:lnTo>
                    <a:pt x="15570" y="25577"/>
                  </a:lnTo>
                  <a:lnTo>
                    <a:pt x="20332" y="21424"/>
                  </a:lnTo>
                  <a:lnTo>
                    <a:pt x="25107" y="17259"/>
                  </a:lnTo>
                  <a:lnTo>
                    <a:pt x="25603" y="10020"/>
                  </a:lnTo>
                  <a:lnTo>
                    <a:pt x="17284" y="482"/>
                  </a:lnTo>
                  <a:lnTo>
                    <a:pt x="10032" y="0"/>
                  </a:lnTo>
                  <a:close/>
                </a:path>
              </a:pathLst>
            </a:custGeom>
            <a:solidFill>
              <a:srgbClr val="1407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>
              <a:extLst>
                <a:ext uri="{FF2B5EF4-FFF2-40B4-BE49-F238E27FC236}">
                  <a16:creationId xmlns:a16="http://schemas.microsoft.com/office/drawing/2014/main" id="{0EB42900-ED55-09CF-186D-D18BBEEDA61E}"/>
                </a:ext>
              </a:extLst>
            </p:cNvPr>
            <p:cNvSpPr/>
            <p:nvPr/>
          </p:nvSpPr>
          <p:spPr>
            <a:xfrm>
              <a:off x="6609792" y="4121881"/>
              <a:ext cx="0" cy="120014"/>
            </a:xfrm>
            <a:custGeom>
              <a:avLst/>
              <a:gdLst/>
              <a:ahLst/>
              <a:cxnLst/>
              <a:rect l="l" t="t" r="r" b="b"/>
              <a:pathLst>
                <a:path h="120014">
                  <a:moveTo>
                    <a:pt x="0" y="0"/>
                  </a:moveTo>
                  <a:lnTo>
                    <a:pt x="0" y="119710"/>
                  </a:lnTo>
                </a:path>
              </a:pathLst>
            </a:custGeom>
            <a:ln w="3175">
              <a:solidFill>
                <a:srgbClr val="1407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>
              <a:extLst>
                <a:ext uri="{FF2B5EF4-FFF2-40B4-BE49-F238E27FC236}">
                  <a16:creationId xmlns:a16="http://schemas.microsoft.com/office/drawing/2014/main" id="{0EA4D014-FFF1-22F7-38D0-6E0E9E07FF10}"/>
                </a:ext>
              </a:extLst>
            </p:cNvPr>
            <p:cNvSpPr/>
            <p:nvPr/>
          </p:nvSpPr>
          <p:spPr>
            <a:xfrm>
              <a:off x="6602933" y="4121881"/>
              <a:ext cx="13970" cy="0"/>
            </a:xfrm>
            <a:custGeom>
              <a:avLst/>
              <a:gdLst/>
              <a:ahLst/>
              <a:cxnLst/>
              <a:rect l="l" t="t" r="r" b="b"/>
              <a:pathLst>
                <a:path w="13970">
                  <a:moveTo>
                    <a:pt x="0" y="0"/>
                  </a:moveTo>
                  <a:lnTo>
                    <a:pt x="13716" y="0"/>
                  </a:lnTo>
                </a:path>
              </a:pathLst>
            </a:custGeom>
            <a:ln w="3175">
              <a:solidFill>
                <a:srgbClr val="1407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>
              <a:extLst>
                <a:ext uri="{FF2B5EF4-FFF2-40B4-BE49-F238E27FC236}">
                  <a16:creationId xmlns:a16="http://schemas.microsoft.com/office/drawing/2014/main" id="{5CE9C736-8A3E-15C3-D3E5-8C5248A2FDD5}"/>
                </a:ext>
              </a:extLst>
            </p:cNvPr>
            <p:cNvSpPr/>
            <p:nvPr/>
          </p:nvSpPr>
          <p:spPr>
            <a:xfrm>
              <a:off x="6602933" y="4241589"/>
              <a:ext cx="13970" cy="0"/>
            </a:xfrm>
            <a:custGeom>
              <a:avLst/>
              <a:gdLst/>
              <a:ahLst/>
              <a:cxnLst/>
              <a:rect l="l" t="t" r="r" b="b"/>
              <a:pathLst>
                <a:path w="13970">
                  <a:moveTo>
                    <a:pt x="0" y="0"/>
                  </a:moveTo>
                  <a:lnTo>
                    <a:pt x="13716" y="0"/>
                  </a:lnTo>
                </a:path>
              </a:pathLst>
            </a:custGeom>
            <a:ln w="3175">
              <a:solidFill>
                <a:srgbClr val="1407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>
            <a:extLst>
              <a:ext uri="{FF2B5EF4-FFF2-40B4-BE49-F238E27FC236}">
                <a16:creationId xmlns:a16="http://schemas.microsoft.com/office/drawing/2014/main" id="{1150ED17-84CD-0377-346A-D0EB0FEAAD07}"/>
              </a:ext>
            </a:extLst>
          </p:cNvPr>
          <p:cNvSpPr txBox="1"/>
          <p:nvPr/>
        </p:nvSpPr>
        <p:spPr>
          <a:xfrm>
            <a:off x="6292770" y="3606118"/>
            <a:ext cx="423731" cy="83997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6510" marR="44450">
              <a:lnSpc>
                <a:spcPts val="480"/>
              </a:lnSpc>
              <a:spcBef>
                <a:spcPts val="155"/>
              </a:spcBef>
              <a:defRPr sz="600" spc="-10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"/>
              </a:defRPr>
            </a:lvl1pPr>
          </a:lstStyle>
          <a:p>
            <a:r>
              <a:rPr lang="en-US" sz="700" dirty="0"/>
              <a:t>3 0 </a:t>
            </a:r>
            <a:r>
              <a:rPr sz="700" dirty="0"/>
              <a:t>m</a:t>
            </a:r>
            <a:r>
              <a:rPr lang="en-US" sz="700" dirty="0"/>
              <a:t> </a:t>
            </a:r>
            <a:r>
              <a:rPr sz="700" dirty="0"/>
              <a:t>m</a:t>
            </a:r>
          </a:p>
        </p:txBody>
      </p:sp>
      <p:sp>
        <p:nvSpPr>
          <p:cNvPr id="21" name="object 21">
            <a:extLst>
              <a:ext uri="{FF2B5EF4-FFF2-40B4-BE49-F238E27FC236}">
                <a16:creationId xmlns:a16="http://schemas.microsoft.com/office/drawing/2014/main" id="{68A45B69-0099-ABD8-ADE9-1F83CFA091E8}"/>
              </a:ext>
            </a:extLst>
          </p:cNvPr>
          <p:cNvSpPr/>
          <p:nvPr/>
        </p:nvSpPr>
        <p:spPr>
          <a:xfrm>
            <a:off x="4720958" y="869788"/>
            <a:ext cx="2844165" cy="1980564"/>
          </a:xfrm>
          <a:custGeom>
            <a:avLst/>
            <a:gdLst/>
            <a:ahLst/>
            <a:cxnLst/>
            <a:rect l="l" t="t" r="r" b="b"/>
            <a:pathLst>
              <a:path w="2844165" h="1980564">
                <a:moveTo>
                  <a:pt x="2843999" y="1980006"/>
                </a:moveTo>
                <a:lnTo>
                  <a:pt x="0" y="1980006"/>
                </a:lnTo>
                <a:lnTo>
                  <a:pt x="0" y="0"/>
                </a:lnTo>
                <a:lnTo>
                  <a:pt x="2843999" y="0"/>
                </a:lnTo>
                <a:lnTo>
                  <a:pt x="2843999" y="1980006"/>
                </a:lnTo>
                <a:close/>
              </a:path>
            </a:pathLst>
          </a:custGeom>
          <a:ln w="17995">
            <a:solidFill>
              <a:srgbClr val="84B8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>
            <a:extLst>
              <a:ext uri="{FF2B5EF4-FFF2-40B4-BE49-F238E27FC236}">
                <a16:creationId xmlns:a16="http://schemas.microsoft.com/office/drawing/2014/main" id="{80A1D8B1-08BD-B0C0-8B78-0AE197FDCC44}"/>
              </a:ext>
            </a:extLst>
          </p:cNvPr>
          <p:cNvSpPr/>
          <p:nvPr/>
        </p:nvSpPr>
        <p:spPr>
          <a:xfrm>
            <a:off x="7685042" y="869216"/>
            <a:ext cx="2841625" cy="1008380"/>
          </a:xfrm>
          <a:custGeom>
            <a:avLst/>
            <a:gdLst/>
            <a:ahLst/>
            <a:cxnLst/>
            <a:rect l="l" t="t" r="r" b="b"/>
            <a:pathLst>
              <a:path w="2841625" h="1008380">
                <a:moveTo>
                  <a:pt x="2841371" y="1007999"/>
                </a:moveTo>
                <a:lnTo>
                  <a:pt x="0" y="1007999"/>
                </a:lnTo>
                <a:lnTo>
                  <a:pt x="0" y="0"/>
                </a:lnTo>
                <a:lnTo>
                  <a:pt x="2841371" y="0"/>
                </a:lnTo>
                <a:lnTo>
                  <a:pt x="2841371" y="1007999"/>
                </a:lnTo>
                <a:close/>
              </a:path>
            </a:pathLst>
          </a:custGeom>
          <a:ln w="18656">
            <a:solidFill>
              <a:srgbClr val="84B8C7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23" name="object 23">
            <a:extLst>
              <a:ext uri="{FF2B5EF4-FFF2-40B4-BE49-F238E27FC236}">
                <a16:creationId xmlns:a16="http://schemas.microsoft.com/office/drawing/2014/main" id="{47FFF8F8-A229-12A3-3049-4B9291466F51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7000" y="827989"/>
            <a:ext cx="4427969" cy="5039995"/>
          </a:xfrm>
          <a:prstGeom prst="rect">
            <a:avLst/>
          </a:prstGeom>
        </p:spPr>
      </p:pic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0590F035-DEF9-0ACA-47A0-80736EBD8B46}"/>
              </a:ext>
            </a:extLst>
          </p:cNvPr>
          <p:cNvGrpSpPr/>
          <p:nvPr/>
        </p:nvGrpSpPr>
        <p:grpSpPr>
          <a:xfrm>
            <a:off x="8643022" y="6316676"/>
            <a:ext cx="747690" cy="747684"/>
            <a:chOff x="8643022" y="6257323"/>
            <a:chExt cx="828047" cy="828040"/>
          </a:xfrm>
        </p:grpSpPr>
        <p:pic>
          <p:nvPicPr>
            <p:cNvPr id="25" name="object 25">
              <a:extLst>
                <a:ext uri="{FF2B5EF4-FFF2-40B4-BE49-F238E27FC236}">
                  <a16:creationId xmlns:a16="http://schemas.microsoft.com/office/drawing/2014/main" id="{BA94E28C-CA40-6254-06F2-BA5A6DF71866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43022" y="6257341"/>
              <a:ext cx="828014" cy="828001"/>
            </a:xfrm>
            <a:prstGeom prst="rect">
              <a:avLst/>
            </a:prstGeom>
          </p:spPr>
        </p:pic>
        <p:sp>
          <p:nvSpPr>
            <p:cNvPr id="26" name="object 26">
              <a:extLst>
                <a:ext uri="{FF2B5EF4-FFF2-40B4-BE49-F238E27FC236}">
                  <a16:creationId xmlns:a16="http://schemas.microsoft.com/office/drawing/2014/main" id="{23D247AB-1B11-878A-D653-A0B54169B4C8}"/>
                </a:ext>
              </a:extLst>
            </p:cNvPr>
            <p:cNvSpPr/>
            <p:nvPr/>
          </p:nvSpPr>
          <p:spPr>
            <a:xfrm>
              <a:off x="8643029" y="6257323"/>
              <a:ext cx="828040" cy="828040"/>
            </a:xfrm>
            <a:custGeom>
              <a:avLst/>
              <a:gdLst/>
              <a:ahLst/>
              <a:cxnLst/>
              <a:rect l="l" t="t" r="r" b="b"/>
              <a:pathLst>
                <a:path w="828040" h="828040">
                  <a:moveTo>
                    <a:pt x="828001" y="414007"/>
                  </a:moveTo>
                  <a:lnTo>
                    <a:pt x="825216" y="462289"/>
                  </a:lnTo>
                  <a:lnTo>
                    <a:pt x="817067" y="508935"/>
                  </a:lnTo>
                  <a:lnTo>
                    <a:pt x="803865" y="553635"/>
                  </a:lnTo>
                  <a:lnTo>
                    <a:pt x="785921" y="596077"/>
                  </a:lnTo>
                  <a:lnTo>
                    <a:pt x="763546" y="635952"/>
                  </a:lnTo>
                  <a:lnTo>
                    <a:pt x="737049" y="672948"/>
                  </a:lnTo>
                  <a:lnTo>
                    <a:pt x="706742" y="706754"/>
                  </a:lnTo>
                  <a:lnTo>
                    <a:pt x="672935" y="737062"/>
                  </a:lnTo>
                  <a:lnTo>
                    <a:pt x="635939" y="763558"/>
                  </a:lnTo>
                  <a:lnTo>
                    <a:pt x="596064" y="785934"/>
                  </a:lnTo>
                  <a:lnTo>
                    <a:pt x="553622" y="803878"/>
                  </a:lnTo>
                  <a:lnTo>
                    <a:pt x="508922" y="817080"/>
                  </a:lnTo>
                  <a:lnTo>
                    <a:pt x="462276" y="825229"/>
                  </a:lnTo>
                  <a:lnTo>
                    <a:pt x="413994" y="828014"/>
                  </a:lnTo>
                  <a:lnTo>
                    <a:pt x="365712" y="825229"/>
                  </a:lnTo>
                  <a:lnTo>
                    <a:pt x="319066" y="817080"/>
                  </a:lnTo>
                  <a:lnTo>
                    <a:pt x="274368" y="803878"/>
                  </a:lnTo>
                  <a:lnTo>
                    <a:pt x="231926" y="785934"/>
                  </a:lnTo>
                  <a:lnTo>
                    <a:pt x="192053" y="763558"/>
                  </a:lnTo>
                  <a:lnTo>
                    <a:pt x="155058" y="737062"/>
                  </a:lnTo>
                  <a:lnTo>
                    <a:pt x="121253" y="706754"/>
                  </a:lnTo>
                  <a:lnTo>
                    <a:pt x="90947" y="672948"/>
                  </a:lnTo>
                  <a:lnTo>
                    <a:pt x="64452" y="635952"/>
                  </a:lnTo>
                  <a:lnTo>
                    <a:pt x="42077" y="596077"/>
                  </a:lnTo>
                  <a:lnTo>
                    <a:pt x="24134" y="553635"/>
                  </a:lnTo>
                  <a:lnTo>
                    <a:pt x="10933" y="508935"/>
                  </a:lnTo>
                  <a:lnTo>
                    <a:pt x="2785" y="462289"/>
                  </a:lnTo>
                  <a:lnTo>
                    <a:pt x="0" y="414007"/>
                  </a:lnTo>
                  <a:lnTo>
                    <a:pt x="2785" y="365725"/>
                  </a:lnTo>
                  <a:lnTo>
                    <a:pt x="10933" y="319078"/>
                  </a:lnTo>
                  <a:lnTo>
                    <a:pt x="24134" y="274379"/>
                  </a:lnTo>
                  <a:lnTo>
                    <a:pt x="42077" y="231936"/>
                  </a:lnTo>
                  <a:lnTo>
                    <a:pt x="64452" y="192062"/>
                  </a:lnTo>
                  <a:lnTo>
                    <a:pt x="90947" y="155066"/>
                  </a:lnTo>
                  <a:lnTo>
                    <a:pt x="121253" y="121259"/>
                  </a:lnTo>
                  <a:lnTo>
                    <a:pt x="155058" y="90952"/>
                  </a:lnTo>
                  <a:lnTo>
                    <a:pt x="192053" y="64455"/>
                  </a:lnTo>
                  <a:lnTo>
                    <a:pt x="231926" y="42080"/>
                  </a:lnTo>
                  <a:lnTo>
                    <a:pt x="274368" y="24135"/>
                  </a:lnTo>
                  <a:lnTo>
                    <a:pt x="319066" y="10934"/>
                  </a:lnTo>
                  <a:lnTo>
                    <a:pt x="365712" y="2785"/>
                  </a:lnTo>
                  <a:lnTo>
                    <a:pt x="413994" y="0"/>
                  </a:lnTo>
                  <a:lnTo>
                    <a:pt x="462276" y="2785"/>
                  </a:lnTo>
                  <a:lnTo>
                    <a:pt x="508922" y="10934"/>
                  </a:lnTo>
                  <a:lnTo>
                    <a:pt x="553622" y="24135"/>
                  </a:lnTo>
                  <a:lnTo>
                    <a:pt x="596064" y="42080"/>
                  </a:lnTo>
                  <a:lnTo>
                    <a:pt x="635939" y="64455"/>
                  </a:lnTo>
                  <a:lnTo>
                    <a:pt x="672935" y="90952"/>
                  </a:lnTo>
                  <a:lnTo>
                    <a:pt x="706742" y="121259"/>
                  </a:lnTo>
                  <a:lnTo>
                    <a:pt x="737049" y="155066"/>
                  </a:lnTo>
                  <a:lnTo>
                    <a:pt x="763546" y="192062"/>
                  </a:lnTo>
                  <a:lnTo>
                    <a:pt x="785921" y="231936"/>
                  </a:lnTo>
                  <a:lnTo>
                    <a:pt x="803865" y="274379"/>
                  </a:lnTo>
                  <a:lnTo>
                    <a:pt x="817067" y="319078"/>
                  </a:lnTo>
                  <a:lnTo>
                    <a:pt x="825216" y="365725"/>
                  </a:lnTo>
                  <a:lnTo>
                    <a:pt x="828001" y="414007"/>
                  </a:lnTo>
                  <a:close/>
                </a:path>
              </a:pathLst>
            </a:custGeom>
            <a:ln w="3594">
              <a:solidFill>
                <a:srgbClr val="1407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>
            <a:extLst>
              <a:ext uri="{FF2B5EF4-FFF2-40B4-BE49-F238E27FC236}">
                <a16:creationId xmlns:a16="http://schemas.microsoft.com/office/drawing/2014/main" id="{DCF3F625-82E6-4100-07FE-CAE2E04E4D82}"/>
              </a:ext>
            </a:extLst>
          </p:cNvPr>
          <p:cNvSpPr txBox="1"/>
          <p:nvPr/>
        </p:nvSpPr>
        <p:spPr>
          <a:xfrm>
            <a:off x="167300" y="5948689"/>
            <a:ext cx="345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defRPr sz="800" spc="-60">
                <a:solidFill>
                  <a:srgbClr val="140700"/>
                </a:solidFill>
                <a:latin typeface="+mn-ea"/>
                <a:ea typeface="+mn-ea"/>
                <a:cs typeface="Microsoft JhengHei"/>
              </a:defRPr>
            </a:lvl1pPr>
          </a:lstStyle>
          <a:p>
            <a:r>
              <a:rPr sz="1400" b="1" dirty="0"/>
              <a:t>幅広い住宅に使えるスタンダード仕様</a:t>
            </a:r>
          </a:p>
          <a:p>
            <a:r>
              <a:rPr sz="1000" dirty="0"/>
              <a:t>さまざまなスタイルに合わせやすいベーシックなデザイン</a:t>
            </a:r>
            <a:r>
              <a:rPr lang="ja-JP" altLang="en-US" sz="1000" dirty="0"/>
              <a:t>。</a:t>
            </a:r>
            <a:endParaRPr lang="en-US" sz="1000" dirty="0"/>
          </a:p>
          <a:p>
            <a:r>
              <a:rPr sz="1000" dirty="0"/>
              <a:t>わかりやすく、選びやすいシンプルな品種設定</a:t>
            </a:r>
            <a:r>
              <a:rPr lang="ja-JP" altLang="en-US" sz="1000" dirty="0"/>
              <a:t>。</a:t>
            </a:r>
            <a:endParaRPr sz="1000" dirty="0"/>
          </a:p>
          <a:p>
            <a:r>
              <a:rPr sz="1000" dirty="0"/>
              <a:t>現場の負荷を大幅に軽減するスマートな施工性</a:t>
            </a:r>
            <a:r>
              <a:rPr lang="ja-JP" altLang="en-US" sz="1000" dirty="0"/>
              <a:t>。</a:t>
            </a:r>
            <a:endParaRPr sz="1000" dirty="0"/>
          </a:p>
          <a:p>
            <a:r>
              <a:rPr sz="1000" dirty="0"/>
              <a:t>幅広くお使いいただける、スタンダードな階段です</a:t>
            </a:r>
            <a:r>
              <a:rPr lang="ja-JP" altLang="en-US" sz="1000" dirty="0"/>
              <a:t>。</a:t>
            </a:r>
            <a:endParaRPr sz="1000" dirty="0"/>
          </a:p>
        </p:txBody>
      </p:sp>
      <p:sp>
        <p:nvSpPr>
          <p:cNvPr id="28" name="object 28">
            <a:extLst>
              <a:ext uri="{FF2B5EF4-FFF2-40B4-BE49-F238E27FC236}">
                <a16:creationId xmlns:a16="http://schemas.microsoft.com/office/drawing/2014/main" id="{F7AF7EA6-FD83-FB50-DECF-32B49EE78E2D}"/>
              </a:ext>
            </a:extLst>
          </p:cNvPr>
          <p:cNvSpPr txBox="1"/>
          <p:nvPr/>
        </p:nvSpPr>
        <p:spPr>
          <a:xfrm>
            <a:off x="8141380" y="4468474"/>
            <a:ext cx="2445518" cy="240450"/>
          </a:xfrm>
          <a:prstGeom prst="rect">
            <a:avLst/>
          </a:prstGeom>
          <a:ln w="5422">
            <a:noFill/>
          </a:ln>
        </p:spPr>
        <p:txBody>
          <a:bodyPr vert="horz" wrap="square" lIns="0" tIns="70485" rIns="0" bIns="0" rtlCol="0" anchor="ctr">
            <a:spAutoFit/>
          </a:bodyPr>
          <a:lstStyle/>
          <a:p>
            <a:pPr marL="107950">
              <a:lnSpc>
                <a:spcPct val="100000"/>
              </a:lnSpc>
              <a:spcBef>
                <a:spcPts val="555"/>
              </a:spcBef>
            </a:pPr>
            <a:r>
              <a:rPr sz="1100" b="1" u="sng" dirty="0">
                <a:solidFill>
                  <a:srgbClr val="140700"/>
                </a:solidFill>
                <a:latin typeface="+mj-ea"/>
                <a:ea typeface="+mj-ea"/>
                <a:cs typeface="SimSun"/>
              </a:rPr>
              <a:t>KA</a:t>
            </a:r>
            <a:r>
              <a:rPr sz="1100" b="1" u="sng" spc="-5" dirty="0">
                <a:solidFill>
                  <a:srgbClr val="140700"/>
                </a:solidFill>
                <a:latin typeface="+mj-ea"/>
                <a:ea typeface="+mj-ea"/>
                <a:cs typeface="SimSun"/>
              </a:rPr>
              <a:t>階段の踏板は、安心の抗菌仕上げ</a:t>
            </a:r>
            <a:endParaRPr sz="1100" b="1" u="sng" dirty="0">
              <a:latin typeface="+mj-ea"/>
              <a:ea typeface="+mj-ea"/>
              <a:cs typeface="SimSun"/>
            </a:endParaRPr>
          </a:p>
        </p:txBody>
      </p:sp>
      <p:grpSp>
        <p:nvGrpSpPr>
          <p:cNvPr id="29" name="object 29">
            <a:extLst>
              <a:ext uri="{FF2B5EF4-FFF2-40B4-BE49-F238E27FC236}">
                <a16:creationId xmlns:a16="http://schemas.microsoft.com/office/drawing/2014/main" id="{D58C3886-F35F-7CC5-E507-A6DD2BF84327}"/>
              </a:ext>
            </a:extLst>
          </p:cNvPr>
          <p:cNvGrpSpPr/>
          <p:nvPr/>
        </p:nvGrpSpPr>
        <p:grpSpPr>
          <a:xfrm>
            <a:off x="9249546" y="6445725"/>
            <a:ext cx="977962" cy="570820"/>
            <a:chOff x="9209521" y="6164116"/>
            <a:chExt cx="1052830" cy="718185"/>
          </a:xfrm>
        </p:grpSpPr>
        <p:sp>
          <p:nvSpPr>
            <p:cNvPr id="30" name="object 30">
              <a:extLst>
                <a:ext uri="{FF2B5EF4-FFF2-40B4-BE49-F238E27FC236}">
                  <a16:creationId xmlns:a16="http://schemas.microsoft.com/office/drawing/2014/main" id="{D3FB1DE1-2BA4-75D2-A3BA-168AFC60ED74}"/>
                </a:ext>
              </a:extLst>
            </p:cNvPr>
            <p:cNvSpPr/>
            <p:nvPr/>
          </p:nvSpPr>
          <p:spPr>
            <a:xfrm>
              <a:off x="9227939" y="6166656"/>
              <a:ext cx="347980" cy="170180"/>
            </a:xfrm>
            <a:custGeom>
              <a:avLst/>
              <a:gdLst/>
              <a:ahLst/>
              <a:cxnLst/>
              <a:rect l="l" t="t" r="r" b="b"/>
              <a:pathLst>
                <a:path w="347979" h="170179">
                  <a:moveTo>
                    <a:pt x="347662" y="0"/>
                  </a:moveTo>
                  <a:lnTo>
                    <a:pt x="173062" y="0"/>
                  </a:lnTo>
                  <a:lnTo>
                    <a:pt x="0" y="169862"/>
                  </a:lnTo>
                </a:path>
              </a:pathLst>
            </a:custGeom>
            <a:ln w="508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>
              <a:extLst>
                <a:ext uri="{FF2B5EF4-FFF2-40B4-BE49-F238E27FC236}">
                  <a16:creationId xmlns:a16="http://schemas.microsoft.com/office/drawing/2014/main" id="{6D2EBB09-694D-B0FE-0BAB-31B1173F3C81}"/>
                </a:ext>
              </a:extLst>
            </p:cNvPr>
            <p:cNvSpPr/>
            <p:nvPr/>
          </p:nvSpPr>
          <p:spPr>
            <a:xfrm>
              <a:off x="9209521" y="6316749"/>
              <a:ext cx="38735" cy="38735"/>
            </a:xfrm>
            <a:custGeom>
              <a:avLst/>
              <a:gdLst/>
              <a:ahLst/>
              <a:cxnLst/>
              <a:rect l="l" t="t" r="r" b="b"/>
              <a:pathLst>
                <a:path w="38734" h="38735">
                  <a:moveTo>
                    <a:pt x="19277" y="0"/>
                  </a:moveTo>
                  <a:lnTo>
                    <a:pt x="12076" y="1331"/>
                  </a:lnTo>
                  <a:lnTo>
                    <a:pt x="5718" y="5468"/>
                  </a:lnTo>
                  <a:lnTo>
                    <a:pt x="1467" y="11748"/>
                  </a:lnTo>
                  <a:lnTo>
                    <a:pt x="0" y="18923"/>
                  </a:lnTo>
                  <a:lnTo>
                    <a:pt x="1328" y="26123"/>
                  </a:lnTo>
                  <a:lnTo>
                    <a:pt x="5464" y="32481"/>
                  </a:lnTo>
                  <a:lnTo>
                    <a:pt x="11745" y="36732"/>
                  </a:lnTo>
                  <a:lnTo>
                    <a:pt x="18922" y="38198"/>
                  </a:lnTo>
                  <a:lnTo>
                    <a:pt x="26123" y="36866"/>
                  </a:lnTo>
                  <a:lnTo>
                    <a:pt x="32477" y="32723"/>
                  </a:lnTo>
                  <a:lnTo>
                    <a:pt x="36733" y="26443"/>
                  </a:lnTo>
                  <a:lnTo>
                    <a:pt x="38200" y="19270"/>
                  </a:lnTo>
                  <a:lnTo>
                    <a:pt x="36868" y="12074"/>
                  </a:lnTo>
                  <a:lnTo>
                    <a:pt x="32731" y="5722"/>
                  </a:lnTo>
                  <a:lnTo>
                    <a:pt x="26451" y="1466"/>
                  </a:lnTo>
                  <a:lnTo>
                    <a:pt x="1927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32">
              <a:extLst>
                <a:ext uri="{FF2B5EF4-FFF2-40B4-BE49-F238E27FC236}">
                  <a16:creationId xmlns:a16="http://schemas.microsoft.com/office/drawing/2014/main" id="{D6191848-E79C-E086-B52B-6ED1A12E4657}"/>
                </a:ext>
              </a:extLst>
            </p:cNvPr>
            <p:cNvSpPr/>
            <p:nvPr/>
          </p:nvSpPr>
          <p:spPr>
            <a:xfrm>
              <a:off x="9312775" y="6166656"/>
              <a:ext cx="262890" cy="86995"/>
            </a:xfrm>
            <a:custGeom>
              <a:avLst/>
              <a:gdLst/>
              <a:ahLst/>
              <a:cxnLst/>
              <a:rect l="l" t="t" r="r" b="b"/>
              <a:pathLst>
                <a:path w="262890" h="86995">
                  <a:moveTo>
                    <a:pt x="262826" y="0"/>
                  </a:moveTo>
                  <a:lnTo>
                    <a:pt x="88226" y="0"/>
                  </a:lnTo>
                  <a:lnTo>
                    <a:pt x="0" y="86486"/>
                  </a:lnTo>
                </a:path>
              </a:pathLst>
            </a:custGeom>
            <a:ln w="5080">
              <a:solidFill>
                <a:srgbClr val="1407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5" name="object 33">
              <a:extLst>
                <a:ext uri="{FF2B5EF4-FFF2-40B4-BE49-F238E27FC236}">
                  <a16:creationId xmlns:a16="http://schemas.microsoft.com/office/drawing/2014/main" id="{1FF49239-E189-D6A2-371D-662A7D0644CC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626397" y="6382581"/>
              <a:ext cx="635571" cy="499294"/>
            </a:xfrm>
            <a:prstGeom prst="rect">
              <a:avLst/>
            </a:prstGeom>
          </p:spPr>
        </p:pic>
      </p:grpSp>
      <p:sp>
        <p:nvSpPr>
          <p:cNvPr id="66" name="object 34">
            <a:extLst>
              <a:ext uri="{FF2B5EF4-FFF2-40B4-BE49-F238E27FC236}">
                <a16:creationId xmlns:a16="http://schemas.microsoft.com/office/drawing/2014/main" id="{18210FE3-F89B-71B2-154B-1D41DFC998CA}"/>
              </a:ext>
            </a:extLst>
          </p:cNvPr>
          <p:cNvSpPr txBox="1"/>
          <p:nvPr/>
        </p:nvSpPr>
        <p:spPr>
          <a:xfrm>
            <a:off x="4717367" y="858122"/>
            <a:ext cx="2844165" cy="219932"/>
          </a:xfrm>
          <a:prstGeom prst="rect">
            <a:avLst/>
          </a:prstGeom>
          <a:solidFill>
            <a:srgbClr val="84B8C7"/>
          </a:solidFill>
        </p:spPr>
        <p:txBody>
          <a:bodyPr vert="horz" wrap="square" lIns="0" tIns="34925" rIns="0" bIns="0" rtlCol="0">
            <a:spAutoFit/>
          </a:bodyPr>
          <a:lstStyle/>
          <a:p>
            <a:pPr marL="485140">
              <a:lnSpc>
                <a:spcPct val="100000"/>
              </a:lnSpc>
              <a:spcBef>
                <a:spcPts val="275"/>
              </a:spcBef>
            </a:pPr>
            <a:r>
              <a:rPr sz="1200" b="1" spc="8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BIZ UDPゴシック"/>
              </a:rPr>
              <a:t>ベ ー シックな デ ザ イン</a:t>
            </a:r>
            <a:endParaRPr sz="12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BIZ UDPゴシック"/>
            </a:endParaRPr>
          </a:p>
        </p:txBody>
      </p:sp>
      <p:sp>
        <p:nvSpPr>
          <p:cNvPr id="68" name="object 36">
            <a:extLst>
              <a:ext uri="{FF2B5EF4-FFF2-40B4-BE49-F238E27FC236}">
                <a16:creationId xmlns:a16="http://schemas.microsoft.com/office/drawing/2014/main" id="{3ACB4DA6-AA88-E608-FC47-3C928E4FFE63}"/>
              </a:ext>
            </a:extLst>
          </p:cNvPr>
          <p:cNvSpPr txBox="1"/>
          <p:nvPr/>
        </p:nvSpPr>
        <p:spPr>
          <a:xfrm>
            <a:off x="4767551" y="1211549"/>
            <a:ext cx="2677152" cy="53283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">
              <a:lnSpc>
                <a:spcPct val="100000"/>
              </a:lnSpc>
              <a:spcBef>
                <a:spcPts val="110"/>
              </a:spcBef>
            </a:pPr>
            <a:r>
              <a:rPr lang="ja-JP" altLang="en-US" sz="1100" spc="45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踏板の厚さは</a:t>
            </a:r>
            <a:r>
              <a:rPr lang="en-US" altLang="ja-JP" sz="1100" b="1" spc="60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BIZ UDPゴシック"/>
              </a:rPr>
              <a:t>30mm</a:t>
            </a:r>
            <a:r>
              <a:rPr lang="ja-JP" altLang="en-US" sz="1100" spc="-50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。</a:t>
            </a:r>
            <a:endParaRPr lang="en-US" altLang="ja-JP" sz="1100" spc="-50" dirty="0">
              <a:solidFill>
                <a:srgbClr val="1407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  <a:p>
            <a:pPr marL="3810">
              <a:lnSpc>
                <a:spcPct val="100000"/>
              </a:lnSpc>
              <a:spcBef>
                <a:spcPts val="110"/>
              </a:spcBef>
            </a:pPr>
            <a:r>
              <a:rPr lang="ja-JP" altLang="en-US" sz="1100" spc="-50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さまざまなスタイル</a:t>
            </a:r>
            <a:r>
              <a:rPr lang="ja-JP" altLang="en-US" sz="1100" spc="-15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に合わせやすいベーシックなデザインです。</a:t>
            </a:r>
            <a:endParaRPr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</p:txBody>
      </p:sp>
      <p:grpSp>
        <p:nvGrpSpPr>
          <p:cNvPr id="70" name="object 38">
            <a:extLst>
              <a:ext uri="{FF2B5EF4-FFF2-40B4-BE49-F238E27FC236}">
                <a16:creationId xmlns:a16="http://schemas.microsoft.com/office/drawing/2014/main" id="{7D433DCF-9289-FD8A-B087-E5F7EEAB8EC3}"/>
              </a:ext>
            </a:extLst>
          </p:cNvPr>
          <p:cNvGrpSpPr/>
          <p:nvPr/>
        </p:nvGrpSpPr>
        <p:grpSpPr>
          <a:xfrm>
            <a:off x="5559068" y="1376003"/>
            <a:ext cx="1160780" cy="1361440"/>
            <a:chOff x="5559068" y="1838210"/>
            <a:chExt cx="1160780" cy="1361440"/>
          </a:xfrm>
        </p:grpSpPr>
        <p:pic>
          <p:nvPicPr>
            <p:cNvPr id="71" name="object 39">
              <a:extLst>
                <a:ext uri="{FF2B5EF4-FFF2-40B4-BE49-F238E27FC236}">
                  <a16:creationId xmlns:a16="http://schemas.microsoft.com/office/drawing/2014/main" id="{7AEFB7AE-4C6B-561A-E1FB-817A05E8AFEC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615162" y="1838210"/>
              <a:ext cx="460615" cy="35374"/>
            </a:xfrm>
            <a:prstGeom prst="rect">
              <a:avLst/>
            </a:prstGeom>
          </p:spPr>
        </p:pic>
        <p:pic>
          <p:nvPicPr>
            <p:cNvPr id="72" name="object 40">
              <a:extLst>
                <a:ext uri="{FF2B5EF4-FFF2-40B4-BE49-F238E27FC236}">
                  <a16:creationId xmlns:a16="http://schemas.microsoft.com/office/drawing/2014/main" id="{7E3DCD4D-9626-4003-9019-982A0E4CC82A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559068" y="2157213"/>
              <a:ext cx="1160764" cy="1042297"/>
            </a:xfrm>
            <a:prstGeom prst="rect">
              <a:avLst/>
            </a:prstGeom>
          </p:spPr>
        </p:pic>
      </p:grpSp>
      <p:sp>
        <p:nvSpPr>
          <p:cNvPr id="73" name="object 41">
            <a:extLst>
              <a:ext uri="{FF2B5EF4-FFF2-40B4-BE49-F238E27FC236}">
                <a16:creationId xmlns:a16="http://schemas.microsoft.com/office/drawing/2014/main" id="{1B157D73-364F-667C-037C-C47FDD0B5BD4}"/>
              </a:ext>
            </a:extLst>
          </p:cNvPr>
          <p:cNvSpPr txBox="1"/>
          <p:nvPr/>
        </p:nvSpPr>
        <p:spPr>
          <a:xfrm>
            <a:off x="5058035" y="1778970"/>
            <a:ext cx="473709" cy="186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050" b="1" spc="-20" dirty="0">
                <a:solidFill>
                  <a:srgbClr val="84B8C7"/>
                </a:solidFill>
                <a:latin typeface="BIZ UDPゴシック"/>
                <a:cs typeface="BIZ UDPゴシック"/>
              </a:rPr>
              <a:t>30mm</a:t>
            </a:r>
            <a:endParaRPr sz="1050" dirty="0">
              <a:latin typeface="BIZ UDPゴシック"/>
              <a:cs typeface="BIZ UDPゴシック"/>
            </a:endParaRPr>
          </a:p>
        </p:txBody>
      </p:sp>
      <p:sp>
        <p:nvSpPr>
          <p:cNvPr id="74" name="object 42">
            <a:extLst>
              <a:ext uri="{FF2B5EF4-FFF2-40B4-BE49-F238E27FC236}">
                <a16:creationId xmlns:a16="http://schemas.microsoft.com/office/drawing/2014/main" id="{A88E812C-528D-6F92-5ED1-2E08C5194400}"/>
              </a:ext>
            </a:extLst>
          </p:cNvPr>
          <p:cNvSpPr txBox="1"/>
          <p:nvPr/>
        </p:nvSpPr>
        <p:spPr>
          <a:xfrm>
            <a:off x="7681451" y="879759"/>
            <a:ext cx="2841625" cy="219932"/>
          </a:xfrm>
          <a:prstGeom prst="rect">
            <a:avLst/>
          </a:prstGeom>
          <a:solidFill>
            <a:srgbClr val="84B8C7"/>
          </a:solidFill>
        </p:spPr>
        <p:txBody>
          <a:bodyPr vert="horz" wrap="square" lIns="0" tIns="34925" rIns="0" bIns="0" rtlCol="0">
            <a:spAutoFit/>
          </a:bodyPr>
          <a:lstStyle/>
          <a:p>
            <a:pPr marL="516255">
              <a:lnSpc>
                <a:spcPct val="100000"/>
              </a:lnSpc>
              <a:spcBef>
                <a:spcPts val="275"/>
              </a:spcBef>
            </a:pPr>
            <a:r>
              <a:rPr sz="1200" b="1" spc="35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BIZ UDPゴシック"/>
              </a:rPr>
              <a:t>シンプルな品種設定</a:t>
            </a:r>
            <a:r>
              <a:rPr sz="1200" b="1" spc="-5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BIZ UDPゴシック"/>
              </a:rPr>
              <a:t> </a:t>
            </a:r>
            <a:endParaRPr sz="12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BIZ UDPゴシック"/>
            </a:endParaRPr>
          </a:p>
        </p:txBody>
      </p:sp>
      <p:sp>
        <p:nvSpPr>
          <p:cNvPr id="75" name="object 43">
            <a:extLst>
              <a:ext uri="{FF2B5EF4-FFF2-40B4-BE49-F238E27FC236}">
                <a16:creationId xmlns:a16="http://schemas.microsoft.com/office/drawing/2014/main" id="{682FBB52-00A3-FA44-91CC-6D14C1C7EFAD}"/>
              </a:ext>
            </a:extLst>
          </p:cNvPr>
          <p:cNvSpPr/>
          <p:nvPr/>
        </p:nvSpPr>
        <p:spPr>
          <a:xfrm>
            <a:off x="7672909" y="2021792"/>
            <a:ext cx="2841625" cy="828040"/>
          </a:xfrm>
          <a:custGeom>
            <a:avLst/>
            <a:gdLst/>
            <a:ahLst/>
            <a:cxnLst/>
            <a:rect l="l" t="t" r="r" b="b"/>
            <a:pathLst>
              <a:path w="2841625" h="828039">
                <a:moveTo>
                  <a:pt x="2841371" y="828001"/>
                </a:moveTo>
                <a:lnTo>
                  <a:pt x="0" y="828001"/>
                </a:lnTo>
                <a:lnTo>
                  <a:pt x="0" y="0"/>
                </a:lnTo>
                <a:lnTo>
                  <a:pt x="2841371" y="0"/>
                </a:lnTo>
                <a:lnTo>
                  <a:pt x="2841371" y="828001"/>
                </a:lnTo>
                <a:close/>
              </a:path>
            </a:pathLst>
          </a:custGeom>
          <a:ln w="16611">
            <a:solidFill>
              <a:srgbClr val="84B8C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44">
            <a:extLst>
              <a:ext uri="{FF2B5EF4-FFF2-40B4-BE49-F238E27FC236}">
                <a16:creationId xmlns:a16="http://schemas.microsoft.com/office/drawing/2014/main" id="{392656D0-0401-8290-4E11-EE348628B334}"/>
              </a:ext>
            </a:extLst>
          </p:cNvPr>
          <p:cNvSpPr txBox="1"/>
          <p:nvPr/>
        </p:nvSpPr>
        <p:spPr>
          <a:xfrm>
            <a:off x="7672909" y="2013486"/>
            <a:ext cx="2841625" cy="219291"/>
          </a:xfrm>
          <a:prstGeom prst="rect">
            <a:avLst/>
          </a:prstGeom>
          <a:solidFill>
            <a:srgbClr val="84B8C7"/>
          </a:solidFill>
        </p:spPr>
        <p:txBody>
          <a:bodyPr vert="horz" wrap="square" lIns="0" tIns="34290" rIns="0" bIns="0" rtlCol="0">
            <a:spAutoFit/>
          </a:bodyPr>
          <a:lstStyle/>
          <a:p>
            <a:pPr marL="619125">
              <a:lnSpc>
                <a:spcPct val="100000"/>
              </a:lnSpc>
              <a:spcBef>
                <a:spcPts val="270"/>
              </a:spcBef>
            </a:pPr>
            <a:r>
              <a:rPr sz="1200" b="1" spc="38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BIZ UDPゴシック"/>
              </a:rPr>
              <a:t>スマートな施工性</a:t>
            </a:r>
            <a:r>
              <a:rPr sz="1200" b="1" spc="3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BIZ UDPゴシック"/>
              </a:rPr>
              <a:t> </a:t>
            </a:r>
            <a:endParaRPr sz="12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BIZ UDPゴシック"/>
            </a:endParaRPr>
          </a:p>
        </p:txBody>
      </p:sp>
      <p:sp>
        <p:nvSpPr>
          <p:cNvPr id="77" name="object 45">
            <a:extLst>
              <a:ext uri="{FF2B5EF4-FFF2-40B4-BE49-F238E27FC236}">
                <a16:creationId xmlns:a16="http://schemas.microsoft.com/office/drawing/2014/main" id="{85043C41-636D-18DC-EBF1-61AF8B1A40B3}"/>
              </a:ext>
            </a:extLst>
          </p:cNvPr>
          <p:cNvSpPr txBox="1"/>
          <p:nvPr/>
        </p:nvSpPr>
        <p:spPr>
          <a:xfrm>
            <a:off x="4631264" y="2927346"/>
            <a:ext cx="27692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defRPr sz="1100" b="1" spc="5">
                <a:solidFill>
                  <a:srgbClr val="140700"/>
                </a:solidFill>
                <a:latin typeface="+mj-ea"/>
                <a:ea typeface="+mj-ea"/>
                <a:cs typeface="SimSun"/>
              </a:defRPr>
            </a:lvl1pPr>
          </a:lstStyle>
          <a:p>
            <a:r>
              <a:rPr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先端視認性や足裏のグリップ感にも配慮</a:t>
            </a:r>
          </a:p>
        </p:txBody>
      </p:sp>
      <p:sp>
        <p:nvSpPr>
          <p:cNvPr id="78" name="object 46">
            <a:extLst>
              <a:ext uri="{FF2B5EF4-FFF2-40B4-BE49-F238E27FC236}">
                <a16:creationId xmlns:a16="http://schemas.microsoft.com/office/drawing/2014/main" id="{E98BE316-3D0D-FDA8-7561-87EAC86FD464}"/>
              </a:ext>
            </a:extLst>
          </p:cNvPr>
          <p:cNvSpPr txBox="1"/>
          <p:nvPr/>
        </p:nvSpPr>
        <p:spPr>
          <a:xfrm>
            <a:off x="4631264" y="4451529"/>
            <a:ext cx="38128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defRPr sz="1100" spc="5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defRPr>
            </a:lvl1pPr>
          </a:lstStyle>
          <a:p>
            <a:r>
              <a:rPr b="1" dirty="0">
                <a:latin typeface="+mj-ea"/>
                <a:ea typeface="+mj-ea"/>
              </a:rPr>
              <a:t>建具・床と同色コーディネート可能なクリエカラー</a:t>
            </a:r>
          </a:p>
        </p:txBody>
      </p:sp>
      <p:pic>
        <p:nvPicPr>
          <p:cNvPr id="80" name="object 48">
            <a:extLst>
              <a:ext uri="{FF2B5EF4-FFF2-40B4-BE49-F238E27FC236}">
                <a16:creationId xmlns:a16="http://schemas.microsoft.com/office/drawing/2014/main" id="{F0DBF0D4-88AD-D8A4-CE30-7C455DFB469C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643969" y="3260846"/>
            <a:ext cx="1627885" cy="1044298"/>
          </a:xfrm>
          <a:prstGeom prst="rect">
            <a:avLst/>
          </a:prstGeom>
        </p:spPr>
      </p:pic>
      <p:sp>
        <p:nvSpPr>
          <p:cNvPr id="155" name="object 120">
            <a:extLst>
              <a:ext uri="{FF2B5EF4-FFF2-40B4-BE49-F238E27FC236}">
                <a16:creationId xmlns:a16="http://schemas.microsoft.com/office/drawing/2014/main" id="{8D671C32-35D9-CCAE-4212-F15D57072BBF}"/>
              </a:ext>
            </a:extLst>
          </p:cNvPr>
          <p:cNvSpPr txBox="1"/>
          <p:nvPr/>
        </p:nvSpPr>
        <p:spPr>
          <a:xfrm>
            <a:off x="8281659" y="4048025"/>
            <a:ext cx="2388592" cy="26096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800" spc="-80" dirty="0">
                <a:solidFill>
                  <a:srgbClr val="140700"/>
                </a:solidFill>
                <a:latin typeface="+mn-ea"/>
                <a:ea typeface="+mn-ea"/>
                <a:cs typeface="Microsoft JhengHei"/>
              </a:rPr>
              <a:t>踏板から凸に納められているスリップ止めゴムが、</a:t>
            </a:r>
            <a:endParaRPr sz="800" dirty="0">
              <a:latin typeface="+mn-ea"/>
              <a:ea typeface="+mn-ea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800" spc="-100" dirty="0">
                <a:solidFill>
                  <a:srgbClr val="140700"/>
                </a:solidFill>
                <a:latin typeface="+mn-ea"/>
                <a:ea typeface="+mn-ea"/>
                <a:cs typeface="Microsoft JhengHei"/>
              </a:rPr>
              <a:t>足裏にグリップ感を伝え、触感でも先端を認識できます。</a:t>
            </a:r>
            <a:endParaRPr sz="800" dirty="0">
              <a:latin typeface="+mn-ea"/>
              <a:ea typeface="+mn-ea"/>
              <a:cs typeface="Microsoft JhengHei"/>
            </a:endParaRPr>
          </a:p>
        </p:txBody>
      </p:sp>
      <p:sp>
        <p:nvSpPr>
          <p:cNvPr id="156" name="object 121">
            <a:extLst>
              <a:ext uri="{FF2B5EF4-FFF2-40B4-BE49-F238E27FC236}">
                <a16:creationId xmlns:a16="http://schemas.microsoft.com/office/drawing/2014/main" id="{EE3867C1-0E67-BF7A-265F-6DC569B42AA4}"/>
              </a:ext>
            </a:extLst>
          </p:cNvPr>
          <p:cNvSpPr txBox="1"/>
          <p:nvPr/>
        </p:nvSpPr>
        <p:spPr>
          <a:xfrm>
            <a:off x="8303258" y="3706577"/>
            <a:ext cx="602131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-15" dirty="0">
                <a:solidFill>
                  <a:srgbClr val="140700"/>
                </a:solidFill>
                <a:latin typeface="+mn-ea"/>
                <a:ea typeface="+mn-ea"/>
                <a:cs typeface="Microsoft JhengHei"/>
              </a:rPr>
              <a:t>踏板断面</a:t>
            </a:r>
            <a:endParaRPr sz="800">
              <a:latin typeface="+mn-ea"/>
              <a:ea typeface="+mn-ea"/>
              <a:cs typeface="Microsoft JhengHei"/>
            </a:endParaRPr>
          </a:p>
        </p:txBody>
      </p:sp>
      <p:sp>
        <p:nvSpPr>
          <p:cNvPr id="157" name="object 122">
            <a:extLst>
              <a:ext uri="{FF2B5EF4-FFF2-40B4-BE49-F238E27FC236}">
                <a16:creationId xmlns:a16="http://schemas.microsoft.com/office/drawing/2014/main" id="{8C9BC166-C80E-7712-81A3-81E6E1D769B0}"/>
              </a:ext>
            </a:extLst>
          </p:cNvPr>
          <p:cNvSpPr txBox="1"/>
          <p:nvPr/>
        </p:nvSpPr>
        <p:spPr>
          <a:xfrm>
            <a:off x="8303259" y="3833608"/>
            <a:ext cx="1001042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-25" dirty="0">
                <a:solidFill>
                  <a:srgbClr val="140700"/>
                </a:solidFill>
                <a:latin typeface="+mn-ea"/>
                <a:ea typeface="+mn-ea"/>
                <a:cs typeface="Microsoft JhengHei"/>
              </a:rPr>
              <a:t>鼻の出</a:t>
            </a:r>
            <a:r>
              <a:rPr sz="800" spc="-20" dirty="0">
                <a:solidFill>
                  <a:srgbClr val="140700"/>
                </a:solidFill>
                <a:latin typeface="+mn-ea"/>
                <a:ea typeface="+mn-ea"/>
                <a:cs typeface="Microsoft JhengHei"/>
              </a:rPr>
              <a:t>：20mm</a:t>
            </a:r>
            <a:endParaRPr sz="800" dirty="0">
              <a:latin typeface="+mn-ea"/>
              <a:ea typeface="+mn-ea"/>
              <a:cs typeface="Microsoft JhengHei"/>
            </a:endParaRPr>
          </a:p>
        </p:txBody>
      </p:sp>
      <p:sp>
        <p:nvSpPr>
          <p:cNvPr id="158" name="object 123">
            <a:extLst>
              <a:ext uri="{FF2B5EF4-FFF2-40B4-BE49-F238E27FC236}">
                <a16:creationId xmlns:a16="http://schemas.microsoft.com/office/drawing/2014/main" id="{40A64A1F-D8F7-6BAF-15D4-362D234ADA50}"/>
              </a:ext>
            </a:extLst>
          </p:cNvPr>
          <p:cNvSpPr txBox="1"/>
          <p:nvPr/>
        </p:nvSpPr>
        <p:spPr>
          <a:xfrm>
            <a:off x="4583867" y="5200158"/>
            <a:ext cx="14149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defRPr sz="1100" spc="5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defRPr>
            </a:lvl1pPr>
          </a:lstStyle>
          <a:p>
            <a:r>
              <a:rPr sz="800" dirty="0">
                <a:latin typeface="+mn-ea"/>
                <a:ea typeface="+mn-ea"/>
              </a:rPr>
              <a:t>WA/</a:t>
            </a:r>
            <a:r>
              <a:rPr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クリエアイボリー</a:t>
            </a:r>
          </a:p>
        </p:txBody>
      </p:sp>
      <p:sp>
        <p:nvSpPr>
          <p:cNvPr id="159" name="object 124">
            <a:extLst>
              <a:ext uri="{FF2B5EF4-FFF2-40B4-BE49-F238E27FC236}">
                <a16:creationId xmlns:a16="http://schemas.microsoft.com/office/drawing/2014/main" id="{1B19674B-DBA4-6891-8C28-52AA9ADB7ED2}"/>
              </a:ext>
            </a:extLst>
          </p:cNvPr>
          <p:cNvSpPr txBox="1"/>
          <p:nvPr/>
        </p:nvSpPr>
        <p:spPr>
          <a:xfrm>
            <a:off x="5783230" y="5200158"/>
            <a:ext cx="11519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defRPr sz="800" spc="5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defRPr>
            </a:lvl1pPr>
          </a:lstStyle>
          <a:p>
            <a:r>
              <a:rPr dirty="0"/>
              <a:t>PP/クリエペール</a:t>
            </a:r>
          </a:p>
        </p:txBody>
      </p:sp>
      <p:sp>
        <p:nvSpPr>
          <p:cNvPr id="160" name="object 125">
            <a:extLst>
              <a:ext uri="{FF2B5EF4-FFF2-40B4-BE49-F238E27FC236}">
                <a16:creationId xmlns:a16="http://schemas.microsoft.com/office/drawing/2014/main" id="{67855F57-0B48-6340-D3B9-66BEBE875556}"/>
              </a:ext>
            </a:extLst>
          </p:cNvPr>
          <p:cNvSpPr txBox="1"/>
          <p:nvPr/>
        </p:nvSpPr>
        <p:spPr>
          <a:xfrm>
            <a:off x="6957349" y="5184909"/>
            <a:ext cx="12759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defRPr sz="800" spc="5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defRPr>
            </a:lvl1pPr>
          </a:lstStyle>
          <a:p>
            <a:r>
              <a:rPr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LL/クリエラスク</a:t>
            </a:r>
          </a:p>
        </p:txBody>
      </p:sp>
      <p:sp>
        <p:nvSpPr>
          <p:cNvPr id="161" name="object 126">
            <a:extLst>
              <a:ext uri="{FF2B5EF4-FFF2-40B4-BE49-F238E27FC236}">
                <a16:creationId xmlns:a16="http://schemas.microsoft.com/office/drawing/2014/main" id="{AB94E6AD-52BB-CE7C-E3D9-44DE70FF6868}"/>
              </a:ext>
            </a:extLst>
          </p:cNvPr>
          <p:cNvSpPr txBox="1"/>
          <p:nvPr/>
        </p:nvSpPr>
        <p:spPr>
          <a:xfrm>
            <a:off x="4631175" y="6159141"/>
            <a:ext cx="2813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defRPr sz="800" spc="-60">
                <a:solidFill>
                  <a:srgbClr val="140700"/>
                </a:solidFill>
                <a:latin typeface="+mn-ea"/>
                <a:ea typeface="+mn-ea"/>
                <a:cs typeface="Microsoft JhengHei"/>
              </a:defRPr>
            </a:lvl1pPr>
          </a:lstStyle>
          <a:p>
            <a:r>
              <a:rPr dirty="0"/>
              <a:t>建具の商品詳細は「ラシッサ商品カタログ」をご覧ください</a:t>
            </a:r>
            <a:r>
              <a:rPr lang="ja-JP" altLang="en-US" dirty="0"/>
              <a:t>。</a:t>
            </a:r>
            <a:endParaRPr lang="en-US" dirty="0"/>
          </a:p>
          <a:p>
            <a:r>
              <a:rPr dirty="0"/>
              <a:t>床の商品詳細は「床階段カタログ」をご覧ください</a:t>
            </a:r>
            <a:r>
              <a:rPr lang="ja-JP" altLang="en-US" dirty="0"/>
              <a:t>。</a:t>
            </a:r>
            <a:endParaRPr dirty="0"/>
          </a:p>
        </p:txBody>
      </p:sp>
      <p:grpSp>
        <p:nvGrpSpPr>
          <p:cNvPr id="162" name="object 127">
            <a:extLst>
              <a:ext uri="{FF2B5EF4-FFF2-40B4-BE49-F238E27FC236}">
                <a16:creationId xmlns:a16="http://schemas.microsoft.com/office/drawing/2014/main" id="{ACF2926A-3A26-5DBB-D39E-468F0CFFB815}"/>
              </a:ext>
            </a:extLst>
          </p:cNvPr>
          <p:cNvGrpSpPr/>
          <p:nvPr/>
        </p:nvGrpSpPr>
        <p:grpSpPr>
          <a:xfrm>
            <a:off x="4643970" y="4681670"/>
            <a:ext cx="3384550" cy="1230630"/>
            <a:chOff x="4643970" y="5277637"/>
            <a:chExt cx="3384550" cy="1230630"/>
          </a:xfrm>
        </p:grpSpPr>
        <p:pic>
          <p:nvPicPr>
            <p:cNvPr id="163" name="object 128">
              <a:extLst>
                <a:ext uri="{FF2B5EF4-FFF2-40B4-BE49-F238E27FC236}">
                  <a16:creationId xmlns:a16="http://schemas.microsoft.com/office/drawing/2014/main" id="{188D2BEC-177C-DAA2-E83E-69B199BBEF26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643970" y="5277637"/>
              <a:ext cx="1079982" cy="509435"/>
            </a:xfrm>
            <a:prstGeom prst="rect">
              <a:avLst/>
            </a:prstGeom>
          </p:spPr>
        </p:pic>
        <p:pic>
          <p:nvPicPr>
            <p:cNvPr id="164" name="object 129">
              <a:extLst>
                <a:ext uri="{FF2B5EF4-FFF2-40B4-BE49-F238E27FC236}">
                  <a16:creationId xmlns:a16="http://schemas.microsoft.com/office/drawing/2014/main" id="{758648DD-8466-986B-273C-5D7335052DEF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795962" y="5277637"/>
              <a:ext cx="1079995" cy="509435"/>
            </a:xfrm>
            <a:prstGeom prst="rect">
              <a:avLst/>
            </a:prstGeom>
          </p:spPr>
        </p:pic>
        <p:pic>
          <p:nvPicPr>
            <p:cNvPr id="165" name="object 130">
              <a:extLst>
                <a:ext uri="{FF2B5EF4-FFF2-40B4-BE49-F238E27FC236}">
                  <a16:creationId xmlns:a16="http://schemas.microsoft.com/office/drawing/2014/main" id="{9353D83A-DC39-C6F0-BE79-7031222ED83D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947966" y="5277637"/>
              <a:ext cx="1079995" cy="509435"/>
            </a:xfrm>
            <a:prstGeom prst="rect">
              <a:avLst/>
            </a:prstGeom>
          </p:spPr>
        </p:pic>
        <p:pic>
          <p:nvPicPr>
            <p:cNvPr id="166" name="object 131">
              <a:extLst>
                <a:ext uri="{FF2B5EF4-FFF2-40B4-BE49-F238E27FC236}">
                  <a16:creationId xmlns:a16="http://schemas.microsoft.com/office/drawing/2014/main" id="{5F4B1719-C3A1-54AD-45A6-2DFC9206445C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643970" y="5998489"/>
              <a:ext cx="1079982" cy="509435"/>
            </a:xfrm>
            <a:prstGeom prst="rect">
              <a:avLst/>
            </a:prstGeom>
          </p:spPr>
        </p:pic>
        <p:pic>
          <p:nvPicPr>
            <p:cNvPr id="167" name="object 132">
              <a:extLst>
                <a:ext uri="{FF2B5EF4-FFF2-40B4-BE49-F238E27FC236}">
                  <a16:creationId xmlns:a16="http://schemas.microsoft.com/office/drawing/2014/main" id="{7D596E86-8890-8F76-6DB8-AFB2022B7053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795962" y="5998489"/>
              <a:ext cx="1079995" cy="509435"/>
            </a:xfrm>
            <a:prstGeom prst="rect">
              <a:avLst/>
            </a:prstGeom>
          </p:spPr>
        </p:pic>
      </p:grp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76BCE402-1713-28D7-2192-1797731795D9}"/>
              </a:ext>
            </a:extLst>
          </p:cNvPr>
          <p:cNvSpPr txBox="1"/>
          <p:nvPr/>
        </p:nvSpPr>
        <p:spPr>
          <a:xfrm>
            <a:off x="7683962" y="2308651"/>
            <a:ext cx="29065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spc="5" dirty="0">
                <a:solidFill>
                  <a:srgbClr val="140700"/>
                </a:solidFill>
                <a:latin typeface="+mn-ea"/>
                <a:ea typeface="+mn-ea"/>
                <a:cs typeface="SimSun"/>
              </a:rPr>
              <a:t>施工をサポートするさまざまな工夫で、</a:t>
            </a:r>
            <a:endParaRPr lang="en-US" altLang="ja-JP" sz="1100" spc="5" dirty="0">
              <a:solidFill>
                <a:srgbClr val="140700"/>
              </a:solidFill>
              <a:latin typeface="+mn-ea"/>
              <a:ea typeface="+mn-ea"/>
              <a:cs typeface="SimSun"/>
            </a:endParaRPr>
          </a:p>
          <a:p>
            <a:r>
              <a:rPr lang="ja-JP" altLang="en-US" sz="1100" spc="30" dirty="0">
                <a:solidFill>
                  <a:srgbClr val="140700"/>
                </a:solidFill>
                <a:latin typeface="+mn-ea"/>
                <a:ea typeface="+mn-ea"/>
                <a:cs typeface="SimSun"/>
              </a:rPr>
              <a:t>現場の負担を大幅に軽減します。</a:t>
            </a:r>
            <a:endParaRPr lang="ja-JP" altLang="en-US" sz="1100" dirty="0">
              <a:latin typeface="+mn-ea"/>
              <a:ea typeface="+mn-ea"/>
              <a:cs typeface="SimSun"/>
            </a:endParaRP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CCF1E757-AF59-21F1-3A66-987EA58F6C49}"/>
              </a:ext>
            </a:extLst>
          </p:cNvPr>
          <p:cNvSpPr txBox="1"/>
          <p:nvPr/>
        </p:nvSpPr>
        <p:spPr>
          <a:xfrm>
            <a:off x="7677218" y="1171280"/>
            <a:ext cx="29065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spc="5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ボックスタイプ（ 柱芯々寸法</a:t>
            </a:r>
            <a:r>
              <a:rPr lang="en-US" altLang="ja-JP" sz="1100" spc="5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910mm</a:t>
            </a:r>
            <a:r>
              <a:rPr lang="ja-JP" altLang="en-US" sz="1100" spc="5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以下）に</a:t>
            </a:r>
            <a:endParaRPr lang="en-US" altLang="ja-JP" sz="1100" spc="5" dirty="0">
              <a:solidFill>
                <a:srgbClr val="1407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  <a:p>
            <a:r>
              <a:rPr lang="ja-JP" altLang="en-US" sz="1100" spc="5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限定したラインアップ。</a:t>
            </a:r>
            <a:endParaRPr lang="en-US" altLang="ja-JP" sz="1100" spc="5" dirty="0">
              <a:solidFill>
                <a:srgbClr val="1407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SimSun"/>
            </a:endParaRPr>
          </a:p>
          <a:p>
            <a:r>
              <a:rPr lang="ja-JP" altLang="en-US" sz="1100" spc="5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SimSun"/>
              </a:rPr>
              <a:t>わかりやすい品種設定です。</a:t>
            </a:r>
          </a:p>
        </p:txBody>
      </p:sp>
      <p:sp>
        <p:nvSpPr>
          <p:cNvPr id="170" name="object 123">
            <a:extLst>
              <a:ext uri="{FF2B5EF4-FFF2-40B4-BE49-F238E27FC236}">
                <a16:creationId xmlns:a16="http://schemas.microsoft.com/office/drawing/2014/main" id="{EE4B230C-0F74-E16B-8DA9-8B70298FE012}"/>
              </a:ext>
            </a:extLst>
          </p:cNvPr>
          <p:cNvSpPr txBox="1"/>
          <p:nvPr/>
        </p:nvSpPr>
        <p:spPr>
          <a:xfrm>
            <a:off x="4580182" y="5905472"/>
            <a:ext cx="11519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defRPr sz="800" spc="-60">
                <a:solidFill>
                  <a:srgbClr val="140700"/>
                </a:solidFill>
                <a:latin typeface="+mn-ea"/>
                <a:ea typeface="+mn-ea"/>
                <a:cs typeface="Microsoft JhengHei"/>
              </a:defRPr>
            </a:lvl1pPr>
          </a:lstStyle>
          <a:p>
            <a:r>
              <a:rPr lang="en-US" altLang="ja-JP" dirty="0"/>
              <a:t>MM/</a:t>
            </a:r>
            <a:r>
              <a:rPr lang="ja-JP" altLang="en-US" dirty="0"/>
              <a:t>クリエモカ</a:t>
            </a:r>
            <a:endParaRPr dirty="0"/>
          </a:p>
        </p:txBody>
      </p:sp>
      <p:sp>
        <p:nvSpPr>
          <p:cNvPr id="171" name="object 123">
            <a:extLst>
              <a:ext uri="{FF2B5EF4-FFF2-40B4-BE49-F238E27FC236}">
                <a16:creationId xmlns:a16="http://schemas.microsoft.com/office/drawing/2014/main" id="{EC28C7B2-18AA-FCF7-C997-1686CB793476}"/>
              </a:ext>
            </a:extLst>
          </p:cNvPr>
          <p:cNvSpPr txBox="1"/>
          <p:nvPr/>
        </p:nvSpPr>
        <p:spPr>
          <a:xfrm>
            <a:off x="5792219" y="5914266"/>
            <a:ext cx="14149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defRPr sz="800" spc="-60">
                <a:solidFill>
                  <a:srgbClr val="140700"/>
                </a:solidFill>
                <a:latin typeface="+mn-ea"/>
                <a:ea typeface="+mn-ea"/>
                <a:cs typeface="Microsoft JhengHei"/>
              </a:defRPr>
            </a:lvl1pPr>
          </a:lstStyle>
          <a:p>
            <a:r>
              <a:rPr lang="en-US" altLang="ja-JP" dirty="0"/>
              <a:t>DD/</a:t>
            </a:r>
            <a:r>
              <a:rPr lang="ja-JP" altLang="en-US" dirty="0"/>
              <a:t>クリエダーク</a:t>
            </a:r>
          </a:p>
        </p:txBody>
      </p:sp>
      <p:sp>
        <p:nvSpPr>
          <p:cNvPr id="175" name="object 124">
            <a:extLst>
              <a:ext uri="{FF2B5EF4-FFF2-40B4-BE49-F238E27FC236}">
                <a16:creationId xmlns:a16="http://schemas.microsoft.com/office/drawing/2014/main" id="{1993FABD-B989-1796-4775-1327879AD73F}"/>
              </a:ext>
            </a:extLst>
          </p:cNvPr>
          <p:cNvSpPr txBox="1"/>
          <p:nvPr/>
        </p:nvSpPr>
        <p:spPr>
          <a:xfrm>
            <a:off x="6292770" y="3749582"/>
            <a:ext cx="11519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defRPr sz="800" spc="5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defRPr>
            </a:lvl1pPr>
          </a:lstStyle>
          <a:p>
            <a:r>
              <a:rPr lang="en-US" altLang="ja-JP" sz="600" dirty="0">
                <a:latin typeface="+mn-ea"/>
                <a:ea typeface="+mn-ea"/>
              </a:rPr>
              <a:t>SIAA</a:t>
            </a:r>
            <a:r>
              <a:rPr lang="ja-JP" altLang="en-US" sz="600" dirty="0">
                <a:latin typeface="+mn-ea"/>
                <a:ea typeface="+mn-ea"/>
              </a:rPr>
              <a:t>認定</a:t>
            </a:r>
            <a:endParaRPr lang="en-US" altLang="ja-JP" sz="700" dirty="0">
              <a:latin typeface="+mn-ea"/>
              <a:ea typeface="+mn-ea"/>
            </a:endParaRPr>
          </a:p>
          <a:p>
            <a:r>
              <a:rPr lang="ja-JP" altLang="en-US" sz="600" dirty="0">
                <a:latin typeface="+mn-ea"/>
                <a:ea typeface="+mn-ea"/>
              </a:rPr>
              <a:t>化粧シート</a:t>
            </a:r>
          </a:p>
        </p:txBody>
      </p:sp>
      <p:sp>
        <p:nvSpPr>
          <p:cNvPr id="176" name="object 124">
            <a:extLst>
              <a:ext uri="{FF2B5EF4-FFF2-40B4-BE49-F238E27FC236}">
                <a16:creationId xmlns:a16="http://schemas.microsoft.com/office/drawing/2014/main" id="{74B10005-729B-D475-8283-2DEED7BA4680}"/>
              </a:ext>
            </a:extLst>
          </p:cNvPr>
          <p:cNvSpPr txBox="1"/>
          <p:nvPr/>
        </p:nvSpPr>
        <p:spPr>
          <a:xfrm>
            <a:off x="6348798" y="3973480"/>
            <a:ext cx="68662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defRPr sz="800" spc="5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defRPr>
            </a:lvl1pPr>
          </a:lstStyle>
          <a:p>
            <a:r>
              <a:rPr lang="ja-JP" altLang="en-US" sz="600" spc="-30" dirty="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YaHei"/>
              </a:rPr>
              <a:t>複合合板</a:t>
            </a:r>
            <a:endParaRPr lang="ja-JP" altLang="en-US" sz="500" dirty="0">
              <a:latin typeface="+mn-ea"/>
              <a:ea typeface="+mn-ea"/>
            </a:endParaRPr>
          </a:p>
        </p:txBody>
      </p:sp>
      <p:sp>
        <p:nvSpPr>
          <p:cNvPr id="177" name="object 28">
            <a:extLst>
              <a:ext uri="{FF2B5EF4-FFF2-40B4-BE49-F238E27FC236}">
                <a16:creationId xmlns:a16="http://schemas.microsoft.com/office/drawing/2014/main" id="{780D7D79-CCAD-6690-F288-F95108458E7B}"/>
              </a:ext>
            </a:extLst>
          </p:cNvPr>
          <p:cNvSpPr txBox="1"/>
          <p:nvPr/>
        </p:nvSpPr>
        <p:spPr>
          <a:xfrm>
            <a:off x="8137597" y="4749439"/>
            <a:ext cx="248719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defRPr sz="800" spc="-60">
                <a:solidFill>
                  <a:srgbClr val="1407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icrosoft JhengHei"/>
              </a:defRPr>
            </a:lvl1pPr>
          </a:lstStyle>
          <a:p>
            <a:r>
              <a:rPr sz="700" dirty="0"/>
              <a:t>一般家庭に存在する細菌に対して高い抗菌性能を発揮。</a:t>
            </a:r>
          </a:p>
          <a:p>
            <a:r>
              <a:rPr sz="700" dirty="0"/>
              <a:t>お子様や高齢者のいるご家庭でも安心してお使いいただけます。</a:t>
            </a:r>
          </a:p>
          <a:p>
            <a:r>
              <a:rPr sz="700" dirty="0"/>
              <a:t>※SIAA登録された化粧シートを使用しています。（踏板、廻り踏板、踊り場、上段框）</a:t>
            </a:r>
          </a:p>
          <a:p>
            <a:r>
              <a:rPr sz="700" dirty="0"/>
              <a:t>※SIAAマークはISO22196法により評価された結果に基づき、抗菌製品技術協議会ガイドラインで品質管理・情報公開された製品に表示されています。</a:t>
            </a:r>
          </a:p>
          <a:p>
            <a:r>
              <a:rPr sz="700" dirty="0"/>
              <a:t>①抗菌剤の種類 ： 無機抗菌剤 ②抗菌加工方法 ： 印刷</a:t>
            </a:r>
          </a:p>
          <a:p>
            <a:r>
              <a:rPr sz="700" dirty="0"/>
              <a:t>③抗菌加工部位 ： トップコート層印刷面</a:t>
            </a:r>
          </a:p>
          <a:p>
            <a:r>
              <a:rPr sz="700" dirty="0"/>
              <a:t>④登録番号 ： JP0122378X0002G、JP0122397X0001G</a:t>
            </a:r>
          </a:p>
          <a:p>
            <a:r>
              <a:rPr sz="700" dirty="0"/>
              <a:t>※抗菌とは菌の増殖を抑制することを言います。菌を死滅・除去する殺菌・除菌とは異なります。抗菌性能を維持するため、定期的によごれをふき取ってください。</a:t>
            </a:r>
          </a:p>
          <a:p>
            <a:r>
              <a:rPr sz="700" dirty="0"/>
              <a:t>※すべての菌に有効というわけではありません。</a:t>
            </a:r>
          </a:p>
        </p:txBody>
      </p:sp>
      <p:pic>
        <p:nvPicPr>
          <p:cNvPr id="179" name="図 178">
            <a:extLst>
              <a:ext uri="{FF2B5EF4-FFF2-40B4-BE49-F238E27FC236}">
                <a16:creationId xmlns:a16="http://schemas.microsoft.com/office/drawing/2014/main" id="{E7EF4A21-FEDD-0954-C2BD-EEC6495FDD5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297260" y="2974311"/>
            <a:ext cx="1719849" cy="872036"/>
          </a:xfrm>
          <a:prstGeom prst="rect">
            <a:avLst/>
          </a:prstGeom>
        </p:spPr>
      </p:pic>
      <p:sp>
        <p:nvSpPr>
          <p:cNvPr id="181" name="正方形/長方形 180">
            <a:extLst>
              <a:ext uri="{FF2B5EF4-FFF2-40B4-BE49-F238E27FC236}">
                <a16:creationId xmlns:a16="http://schemas.microsoft.com/office/drawing/2014/main" id="{285D0F7C-FB24-9297-57D1-F6CD9BF2E29E}"/>
              </a:ext>
            </a:extLst>
          </p:cNvPr>
          <p:cNvSpPr/>
          <p:nvPr/>
        </p:nvSpPr>
        <p:spPr>
          <a:xfrm>
            <a:off x="8174094" y="4466032"/>
            <a:ext cx="2450697" cy="261931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object 124">
            <a:extLst>
              <a:ext uri="{FF2B5EF4-FFF2-40B4-BE49-F238E27FC236}">
                <a16:creationId xmlns:a16="http://schemas.microsoft.com/office/drawing/2014/main" id="{C0BEB0E7-9A8D-B5ED-34AF-508EDEC062CF}"/>
              </a:ext>
            </a:extLst>
          </p:cNvPr>
          <p:cNvSpPr txBox="1"/>
          <p:nvPr/>
        </p:nvSpPr>
        <p:spPr>
          <a:xfrm>
            <a:off x="9572328" y="6301849"/>
            <a:ext cx="6411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defRPr sz="800" spc="5">
                <a:solidFill>
                  <a:srgbClr val="1407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SimSun"/>
              </a:defRPr>
            </a:lvl1pPr>
          </a:lstStyle>
          <a:p>
            <a:r>
              <a:rPr lang="en-US" altLang="ja-JP" sz="700" dirty="0">
                <a:latin typeface="+mn-ea"/>
                <a:ea typeface="+mn-ea"/>
              </a:rPr>
              <a:t>SIAA</a:t>
            </a:r>
            <a:r>
              <a:rPr lang="ja-JP" altLang="en-US" sz="700" dirty="0">
                <a:latin typeface="+mn-ea"/>
                <a:ea typeface="+mn-ea"/>
              </a:rPr>
              <a:t>認定</a:t>
            </a:r>
            <a:endParaRPr lang="en-US" altLang="ja-JP" sz="700" dirty="0">
              <a:latin typeface="+mn-ea"/>
              <a:ea typeface="+mn-ea"/>
            </a:endParaRPr>
          </a:p>
          <a:p>
            <a:r>
              <a:rPr lang="ja-JP" altLang="en-US" sz="700" dirty="0">
                <a:latin typeface="+mn-ea"/>
                <a:ea typeface="+mn-ea"/>
              </a:rPr>
              <a:t>化粧シート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ject 9">
            <a:extLst>
              <a:ext uri="{FF2B5EF4-FFF2-40B4-BE49-F238E27FC236}">
                <a16:creationId xmlns:a16="http://schemas.microsoft.com/office/drawing/2014/main" id="{101D94AE-5BD9-B6E4-874F-2EB000A59DDB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805167" y="3259817"/>
            <a:ext cx="1615079" cy="1947608"/>
          </a:xfrm>
          <a:prstGeom prst="rect">
            <a:avLst/>
          </a:prstGeom>
        </p:spPr>
      </p:pic>
      <p:pic>
        <p:nvPicPr>
          <p:cNvPr id="8" name="object 7">
            <a:extLst>
              <a:ext uri="{FF2B5EF4-FFF2-40B4-BE49-F238E27FC236}">
                <a16:creationId xmlns:a16="http://schemas.microsoft.com/office/drawing/2014/main" id="{A032D813-1FC1-EE0B-72E2-BCC4DA3113EC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805180" y="1075023"/>
            <a:ext cx="1607418" cy="1938370"/>
          </a:xfrm>
          <a:prstGeom prst="rect">
            <a:avLst/>
          </a:prstGeom>
        </p:spPr>
      </p:pic>
      <p:sp>
        <p:nvSpPr>
          <p:cNvPr id="86" name="Google Shape;86;p8"/>
          <p:cNvSpPr/>
          <p:nvPr/>
        </p:nvSpPr>
        <p:spPr>
          <a:xfrm>
            <a:off x="1325707" y="7284074"/>
            <a:ext cx="1260475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lang="en-US" altLang="ja-JP" sz="600" spc="-10" dirty="0">
                <a:solidFill>
                  <a:srgbClr val="4C4D4F"/>
                </a:solidFill>
                <a:latin typeface="游ゴシック"/>
                <a:cs typeface="游ゴシック"/>
              </a:rPr>
              <a:t>SPD_int_22_005</a:t>
            </a:r>
            <a:r>
              <a:rPr lang="en-US" altLang="ja-JP" sz="600" spc="500" dirty="0">
                <a:solidFill>
                  <a:srgbClr val="4C4D4F"/>
                </a:solidFill>
                <a:latin typeface="游ゴシック"/>
                <a:cs typeface="游ゴシック"/>
              </a:rPr>
              <a:t>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r>
              <a:rPr lang="en-US" alt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r>
              <a:rPr lang="ja-JP" sz="60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r>
              <a:rPr lang="en-US" altLang="ja-JP" sz="600" dirty="0">
                <a:solidFill>
                  <a:schemeClr val="dk2"/>
                </a:solidFill>
              </a:rPr>
              <a:t>4</a:t>
            </a:r>
            <a:r>
              <a:rPr 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altLang="ja-JP" sz="600" dirty="0">
                <a:solidFill>
                  <a:schemeClr val="dk2"/>
                </a:solidFill>
              </a:rPr>
              <a:t>01</a:t>
            </a:r>
            <a:r>
              <a:rPr lang="ja-JP" sz="6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発行</a:t>
            </a:r>
            <a:endParaRPr dirty="0"/>
          </a:p>
        </p:txBody>
      </p:sp>
      <p:sp>
        <p:nvSpPr>
          <p:cNvPr id="87" name="Google Shape;87;p8"/>
          <p:cNvSpPr/>
          <p:nvPr/>
        </p:nvSpPr>
        <p:spPr>
          <a:xfrm>
            <a:off x="-1828801" y="0"/>
            <a:ext cx="1623061" cy="227457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C-1:LIXIL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（帯なし）</a:t>
            </a: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※2枚目以降、帯なしで作成する場合に使用する。</a:t>
            </a:r>
            <a:endParaRPr/>
          </a:p>
        </p:txBody>
      </p:sp>
      <p:sp>
        <p:nvSpPr>
          <p:cNvPr id="2" name="Text Box 1039">
            <a:extLst>
              <a:ext uri="{FF2B5EF4-FFF2-40B4-BE49-F238E27FC236}">
                <a16:creationId xmlns:a16="http://schemas.microsoft.com/office/drawing/2014/main" id="{55EBFCC8-2322-714C-6B99-B78AAAF034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112995"/>
            <a:ext cx="141064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お客様名■■■■■様</a:t>
            </a: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2442271E-42AC-38B0-B30A-D0DC085D3AC7}"/>
              </a:ext>
            </a:extLst>
          </p:cNvPr>
          <p:cNvSpPr txBox="1">
            <a:spLocks/>
          </p:cNvSpPr>
          <p:nvPr/>
        </p:nvSpPr>
        <p:spPr>
          <a:xfrm>
            <a:off x="275300" y="307170"/>
            <a:ext cx="185293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2700">
              <a:spcBef>
                <a:spcPts val="100"/>
              </a:spcBef>
              <a:tabLst>
                <a:tab pos="629920" algn="l"/>
              </a:tabLst>
            </a:pPr>
            <a:r>
              <a:rPr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階</a:t>
            </a:r>
            <a:r>
              <a:rPr lang="ja-JP" altLang="en-US" spc="-5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段</a:t>
            </a:r>
            <a:r>
              <a:rPr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	</a:t>
            </a:r>
            <a:r>
              <a:rPr lang="en-US" sz="2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KA</a:t>
            </a:r>
            <a:r>
              <a:rPr lang="ja-JP" altLang="en-US" sz="2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階</a:t>
            </a:r>
            <a:r>
              <a:rPr lang="ja-JP" altLang="en-US" sz="2400" spc="-5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段</a:t>
            </a:r>
            <a:endParaRPr lang="ja-JP" altLang="en-US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B0DDA637-2DDA-1522-0D8D-294B6B6A21C3}"/>
              </a:ext>
            </a:extLst>
          </p:cNvPr>
          <p:cNvSpPr txBox="1"/>
          <p:nvPr/>
        </p:nvSpPr>
        <p:spPr>
          <a:xfrm>
            <a:off x="8805165" y="843687"/>
            <a:ext cx="1236691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1610" indent="-168910">
              <a:lnSpc>
                <a:spcPct val="100000"/>
              </a:lnSpc>
              <a:spcBef>
                <a:spcPts val="100"/>
              </a:spcBef>
              <a:buClr>
                <a:srgbClr val="80B7C3"/>
              </a:buClr>
              <a:buChar char="■"/>
              <a:tabLst>
                <a:tab pos="181610" algn="l"/>
              </a:tabLst>
            </a:pPr>
            <a:r>
              <a:rPr sz="1100" b="1" spc="-10" dirty="0">
                <a:solidFill>
                  <a:srgbClr val="231F20"/>
                </a:solidFill>
                <a:latin typeface="Microsoft JhengHei"/>
                <a:cs typeface="Microsoft JhengHei"/>
              </a:rPr>
              <a:t>対応タイプ</a:t>
            </a:r>
            <a:endParaRPr sz="1100" dirty="0">
              <a:latin typeface="Microsoft JhengHei"/>
              <a:cs typeface="Microsoft JhengHei"/>
            </a:endParaRPr>
          </a:p>
        </p:txBody>
      </p:sp>
      <p:sp>
        <p:nvSpPr>
          <p:cNvPr id="7" name="object 6">
            <a:extLst>
              <a:ext uri="{FF2B5EF4-FFF2-40B4-BE49-F238E27FC236}">
                <a16:creationId xmlns:a16="http://schemas.microsoft.com/office/drawing/2014/main" id="{4C8B5926-AA63-F0B5-2688-176D1E4435BE}"/>
              </a:ext>
            </a:extLst>
          </p:cNvPr>
          <p:cNvSpPr txBox="1"/>
          <p:nvPr/>
        </p:nvSpPr>
        <p:spPr>
          <a:xfrm>
            <a:off x="8805165" y="2998217"/>
            <a:ext cx="1615079" cy="169277"/>
          </a:xfrm>
          <a:prstGeom prst="rect">
            <a:avLst/>
          </a:prstGeom>
          <a:solidFill>
            <a:srgbClr val="80B7C3"/>
          </a:solidFill>
        </p:spPr>
        <p:txBody>
          <a:bodyPr vert="horz" wrap="square" lIns="0" tIns="30480" rIns="0" bIns="0" rtlCol="0">
            <a:spAutoFit/>
          </a:bodyPr>
          <a:lstStyle/>
          <a:p>
            <a:pPr marL="52705">
              <a:lnSpc>
                <a:spcPct val="100000"/>
              </a:lnSpc>
              <a:spcBef>
                <a:spcPts val="240"/>
              </a:spcBef>
            </a:pPr>
            <a:r>
              <a:rPr sz="900" spc="-130" dirty="0">
                <a:solidFill>
                  <a:srgbClr val="FFFFF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Microsoft JhengHei"/>
              </a:rPr>
              <a:t>ボックスタイプ</a:t>
            </a:r>
            <a:r>
              <a:rPr sz="900" spc="-70" dirty="0">
                <a:solidFill>
                  <a:srgbClr val="FFFFF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Microsoft JhengHei"/>
              </a:rPr>
              <a:t>（</a:t>
            </a:r>
            <a:r>
              <a:rPr sz="900" spc="-95" dirty="0">
                <a:solidFill>
                  <a:srgbClr val="FFFFF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Microsoft JhengHei"/>
              </a:rPr>
              <a:t>側板納まり</a:t>
            </a:r>
            <a:r>
              <a:rPr sz="900" spc="-50" dirty="0">
                <a:solidFill>
                  <a:srgbClr val="FFFFF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Microsoft JhengHei"/>
              </a:rPr>
              <a:t>）</a:t>
            </a:r>
            <a:endParaRPr sz="900" dirty="0">
              <a:latin typeface="HGSｺﾞｼｯｸE" panose="020B0900000000000000" pitchFamily="50" charset="-128"/>
              <a:ea typeface="HGSｺﾞｼｯｸE" panose="020B0900000000000000" pitchFamily="50" charset="-128"/>
              <a:cs typeface="Microsoft JhengHei"/>
            </a:endParaRPr>
          </a:p>
        </p:txBody>
      </p:sp>
      <p:sp>
        <p:nvSpPr>
          <p:cNvPr id="9" name="object 8">
            <a:extLst>
              <a:ext uri="{FF2B5EF4-FFF2-40B4-BE49-F238E27FC236}">
                <a16:creationId xmlns:a16="http://schemas.microsoft.com/office/drawing/2014/main" id="{B1452194-4B07-44BE-541F-30C7DFC9F0B7}"/>
              </a:ext>
            </a:extLst>
          </p:cNvPr>
          <p:cNvSpPr txBox="1"/>
          <p:nvPr/>
        </p:nvSpPr>
        <p:spPr>
          <a:xfrm>
            <a:off x="8805166" y="5207890"/>
            <a:ext cx="1615079" cy="169277"/>
          </a:xfrm>
          <a:prstGeom prst="rect">
            <a:avLst/>
          </a:prstGeom>
          <a:solidFill>
            <a:srgbClr val="80B7C3"/>
          </a:solidFill>
        </p:spPr>
        <p:txBody>
          <a:bodyPr vert="horz" wrap="square" lIns="0" tIns="30480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40"/>
              </a:spcBef>
            </a:pPr>
            <a:r>
              <a:rPr sz="900" b="1" spc="-130" dirty="0">
                <a:solidFill>
                  <a:srgbClr val="FFFFFF"/>
                </a:solidFill>
                <a:latin typeface="Microsoft JhengHei"/>
                <a:cs typeface="Microsoft JhengHei"/>
              </a:rPr>
              <a:t>ボックスタイプ</a:t>
            </a:r>
            <a:r>
              <a:rPr sz="900" b="1" spc="-95" dirty="0">
                <a:solidFill>
                  <a:srgbClr val="FFFFFF"/>
                </a:solidFill>
                <a:latin typeface="Microsoft JhengHei"/>
                <a:cs typeface="Microsoft JhengHei"/>
              </a:rPr>
              <a:t>（幅木納まり</a:t>
            </a:r>
            <a:r>
              <a:rPr sz="900" b="1" spc="-50" dirty="0">
                <a:solidFill>
                  <a:srgbClr val="FFFFFF"/>
                </a:solidFill>
                <a:latin typeface="Microsoft JhengHei"/>
                <a:cs typeface="Microsoft JhengHei"/>
              </a:rPr>
              <a:t>）</a:t>
            </a:r>
            <a:endParaRPr sz="900" dirty="0">
              <a:latin typeface="Microsoft JhengHei"/>
              <a:cs typeface="Microsoft JhengHei"/>
            </a:endParaRPr>
          </a:p>
        </p:txBody>
      </p:sp>
      <p:sp>
        <p:nvSpPr>
          <p:cNvPr id="11" name="object 10">
            <a:extLst>
              <a:ext uri="{FF2B5EF4-FFF2-40B4-BE49-F238E27FC236}">
                <a16:creationId xmlns:a16="http://schemas.microsoft.com/office/drawing/2014/main" id="{E338B28D-5C6C-24C1-5E5A-EF1DCDB46529}"/>
              </a:ext>
            </a:extLst>
          </p:cNvPr>
          <p:cNvSpPr txBox="1"/>
          <p:nvPr/>
        </p:nvSpPr>
        <p:spPr>
          <a:xfrm>
            <a:off x="279989" y="832525"/>
            <a:ext cx="1848241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1610" indent="-168910">
              <a:lnSpc>
                <a:spcPct val="100000"/>
              </a:lnSpc>
              <a:spcBef>
                <a:spcPts val="100"/>
              </a:spcBef>
              <a:buClr>
                <a:srgbClr val="80B7C3"/>
              </a:buClr>
              <a:buChar char="■"/>
              <a:tabLst>
                <a:tab pos="181610" algn="l"/>
              </a:tabLst>
            </a:pPr>
            <a:r>
              <a:rPr sz="1200" b="1" spc="-10" dirty="0">
                <a:solidFill>
                  <a:srgbClr val="231F20"/>
                </a:solidFill>
                <a:latin typeface="Microsoft JhengHei"/>
                <a:cs typeface="Microsoft JhengHei"/>
              </a:rPr>
              <a:t>カラーラインアップ</a:t>
            </a:r>
            <a:endParaRPr sz="1200" dirty="0">
              <a:latin typeface="Microsoft JhengHei"/>
              <a:cs typeface="Microsoft JhengHei"/>
            </a:endParaRPr>
          </a:p>
        </p:txBody>
      </p:sp>
      <p:sp>
        <p:nvSpPr>
          <p:cNvPr id="12" name="object 11">
            <a:extLst>
              <a:ext uri="{FF2B5EF4-FFF2-40B4-BE49-F238E27FC236}">
                <a16:creationId xmlns:a16="http://schemas.microsoft.com/office/drawing/2014/main" id="{0B19382C-2892-1A75-D669-65F6978FC867}"/>
              </a:ext>
            </a:extLst>
          </p:cNvPr>
          <p:cNvSpPr txBox="1"/>
          <p:nvPr/>
        </p:nvSpPr>
        <p:spPr>
          <a:xfrm>
            <a:off x="2722311" y="852703"/>
            <a:ext cx="2031458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81610" indent="-168910">
              <a:spcBef>
                <a:spcPts val="100"/>
              </a:spcBef>
              <a:buClr>
                <a:srgbClr val="80B7C3"/>
              </a:buClr>
              <a:buChar char="■"/>
              <a:tabLst>
                <a:tab pos="181610" algn="l"/>
              </a:tabLst>
              <a:defRPr sz="1000" b="1" spc="-10">
                <a:solidFill>
                  <a:srgbClr val="231F20"/>
                </a:solidFill>
                <a:latin typeface="Microsoft JhengHei"/>
                <a:cs typeface="Microsoft JhengHei"/>
              </a:defRPr>
            </a:lvl1pPr>
          </a:lstStyle>
          <a:p>
            <a:r>
              <a:rPr sz="1200" dirty="0"/>
              <a:t>階段・手すり商品一覧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48F56897-75A9-032C-06D6-59D12704B5D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72865" y="1074454"/>
          <a:ext cx="8363068" cy="59496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5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17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62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18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13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130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313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2184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90514">
                <a:tc rowSpan="3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endParaRPr sz="8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 marL="244475">
                        <a:lnSpc>
                          <a:spcPct val="100000"/>
                        </a:lnSpc>
                      </a:pPr>
                      <a:r>
                        <a:rPr sz="800" spc="-90" dirty="0">
                          <a:solidFill>
                            <a:srgbClr val="FFFFFF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Arial"/>
                        </a:rPr>
                        <a:t>ラインアップ</a:t>
                      </a:r>
                      <a:endParaRPr sz="8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969495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800" dirty="0">
                          <a:solidFill>
                            <a:srgbClr val="FFFFFF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KA</a:t>
                      </a:r>
                      <a:r>
                        <a:rPr sz="800" spc="15" dirty="0">
                          <a:solidFill>
                            <a:srgbClr val="FFFFFF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 階段</a:t>
                      </a: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98604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969495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800" spc="-50" dirty="0">
                          <a:solidFill>
                            <a:srgbClr val="FFFFFF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手すり</a:t>
                      </a:r>
                      <a:endParaRPr sz="8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96949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14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88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96949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88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96949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800" spc="-65" dirty="0">
                          <a:solidFill>
                            <a:srgbClr val="FFFFFF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オープン手すり</a:t>
                      </a: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96949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800" spc="-35" dirty="0">
                          <a:solidFill>
                            <a:srgbClr val="FFFFFF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壁掛け手すり</a:t>
                      </a:r>
                      <a:endParaRPr sz="8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96949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14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88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969495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88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9694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600" spc="-40" dirty="0">
                          <a:solidFill>
                            <a:srgbClr val="FFFFFF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オープン用金属手すり</a:t>
                      </a:r>
                      <a:endParaRPr sz="6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49817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969495"/>
                    </a:solidFill>
                  </a:tcPr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600" spc="-45" dirty="0">
                          <a:solidFill>
                            <a:srgbClr val="FFFFFF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オープン用木質手すり</a:t>
                      </a:r>
                      <a:endParaRPr sz="6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49817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969495"/>
                    </a:solidFill>
                  </a:tcPr>
                </a:tc>
                <a:tc>
                  <a:txBody>
                    <a:bodyPr/>
                    <a:lstStyle/>
                    <a:p>
                      <a:pPr marL="36830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600" spc="-160" dirty="0">
                          <a:solidFill>
                            <a:srgbClr val="FFFFFF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手すりラウンドタイプ/ 手すりラウンドタイプ-</a:t>
                      </a:r>
                      <a:r>
                        <a:rPr sz="600" spc="-50" dirty="0">
                          <a:solidFill>
                            <a:srgbClr val="FFFFFF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V</a:t>
                      </a:r>
                      <a:endParaRPr sz="6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49817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969495"/>
                    </a:solidFill>
                  </a:tcPr>
                </a:tc>
                <a:tc>
                  <a:txBody>
                    <a:bodyPr/>
                    <a:lstStyle/>
                    <a:p>
                      <a:pPr marL="166370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600" spc="-110" dirty="0">
                          <a:solidFill>
                            <a:srgbClr val="FFFFFF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手すりスクエアタイプ</a:t>
                      </a:r>
                      <a:endParaRPr sz="6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49817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9694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sz="600" spc="-55" dirty="0">
                          <a:solidFill>
                            <a:srgbClr val="FFFFFF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手すりユニット </a:t>
                      </a:r>
                      <a:r>
                        <a:rPr sz="600" spc="-50" dirty="0">
                          <a:solidFill>
                            <a:srgbClr val="FFFFFF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A</a:t>
                      </a:r>
                      <a:endParaRPr sz="6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49817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9694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14">
                <a:tc rowSpan="2">
                  <a:txBody>
                    <a:bodyPr/>
                    <a:lstStyle/>
                    <a:p>
                      <a:pPr marL="41275" marR="32384" indent="635">
                        <a:lnSpc>
                          <a:spcPct val="118100"/>
                        </a:lnSpc>
                        <a:spcBef>
                          <a:spcPts val="225"/>
                        </a:spcBef>
                      </a:pPr>
                      <a:r>
                        <a:rPr sz="800" spc="-3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対応</a:t>
                      </a:r>
                      <a:r>
                        <a:rPr sz="800" spc="-2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範囲</a:t>
                      </a: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2938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4DCC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800" spc="-8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Arial"/>
                        </a:rPr>
                        <a:t>ボックスタイプ</a:t>
                      </a: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Arial"/>
                      </a:endParaRPr>
                    </a:p>
                  </a:txBody>
                  <a:tcPr marL="0" marR="0" marT="3500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4DCCA"/>
                    </a:solidFill>
                  </a:tcPr>
                </a:tc>
                <a:tc>
                  <a:txBody>
                    <a:bodyPr/>
                    <a:lstStyle/>
                    <a:p>
                      <a:pPr marR="571500" algn="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800" spc="-5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○</a:t>
                      </a: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3500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800" spc="-5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－</a:t>
                      </a: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3500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800" spc="-5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－</a:t>
                      </a: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3500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800" spc="-5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－</a:t>
                      </a: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800" spc="-5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－</a:t>
                      </a: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3500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1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857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4DCC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800" spc="-7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Arial"/>
                        </a:rPr>
                        <a:t>オープンタイプ</a:t>
                      </a: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Arial"/>
                      </a:endParaRPr>
                    </a:p>
                  </a:txBody>
                  <a:tcPr marL="0" marR="0" marT="3500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4DCCA"/>
                    </a:solidFill>
                  </a:tcPr>
                </a:tc>
                <a:tc>
                  <a:txBody>
                    <a:bodyPr/>
                    <a:lstStyle/>
                    <a:p>
                      <a:pPr marR="571500" algn="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800" spc="-5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－</a:t>
                      </a: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3500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800" spc="-5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－</a:t>
                      </a: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3500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800" spc="-5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－</a:t>
                      </a: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3500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800" spc="-5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－</a:t>
                      </a: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800" spc="-5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－</a:t>
                      </a: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35006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2213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800" spc="-2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Arial"/>
                        </a:rPr>
                        <a:t>仕様</a:t>
                      </a: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4DCC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ts val="645"/>
                        </a:lnSpc>
                        <a:spcBef>
                          <a:spcPts val="210"/>
                        </a:spcBef>
                      </a:pPr>
                      <a:r>
                        <a:rPr sz="700" spc="-21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踏板・上段框・廻り踏板・踊り場</a:t>
                      </a:r>
                      <a:endParaRPr sz="7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17780">
                        <a:lnSpc>
                          <a:spcPts val="565"/>
                        </a:lnSpc>
                      </a:pPr>
                      <a:r>
                        <a:rPr sz="700" spc="-19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芯材：</a:t>
                      </a:r>
                      <a:r>
                        <a:rPr sz="700" spc="-14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MDF</a:t>
                      </a:r>
                      <a:r>
                        <a:rPr sz="700" spc="-16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複合合板または</a:t>
                      </a:r>
                      <a:r>
                        <a:rPr sz="700" spc="-2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LVL</a:t>
                      </a:r>
                      <a:endParaRPr sz="7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17780">
                        <a:lnSpc>
                          <a:spcPts val="565"/>
                        </a:lnSpc>
                      </a:pPr>
                      <a:r>
                        <a:rPr sz="700" spc="-19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表面材：樹脂シート</a:t>
                      </a:r>
                      <a:endParaRPr sz="7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17780">
                        <a:lnSpc>
                          <a:spcPts val="645"/>
                        </a:lnSpc>
                      </a:pPr>
                      <a:r>
                        <a:rPr sz="700" spc="-22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段鼻部：スリップ止め材エラストマー</a:t>
                      </a:r>
                      <a:endParaRPr sz="7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2827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ts val="645"/>
                        </a:lnSpc>
                        <a:spcBef>
                          <a:spcPts val="210"/>
                        </a:spcBef>
                      </a:pPr>
                      <a:r>
                        <a:rPr sz="600" spc="-18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棒：ゴム集成材</a:t>
                      </a:r>
                      <a:endParaRPr sz="6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9525" marR="9525">
                        <a:lnSpc>
                          <a:spcPct val="78800"/>
                        </a:lnSpc>
                        <a:spcBef>
                          <a:spcPts val="75"/>
                        </a:spcBef>
                      </a:pPr>
                      <a:r>
                        <a:rPr sz="600" spc="-28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ブラケット</a:t>
                      </a:r>
                      <a:r>
                        <a:rPr sz="600" spc="-12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（金属</a:t>
                      </a:r>
                      <a:r>
                        <a:rPr sz="600" spc="-44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）</a:t>
                      </a:r>
                      <a:r>
                        <a:rPr sz="600" spc="-25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：スチール・アルミダイキャスト</a:t>
                      </a:r>
                      <a:r>
                        <a:rPr sz="600" spc="-28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ブラケット</a:t>
                      </a:r>
                      <a:r>
                        <a:rPr sz="600" spc="-17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（カバー</a:t>
                      </a:r>
                      <a:r>
                        <a:rPr sz="600" spc="-42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）</a:t>
                      </a:r>
                      <a:r>
                        <a:rPr sz="600" spc="-22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：亜鉛ダイキャスト</a:t>
                      </a:r>
                      <a:endParaRPr sz="6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17780">
                        <a:lnSpc>
                          <a:spcPts val="645"/>
                        </a:lnSpc>
                        <a:spcBef>
                          <a:spcPts val="415"/>
                        </a:spcBef>
                      </a:pPr>
                      <a:r>
                        <a:rPr sz="600" spc="-21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親柱・子柱：スチール</a:t>
                      </a:r>
                      <a:endParaRPr sz="6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15875">
                        <a:lnSpc>
                          <a:spcPts val="645"/>
                        </a:lnSpc>
                      </a:pPr>
                      <a:r>
                        <a:rPr sz="600" spc="-26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パネル：アクリル</a:t>
                      </a:r>
                      <a:r>
                        <a:rPr sz="600" spc="-12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（</a:t>
                      </a:r>
                      <a:r>
                        <a:rPr sz="600" spc="-16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厚み：</a:t>
                      </a:r>
                      <a:r>
                        <a:rPr sz="600" spc="-1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5mm）</a:t>
                      </a:r>
                      <a:endParaRPr sz="6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2827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600" spc="-18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芯材：ゴム集成材</a:t>
                      </a:r>
                      <a:endParaRPr sz="6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2827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7780">
                        <a:lnSpc>
                          <a:spcPts val="645"/>
                        </a:lnSpc>
                        <a:spcBef>
                          <a:spcPts val="210"/>
                        </a:spcBef>
                      </a:pPr>
                      <a:r>
                        <a:rPr sz="600" spc="-185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棒：ゴム集成材</a:t>
                      </a:r>
                      <a:endParaRPr sz="6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9525">
                        <a:lnSpc>
                          <a:spcPts val="645"/>
                        </a:lnSpc>
                      </a:pPr>
                      <a:r>
                        <a:rPr sz="600" spc="-28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ブラケット</a:t>
                      </a:r>
                      <a:r>
                        <a:rPr sz="600" spc="-12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（金属</a:t>
                      </a:r>
                      <a:r>
                        <a:rPr sz="600" spc="-44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）</a:t>
                      </a:r>
                      <a:r>
                        <a:rPr sz="600" spc="-24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：アルミダイキャスト</a:t>
                      </a:r>
                      <a:endParaRPr sz="6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9525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sz="600" spc="-28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ブラケット</a:t>
                      </a:r>
                      <a:r>
                        <a:rPr sz="600" spc="-17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（カバー</a:t>
                      </a:r>
                      <a:r>
                        <a:rPr sz="600" spc="-37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）</a:t>
                      </a:r>
                      <a:r>
                        <a:rPr sz="600" spc="-5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：</a:t>
                      </a:r>
                      <a:r>
                        <a:rPr sz="600" spc="17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PP</a:t>
                      </a:r>
                      <a:endParaRPr sz="6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780">
                        <a:lnSpc>
                          <a:spcPts val="645"/>
                        </a:lnSpc>
                        <a:spcBef>
                          <a:spcPts val="210"/>
                        </a:spcBef>
                      </a:pPr>
                      <a:r>
                        <a:rPr sz="600" spc="-16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手すり丸型</a:t>
                      </a:r>
                      <a:r>
                        <a:rPr sz="600" spc="-28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A</a:t>
                      </a:r>
                      <a:r>
                        <a:rPr sz="600" spc="-254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：樹脂シート</a:t>
                      </a:r>
                      <a:r>
                        <a:rPr sz="600" spc="-12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（</a:t>
                      </a:r>
                      <a:r>
                        <a:rPr sz="600" spc="-19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外廻り：樹脂形材</a:t>
                      </a:r>
                      <a:r>
                        <a:rPr sz="600" spc="-6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）</a:t>
                      </a:r>
                      <a:endParaRPr sz="6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17780">
                        <a:lnSpc>
                          <a:spcPts val="565"/>
                        </a:lnSpc>
                      </a:pPr>
                      <a:r>
                        <a:rPr sz="600" spc="-16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手すり丸型</a:t>
                      </a:r>
                      <a:r>
                        <a:rPr sz="600" spc="-28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A</a:t>
                      </a:r>
                      <a:r>
                        <a:rPr sz="600" spc="-254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：樹脂シート</a:t>
                      </a:r>
                      <a:r>
                        <a:rPr sz="600" spc="-12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（</a:t>
                      </a:r>
                      <a:r>
                        <a:rPr sz="600" spc="-204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内芯：アルミ形材</a:t>
                      </a:r>
                      <a:r>
                        <a:rPr sz="600" spc="-5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）</a:t>
                      </a:r>
                      <a:endParaRPr sz="6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11430" marR="573405" indent="5715">
                        <a:lnSpc>
                          <a:spcPct val="78800"/>
                        </a:lnSpc>
                        <a:spcBef>
                          <a:spcPts val="75"/>
                        </a:spcBef>
                      </a:pPr>
                      <a:r>
                        <a:rPr sz="600" spc="-225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金具：亜鉛ダイキャ</a:t>
                      </a:r>
                      <a:r>
                        <a:rPr lang="ja-JP" altLang="en-US" sz="600" spc="-22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ス</a:t>
                      </a:r>
                      <a:r>
                        <a:rPr sz="600" spc="-225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ト</a:t>
                      </a:r>
                      <a:r>
                        <a:rPr sz="600" spc="-18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カバ</a:t>
                      </a:r>
                      <a:r>
                        <a:rPr sz="600" spc="-18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ー：</a:t>
                      </a:r>
                      <a:r>
                        <a:rPr sz="600" spc="-2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PP</a:t>
                      </a:r>
                      <a:endParaRPr sz="6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2827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89402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 marL="27622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00" spc="-5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Arial"/>
                        </a:rPr>
                        <a:t>カラー展開</a:t>
                      </a:r>
                      <a:endParaRPr sz="8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solidFill>
                      <a:srgbClr val="E4DCC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 marL="89535" marR="561975">
                        <a:lnSpc>
                          <a:spcPts val="6520"/>
                        </a:lnSpc>
                        <a:spcBef>
                          <a:spcPts val="5"/>
                        </a:spcBef>
                      </a:pPr>
                      <a:r>
                        <a:rPr sz="500" spc="-1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WA</a:t>
                      </a:r>
                      <a:r>
                        <a:rPr sz="500" spc="-6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/ クリエアイボリー</a:t>
                      </a:r>
                      <a:r>
                        <a:rPr sz="500" spc="50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 </a:t>
                      </a:r>
                      <a:r>
                        <a:rPr sz="50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PP</a:t>
                      </a:r>
                      <a:r>
                        <a:rPr sz="500" spc="-3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/ </a:t>
                      </a:r>
                      <a:r>
                        <a:rPr sz="500" spc="-35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クリエペール</a:t>
                      </a:r>
                      <a:r>
                        <a:rPr sz="500" spc="50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 </a:t>
                      </a:r>
                      <a:endParaRPr lang="en-US" sz="500" spc="500" dirty="0">
                        <a:solidFill>
                          <a:srgbClr val="231F20"/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89535" marR="561975">
                        <a:lnSpc>
                          <a:spcPts val="6520"/>
                        </a:lnSpc>
                        <a:spcBef>
                          <a:spcPts val="5"/>
                        </a:spcBef>
                      </a:pPr>
                      <a:r>
                        <a:rPr sz="50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LL</a:t>
                      </a:r>
                      <a:r>
                        <a:rPr sz="500" spc="-4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/ クリエラスク</a:t>
                      </a: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21542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 marL="154305" marR="472440">
                        <a:lnSpc>
                          <a:spcPct val="106300"/>
                        </a:lnSpc>
                      </a:pPr>
                      <a:r>
                        <a:rPr sz="500" spc="-9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プレシャスホワイト</a:t>
                      </a:r>
                      <a:endParaRPr lang="en-US" sz="500" spc="-90" dirty="0">
                        <a:solidFill>
                          <a:srgbClr val="231F20"/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154305" marR="472440">
                        <a:lnSpc>
                          <a:spcPct val="106300"/>
                        </a:lnSpc>
                      </a:pPr>
                      <a:r>
                        <a:rPr sz="500" spc="-9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/クリエアイボリー/</a:t>
                      </a:r>
                      <a:r>
                        <a:rPr sz="500" spc="50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 </a:t>
                      </a:r>
                      <a:r>
                        <a:rPr sz="500" spc="-9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クリエホワイト</a:t>
                      </a: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 marL="154305" marR="668020" algn="just">
                        <a:lnSpc>
                          <a:spcPts val="3829"/>
                        </a:lnSpc>
                        <a:spcBef>
                          <a:spcPts val="5"/>
                        </a:spcBef>
                      </a:pPr>
                      <a:r>
                        <a:rPr sz="500" spc="-9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クリエペール</a:t>
                      </a:r>
                      <a:endParaRPr lang="en-US" sz="500" spc="-90" dirty="0">
                        <a:solidFill>
                          <a:srgbClr val="231F20"/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154305" marR="668020" algn="just">
                        <a:lnSpc>
                          <a:spcPts val="3829"/>
                        </a:lnSpc>
                        <a:spcBef>
                          <a:spcPts val="5"/>
                        </a:spcBef>
                      </a:pPr>
                      <a:r>
                        <a:rPr sz="500" spc="-10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クリエラスク</a:t>
                      </a:r>
                      <a:endParaRPr lang="en-US" sz="500" spc="-100" dirty="0">
                        <a:solidFill>
                          <a:srgbClr val="231F20"/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154305" marR="668020" algn="just">
                        <a:lnSpc>
                          <a:spcPts val="3829"/>
                        </a:lnSpc>
                        <a:spcBef>
                          <a:spcPts val="5"/>
                        </a:spcBef>
                      </a:pPr>
                      <a:r>
                        <a:rPr sz="500" spc="-9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クリエモカ</a:t>
                      </a: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 marL="161925" marR="340360">
                        <a:lnSpc>
                          <a:spcPct val="106300"/>
                        </a:lnSpc>
                      </a:pPr>
                      <a:r>
                        <a:rPr sz="500" spc="-9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クリエアイボリ</a:t>
                      </a:r>
                      <a:r>
                        <a:rPr sz="500" spc="-9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ー/</a:t>
                      </a:r>
                      <a:endParaRPr lang="en-US" sz="500" spc="-90" dirty="0">
                        <a:solidFill>
                          <a:srgbClr val="231F20"/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161925" marR="340360">
                        <a:lnSpc>
                          <a:spcPct val="106300"/>
                        </a:lnSpc>
                      </a:pPr>
                      <a:r>
                        <a:rPr sz="500" spc="-95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クリエホワイト</a:t>
                      </a: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161925" marR="480695">
                        <a:lnSpc>
                          <a:spcPct val="637800"/>
                        </a:lnSpc>
                      </a:pPr>
                      <a:r>
                        <a:rPr sz="500" spc="-9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クリエペール</a:t>
                      </a:r>
                      <a:endParaRPr lang="en-US" sz="500" spc="-90" dirty="0">
                        <a:solidFill>
                          <a:srgbClr val="231F20"/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161925" marR="480695">
                        <a:lnSpc>
                          <a:spcPct val="637800"/>
                        </a:lnSpc>
                      </a:pPr>
                      <a:r>
                        <a:rPr sz="500" spc="-10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クリエラスク</a:t>
                      </a:r>
                      <a:endParaRPr lang="en-US" sz="500" spc="-100" dirty="0">
                        <a:solidFill>
                          <a:srgbClr val="231F20"/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161925" marR="480695">
                        <a:lnSpc>
                          <a:spcPct val="637800"/>
                        </a:lnSpc>
                      </a:pPr>
                      <a:r>
                        <a:rPr sz="500" spc="-9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クリエモカ</a:t>
                      </a:r>
                      <a:r>
                        <a:rPr sz="500" spc="50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 </a:t>
                      </a:r>
                      <a:r>
                        <a:rPr sz="500" spc="-9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クリエダーク</a:t>
                      </a: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 marL="360045" marR="447040">
                        <a:lnSpc>
                          <a:spcPct val="106300"/>
                        </a:lnSpc>
                        <a:spcBef>
                          <a:spcPts val="5"/>
                        </a:spcBef>
                      </a:pPr>
                      <a:r>
                        <a:rPr sz="500" spc="-9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プレシャスホワイト</a:t>
                      </a:r>
                      <a:r>
                        <a:rPr sz="500" spc="-9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/</a:t>
                      </a:r>
                      <a:endParaRPr lang="en-US" sz="500" spc="-90" dirty="0">
                        <a:solidFill>
                          <a:srgbClr val="231F20"/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360045" marR="447040">
                        <a:lnSpc>
                          <a:spcPct val="106300"/>
                        </a:lnSpc>
                        <a:spcBef>
                          <a:spcPts val="5"/>
                        </a:spcBef>
                      </a:pPr>
                      <a:r>
                        <a:rPr sz="500" spc="-9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クリエアイボリ</a:t>
                      </a:r>
                      <a:r>
                        <a:rPr sz="500" spc="-9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ー/</a:t>
                      </a:r>
                      <a:r>
                        <a:rPr sz="500" spc="50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 </a:t>
                      </a:r>
                      <a:endParaRPr lang="en-US" sz="500" spc="500" dirty="0">
                        <a:solidFill>
                          <a:srgbClr val="231F20"/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360045" marR="447040">
                        <a:lnSpc>
                          <a:spcPct val="106300"/>
                        </a:lnSpc>
                        <a:spcBef>
                          <a:spcPts val="5"/>
                        </a:spcBef>
                      </a:pPr>
                      <a:r>
                        <a:rPr sz="500" spc="-8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クリエホワイト</a:t>
                      </a:r>
                      <a:r>
                        <a:rPr sz="500" spc="-8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 ※</a:t>
                      </a:r>
                      <a:r>
                        <a:rPr sz="500" spc="-2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1</a:t>
                      </a: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 marL="360045" marR="615950">
                        <a:lnSpc>
                          <a:spcPts val="3829"/>
                        </a:lnSpc>
                      </a:pPr>
                      <a:r>
                        <a:rPr sz="500" spc="-85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クリエペール</a:t>
                      </a:r>
                      <a:endParaRPr lang="en-US" sz="500" spc="-85" dirty="0">
                        <a:solidFill>
                          <a:srgbClr val="231F20"/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360045" marR="615950">
                        <a:lnSpc>
                          <a:spcPts val="3829"/>
                        </a:lnSpc>
                      </a:pPr>
                      <a:r>
                        <a:rPr sz="500" spc="-10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クリエラスク</a:t>
                      </a:r>
                      <a:endParaRPr lang="en-US" sz="500" spc="-100" dirty="0">
                        <a:solidFill>
                          <a:srgbClr val="231F20"/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360045" marR="615950">
                        <a:lnSpc>
                          <a:spcPts val="3829"/>
                        </a:lnSpc>
                      </a:pPr>
                      <a:r>
                        <a:rPr sz="500" spc="-9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クリエモカ</a:t>
                      </a:r>
                      <a:r>
                        <a:rPr sz="500" spc="50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 </a:t>
                      </a:r>
                      <a:endParaRPr lang="en-US" sz="500" spc="500" dirty="0">
                        <a:solidFill>
                          <a:srgbClr val="231F20"/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360045" marR="615950">
                        <a:lnSpc>
                          <a:spcPts val="3829"/>
                        </a:lnSpc>
                      </a:pPr>
                      <a:r>
                        <a:rPr sz="500" spc="-95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クリエダーク</a:t>
                      </a:r>
                      <a:endParaRPr lang="en-US" sz="500" spc="-95" dirty="0">
                        <a:solidFill>
                          <a:srgbClr val="231F20"/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360045" marR="615950">
                        <a:lnSpc>
                          <a:spcPts val="3829"/>
                        </a:lnSpc>
                      </a:pPr>
                      <a:r>
                        <a:rPr sz="500" spc="-35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ブラック</a:t>
                      </a:r>
                      <a:r>
                        <a:rPr sz="500" spc="-3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 </a:t>
                      </a:r>
                      <a:r>
                        <a:rPr sz="500" spc="-2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※2</a:t>
                      </a: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 marL="106680" marR="21590" indent="-67945">
                        <a:lnSpc>
                          <a:spcPct val="118100"/>
                        </a:lnSpc>
                      </a:pPr>
                      <a:r>
                        <a:rPr sz="600" spc="-114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※手すりラウンドタイプと手すりラウンドタイプ-</a:t>
                      </a:r>
                      <a:r>
                        <a:rPr sz="600" spc="-4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V</a:t>
                      </a:r>
                      <a:r>
                        <a:rPr sz="600" spc="-5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で</a:t>
                      </a:r>
                      <a:r>
                        <a:rPr sz="600" spc="-8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は色、艶の見え方が異なります。</a:t>
                      </a:r>
                      <a:endParaRPr sz="6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176530" marR="22860" indent="-138430">
                        <a:lnSpc>
                          <a:spcPct val="118100"/>
                        </a:lnSpc>
                      </a:pPr>
                      <a:r>
                        <a:rPr sz="60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※1</a:t>
                      </a:r>
                      <a:r>
                        <a:rPr sz="600" spc="-10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 手すりラウンドタイプ-</a:t>
                      </a:r>
                      <a:r>
                        <a:rPr sz="600" spc="-5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V</a:t>
                      </a:r>
                      <a:r>
                        <a:rPr sz="600" spc="-7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の色名はプレシャスホ</a:t>
                      </a:r>
                      <a:r>
                        <a:rPr sz="600" spc="-114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ワイト/クリエアイボリーとなります。</a:t>
                      </a:r>
                      <a:endParaRPr sz="6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175260" marR="22225" indent="-137160">
                        <a:lnSpc>
                          <a:spcPct val="118100"/>
                        </a:lnSpc>
                      </a:pPr>
                      <a:r>
                        <a:rPr sz="60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※2</a:t>
                      </a:r>
                      <a:r>
                        <a:rPr sz="600" spc="-10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 手すりラウンドタイプ-</a:t>
                      </a:r>
                      <a:r>
                        <a:rPr sz="600" spc="-6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V</a:t>
                      </a:r>
                      <a:r>
                        <a:rPr sz="600" spc="-7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にはブラックの設定は</a:t>
                      </a:r>
                      <a:r>
                        <a:rPr sz="600" spc="-8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ございません。</a:t>
                      </a:r>
                      <a:endParaRPr sz="6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 marL="143510" marR="302895">
                        <a:lnSpc>
                          <a:spcPct val="106300"/>
                        </a:lnSpc>
                        <a:spcBef>
                          <a:spcPts val="5"/>
                        </a:spcBef>
                      </a:pPr>
                      <a:r>
                        <a:rPr sz="500" spc="-9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プレシャスホワイト</a:t>
                      </a:r>
                      <a:r>
                        <a:rPr sz="500" spc="-9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/</a:t>
                      </a:r>
                      <a:endParaRPr lang="en-US" sz="500" spc="-90" dirty="0">
                        <a:solidFill>
                          <a:srgbClr val="231F20"/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143510" marR="302895">
                        <a:lnSpc>
                          <a:spcPct val="106300"/>
                        </a:lnSpc>
                        <a:spcBef>
                          <a:spcPts val="5"/>
                        </a:spcBef>
                      </a:pPr>
                      <a:r>
                        <a:rPr sz="500" spc="-9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クリエアイボリ</a:t>
                      </a:r>
                      <a:r>
                        <a:rPr sz="500" spc="-9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ー/</a:t>
                      </a:r>
                      <a:r>
                        <a:rPr sz="500" spc="50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 </a:t>
                      </a:r>
                      <a:endParaRPr lang="en-US" sz="500" spc="500" dirty="0">
                        <a:solidFill>
                          <a:srgbClr val="231F20"/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143510" marR="302895">
                        <a:lnSpc>
                          <a:spcPct val="106300"/>
                        </a:lnSpc>
                        <a:spcBef>
                          <a:spcPts val="5"/>
                        </a:spcBef>
                      </a:pPr>
                      <a:r>
                        <a:rPr sz="500" spc="-95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クリエホワイト</a:t>
                      </a: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 marL="143510" marR="499109" algn="just">
                        <a:lnSpc>
                          <a:spcPts val="3829"/>
                        </a:lnSpc>
                        <a:spcBef>
                          <a:spcPts val="5"/>
                        </a:spcBef>
                      </a:pPr>
                      <a:r>
                        <a:rPr sz="500" spc="-9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クリエペール</a:t>
                      </a:r>
                      <a:endParaRPr lang="en-US" sz="500" spc="-90" dirty="0">
                        <a:solidFill>
                          <a:srgbClr val="231F20"/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143510" marR="499109" algn="just">
                        <a:lnSpc>
                          <a:spcPts val="3829"/>
                        </a:lnSpc>
                        <a:spcBef>
                          <a:spcPts val="5"/>
                        </a:spcBef>
                      </a:pPr>
                      <a:r>
                        <a:rPr sz="500" spc="-10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クリエラスク</a:t>
                      </a:r>
                      <a:endParaRPr lang="en-US" sz="500" spc="-100" dirty="0">
                        <a:solidFill>
                          <a:srgbClr val="231F20"/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143510" marR="499109" algn="just">
                        <a:lnSpc>
                          <a:spcPts val="3829"/>
                        </a:lnSpc>
                        <a:spcBef>
                          <a:spcPts val="5"/>
                        </a:spcBef>
                      </a:pPr>
                      <a:r>
                        <a:rPr sz="500" spc="-9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クリエモカ</a:t>
                      </a: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 marL="233679">
                        <a:lnSpc>
                          <a:spcPct val="100000"/>
                        </a:lnSpc>
                      </a:pPr>
                      <a:r>
                        <a:rPr sz="500" spc="-9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プレシャスホワイト</a:t>
                      </a: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233679" marR="588645">
                        <a:lnSpc>
                          <a:spcPct val="637800"/>
                        </a:lnSpc>
                      </a:pPr>
                      <a:r>
                        <a:rPr sz="500" spc="-9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クリエペール</a:t>
                      </a:r>
                      <a:endParaRPr lang="en-US" sz="500" spc="-90" dirty="0">
                        <a:solidFill>
                          <a:srgbClr val="231F20"/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233679" marR="588645">
                        <a:lnSpc>
                          <a:spcPct val="637800"/>
                        </a:lnSpc>
                      </a:pPr>
                      <a:r>
                        <a:rPr sz="500" spc="-10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クリエラスク</a:t>
                      </a:r>
                      <a:endParaRPr lang="en-US" sz="500" spc="-100" dirty="0">
                        <a:solidFill>
                          <a:srgbClr val="231F20"/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233679" marR="588645">
                        <a:lnSpc>
                          <a:spcPct val="637800"/>
                        </a:lnSpc>
                      </a:pPr>
                      <a:r>
                        <a:rPr sz="500" spc="-90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クリエモカ</a:t>
                      </a:r>
                      <a:r>
                        <a:rPr sz="500" spc="50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 </a:t>
                      </a:r>
                      <a:endParaRPr lang="en-US" sz="500" spc="500" dirty="0">
                        <a:solidFill>
                          <a:srgbClr val="231F20"/>
                        </a:solidFill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 marL="233679" marR="588645">
                        <a:lnSpc>
                          <a:spcPct val="637800"/>
                        </a:lnSpc>
                      </a:pPr>
                      <a:r>
                        <a:rPr sz="500" spc="-95" dirty="0" err="1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クリエダーク</a:t>
                      </a: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77231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solidFill>
                      <a:srgbClr val="E4DCC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500" spc="-9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クリエダーク</a:t>
                      </a: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500" spc="-8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ブラック</a:t>
                      </a: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8751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 marL="161925">
                        <a:lnSpc>
                          <a:spcPct val="100000"/>
                        </a:lnSpc>
                      </a:pPr>
                      <a:r>
                        <a:rPr sz="500" spc="-4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無塗装</a:t>
                      </a: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351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500" spc="-9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クリエダーク</a:t>
                      </a:r>
                      <a:endParaRPr sz="5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endParaRPr sz="5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  <a:p>
                      <a:pPr marL="143510">
                        <a:lnSpc>
                          <a:spcPct val="100000"/>
                        </a:lnSpc>
                      </a:pPr>
                      <a:r>
                        <a:rPr sz="500" spc="-8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ブラック</a:t>
                      </a:r>
                      <a:endParaRPr sz="5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94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9547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solidFill>
                      <a:srgbClr val="E4DCC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500" spc="-2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MM</a:t>
                      </a:r>
                      <a:r>
                        <a:rPr sz="500" spc="-5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/ クリエモカ</a:t>
                      </a: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19522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17623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solidFill>
                      <a:srgbClr val="E4DCC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1089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E4DCC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500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DD</a:t>
                      </a:r>
                      <a:r>
                        <a:rPr sz="500" spc="-45" dirty="0">
                          <a:solidFill>
                            <a:srgbClr val="231F20"/>
                          </a:solidFill>
                          <a:latin typeface="HGSｺﾞｼｯｸE" panose="020B0900000000000000" pitchFamily="50" charset="-128"/>
                          <a:ea typeface="HGSｺﾞｼｯｸE" panose="020B0900000000000000" pitchFamily="50" charset="-128"/>
                          <a:cs typeface="Microsoft JhengHei"/>
                        </a:rPr>
                        <a:t>/ クリエダーク</a:t>
                      </a: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Microsoft JhengHei"/>
                      </a:endParaRPr>
                    </a:p>
                  </a:txBody>
                  <a:tcPr marL="0" marR="0" marT="19522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 dirty="0">
                        <a:latin typeface="HGSｺﾞｼｯｸE" panose="020B0900000000000000" pitchFamily="50" charset="-128"/>
                        <a:ea typeface="HGSｺﾞｼｯｸE" panose="020B0900000000000000" pitchFamily="50" charset="-128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B w="63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4" name="object 13">
            <a:extLst>
              <a:ext uri="{FF2B5EF4-FFF2-40B4-BE49-F238E27FC236}">
                <a16:creationId xmlns:a16="http://schemas.microsoft.com/office/drawing/2014/main" id="{0913D7EC-AC0A-EE6B-982E-92E2345714C0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23646" y="2618035"/>
            <a:ext cx="1079995" cy="612292"/>
          </a:xfrm>
          <a:prstGeom prst="rect">
            <a:avLst/>
          </a:prstGeom>
        </p:spPr>
      </p:pic>
      <p:pic>
        <p:nvPicPr>
          <p:cNvPr id="15" name="object 14">
            <a:extLst>
              <a:ext uri="{FF2B5EF4-FFF2-40B4-BE49-F238E27FC236}">
                <a16:creationId xmlns:a16="http://schemas.microsoft.com/office/drawing/2014/main" id="{2280DC05-0F4B-EC98-543D-FC55CB5D5346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415948" y="4229316"/>
            <a:ext cx="1079995" cy="612279"/>
          </a:xfrm>
          <a:prstGeom prst="rect">
            <a:avLst/>
          </a:prstGeom>
        </p:spPr>
      </p:pic>
      <p:pic>
        <p:nvPicPr>
          <p:cNvPr id="16" name="object 15">
            <a:extLst>
              <a:ext uri="{FF2B5EF4-FFF2-40B4-BE49-F238E27FC236}">
                <a16:creationId xmlns:a16="http://schemas.microsoft.com/office/drawing/2014/main" id="{3E653705-C254-95F8-F526-6B3AAF91B87E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433513" y="5328562"/>
            <a:ext cx="1079995" cy="612305"/>
          </a:xfrm>
          <a:prstGeom prst="rect">
            <a:avLst/>
          </a:prstGeom>
        </p:spPr>
      </p:pic>
      <p:pic>
        <p:nvPicPr>
          <p:cNvPr id="17" name="object 16">
            <a:extLst>
              <a:ext uri="{FF2B5EF4-FFF2-40B4-BE49-F238E27FC236}">
                <a16:creationId xmlns:a16="http://schemas.microsoft.com/office/drawing/2014/main" id="{7B5BD489-B0D3-6E49-E416-A6D8FEDCE26E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415948" y="6200812"/>
            <a:ext cx="1079995" cy="612267"/>
          </a:xfrm>
          <a:prstGeom prst="rect">
            <a:avLst/>
          </a:prstGeom>
        </p:spPr>
      </p:pic>
      <p:pic>
        <p:nvPicPr>
          <p:cNvPr id="18" name="object 17">
            <a:extLst>
              <a:ext uri="{FF2B5EF4-FFF2-40B4-BE49-F238E27FC236}">
                <a16:creationId xmlns:a16="http://schemas.microsoft.com/office/drawing/2014/main" id="{65860C64-C215-630B-EB44-E452752423C1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415948" y="3406281"/>
            <a:ext cx="1079995" cy="612292"/>
          </a:xfrm>
          <a:prstGeom prst="rect">
            <a:avLst/>
          </a:prstGeom>
        </p:spPr>
      </p:pic>
      <p:pic>
        <p:nvPicPr>
          <p:cNvPr id="19" name="object 18">
            <a:extLst>
              <a:ext uri="{FF2B5EF4-FFF2-40B4-BE49-F238E27FC236}">
                <a16:creationId xmlns:a16="http://schemas.microsoft.com/office/drawing/2014/main" id="{84354405-270D-0261-EFE0-25CD1DB98477}"/>
              </a:ext>
            </a:extLst>
          </p:cNvPr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813960" y="2716303"/>
            <a:ext cx="490359" cy="291504"/>
          </a:xfrm>
          <a:prstGeom prst="rect">
            <a:avLst/>
          </a:prstGeom>
        </p:spPr>
      </p:pic>
      <p:pic>
        <p:nvPicPr>
          <p:cNvPr id="20" name="object 19">
            <a:extLst>
              <a:ext uri="{FF2B5EF4-FFF2-40B4-BE49-F238E27FC236}">
                <a16:creationId xmlns:a16="http://schemas.microsoft.com/office/drawing/2014/main" id="{E673825D-4A93-3F3D-3BCA-88EA834696D9}"/>
              </a:ext>
            </a:extLst>
          </p:cNvPr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808822" y="3376561"/>
            <a:ext cx="489480" cy="289351"/>
          </a:xfrm>
          <a:prstGeom prst="rect">
            <a:avLst/>
          </a:prstGeom>
        </p:spPr>
      </p:pic>
      <p:pic>
        <p:nvPicPr>
          <p:cNvPr id="21" name="object 20">
            <a:extLst>
              <a:ext uri="{FF2B5EF4-FFF2-40B4-BE49-F238E27FC236}">
                <a16:creationId xmlns:a16="http://schemas.microsoft.com/office/drawing/2014/main" id="{FE93BF90-A251-C18C-A088-73AF8FEB3D81}"/>
              </a:ext>
            </a:extLst>
          </p:cNvPr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814578" y="3842843"/>
            <a:ext cx="489476" cy="298803"/>
          </a:xfrm>
          <a:prstGeom prst="rect">
            <a:avLst/>
          </a:prstGeom>
        </p:spPr>
      </p:pic>
      <p:pic>
        <p:nvPicPr>
          <p:cNvPr id="22" name="object 21">
            <a:extLst>
              <a:ext uri="{FF2B5EF4-FFF2-40B4-BE49-F238E27FC236}">
                <a16:creationId xmlns:a16="http://schemas.microsoft.com/office/drawing/2014/main" id="{CC4F9E8A-627A-7C11-70F2-176A4ABD9830}"/>
              </a:ext>
            </a:extLst>
          </p:cNvPr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810397" y="4327751"/>
            <a:ext cx="487353" cy="302058"/>
          </a:xfrm>
          <a:prstGeom prst="rect">
            <a:avLst/>
          </a:prstGeom>
        </p:spPr>
      </p:pic>
      <p:pic>
        <p:nvPicPr>
          <p:cNvPr id="23" name="object 22">
            <a:extLst>
              <a:ext uri="{FF2B5EF4-FFF2-40B4-BE49-F238E27FC236}">
                <a16:creationId xmlns:a16="http://schemas.microsoft.com/office/drawing/2014/main" id="{76D7610C-44A8-9B7A-6E94-557889398D23}"/>
              </a:ext>
            </a:extLst>
          </p:cNvPr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814401" y="4931171"/>
            <a:ext cx="489476" cy="292899"/>
          </a:xfrm>
          <a:prstGeom prst="rect">
            <a:avLst/>
          </a:prstGeom>
        </p:spPr>
      </p:pic>
      <p:pic>
        <p:nvPicPr>
          <p:cNvPr id="24" name="object 23">
            <a:extLst>
              <a:ext uri="{FF2B5EF4-FFF2-40B4-BE49-F238E27FC236}">
                <a16:creationId xmlns:a16="http://schemas.microsoft.com/office/drawing/2014/main" id="{C14F38C2-778F-AD71-0D45-3FCB4A45FA78}"/>
              </a:ext>
            </a:extLst>
          </p:cNvPr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2814698" y="5488564"/>
            <a:ext cx="489621" cy="292303"/>
          </a:xfrm>
          <a:prstGeom prst="rect">
            <a:avLst/>
          </a:prstGeom>
        </p:spPr>
      </p:pic>
      <p:pic>
        <p:nvPicPr>
          <p:cNvPr id="25" name="object 24">
            <a:extLst>
              <a:ext uri="{FF2B5EF4-FFF2-40B4-BE49-F238E27FC236}">
                <a16:creationId xmlns:a16="http://schemas.microsoft.com/office/drawing/2014/main" id="{B2DC60F9-86A0-165B-A6A3-ADA26FF19F8D}"/>
              </a:ext>
            </a:extLst>
          </p:cNvPr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4147508" y="2682844"/>
            <a:ext cx="529948" cy="323879"/>
          </a:xfrm>
          <a:prstGeom prst="rect">
            <a:avLst/>
          </a:prstGeom>
        </p:spPr>
      </p:pic>
      <p:pic>
        <p:nvPicPr>
          <p:cNvPr id="26" name="object 25">
            <a:extLst>
              <a:ext uri="{FF2B5EF4-FFF2-40B4-BE49-F238E27FC236}">
                <a16:creationId xmlns:a16="http://schemas.microsoft.com/office/drawing/2014/main" id="{167CA499-68E9-2109-F9A3-9DDABC5E7696}"/>
              </a:ext>
            </a:extLst>
          </p:cNvPr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4106720" y="3650292"/>
            <a:ext cx="529948" cy="323879"/>
          </a:xfrm>
          <a:prstGeom prst="rect">
            <a:avLst/>
          </a:prstGeom>
        </p:spPr>
      </p:pic>
      <p:pic>
        <p:nvPicPr>
          <p:cNvPr id="27" name="object 26">
            <a:extLst>
              <a:ext uri="{FF2B5EF4-FFF2-40B4-BE49-F238E27FC236}">
                <a16:creationId xmlns:a16="http://schemas.microsoft.com/office/drawing/2014/main" id="{A11C8E0B-A538-2761-9721-CCA8C46C0CAE}"/>
              </a:ext>
            </a:extLst>
          </p:cNvPr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4099173" y="4629809"/>
            <a:ext cx="529948" cy="323852"/>
          </a:xfrm>
          <a:prstGeom prst="rect">
            <a:avLst/>
          </a:prstGeom>
        </p:spPr>
      </p:pic>
      <p:sp>
        <p:nvSpPr>
          <p:cNvPr id="28" name="object 27">
            <a:extLst>
              <a:ext uri="{FF2B5EF4-FFF2-40B4-BE49-F238E27FC236}">
                <a16:creationId xmlns:a16="http://schemas.microsoft.com/office/drawing/2014/main" id="{9AE0CE86-0AA2-CA74-D9B6-14064C162756}"/>
              </a:ext>
            </a:extLst>
          </p:cNvPr>
          <p:cNvSpPr/>
          <p:nvPr/>
        </p:nvSpPr>
        <p:spPr>
          <a:xfrm>
            <a:off x="4132230" y="5280987"/>
            <a:ext cx="489619" cy="297180"/>
          </a:xfrm>
          <a:custGeom>
            <a:avLst/>
            <a:gdLst/>
            <a:ahLst/>
            <a:cxnLst/>
            <a:rect l="l" t="t" r="r" b="b"/>
            <a:pathLst>
              <a:path w="486410" h="297179">
                <a:moveTo>
                  <a:pt x="0" y="297014"/>
                </a:moveTo>
                <a:lnTo>
                  <a:pt x="486003" y="297014"/>
                </a:lnTo>
                <a:lnTo>
                  <a:pt x="486003" y="0"/>
                </a:lnTo>
                <a:lnTo>
                  <a:pt x="0" y="0"/>
                </a:lnTo>
                <a:lnTo>
                  <a:pt x="0" y="297014"/>
                </a:lnTo>
                <a:close/>
              </a:path>
            </a:pathLst>
          </a:custGeom>
          <a:ln w="3594">
            <a:solidFill>
              <a:srgbClr val="58595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9" name="object 28">
            <a:extLst>
              <a:ext uri="{FF2B5EF4-FFF2-40B4-BE49-F238E27FC236}">
                <a16:creationId xmlns:a16="http://schemas.microsoft.com/office/drawing/2014/main" id="{F4723B6E-FAEE-FC40-1276-2846800CF744}"/>
              </a:ext>
            </a:extLst>
          </p:cNvPr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4132230" y="3197370"/>
            <a:ext cx="529948" cy="323866"/>
          </a:xfrm>
          <a:prstGeom prst="rect">
            <a:avLst/>
          </a:prstGeom>
        </p:spPr>
      </p:pic>
      <p:pic>
        <p:nvPicPr>
          <p:cNvPr id="30" name="object 29">
            <a:extLst>
              <a:ext uri="{FF2B5EF4-FFF2-40B4-BE49-F238E27FC236}">
                <a16:creationId xmlns:a16="http://schemas.microsoft.com/office/drawing/2014/main" id="{3C871767-3B0C-1B74-681E-9091B20D6022}"/>
              </a:ext>
            </a:extLst>
          </p:cNvPr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4106720" y="4122780"/>
            <a:ext cx="529948" cy="323866"/>
          </a:xfrm>
          <a:prstGeom prst="rect">
            <a:avLst/>
          </a:prstGeom>
        </p:spPr>
      </p:pic>
      <p:pic>
        <p:nvPicPr>
          <p:cNvPr id="31" name="object 30">
            <a:extLst>
              <a:ext uri="{FF2B5EF4-FFF2-40B4-BE49-F238E27FC236}">
                <a16:creationId xmlns:a16="http://schemas.microsoft.com/office/drawing/2014/main" id="{15753DED-D220-B9BD-D5B1-7E68460D4BAE}"/>
              </a:ext>
            </a:extLst>
          </p:cNvPr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5299210" y="2716340"/>
            <a:ext cx="490339" cy="291467"/>
          </a:xfrm>
          <a:prstGeom prst="rect">
            <a:avLst/>
          </a:prstGeom>
        </p:spPr>
      </p:pic>
      <p:pic>
        <p:nvPicPr>
          <p:cNvPr id="64" name="object 31">
            <a:extLst>
              <a:ext uri="{FF2B5EF4-FFF2-40B4-BE49-F238E27FC236}">
                <a16:creationId xmlns:a16="http://schemas.microsoft.com/office/drawing/2014/main" id="{B6FB1A32-0A7D-3B97-7E8C-6C64B1D9582C}"/>
              </a:ext>
            </a:extLst>
          </p:cNvPr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5318611" y="3339215"/>
            <a:ext cx="489461" cy="289327"/>
          </a:xfrm>
          <a:prstGeom prst="rect">
            <a:avLst/>
          </a:prstGeom>
        </p:spPr>
      </p:pic>
      <p:pic>
        <p:nvPicPr>
          <p:cNvPr id="65" name="object 32">
            <a:extLst>
              <a:ext uri="{FF2B5EF4-FFF2-40B4-BE49-F238E27FC236}">
                <a16:creationId xmlns:a16="http://schemas.microsoft.com/office/drawing/2014/main" id="{BADCC22D-E3F3-C92F-013A-7C1D93643A22}"/>
              </a:ext>
            </a:extLst>
          </p:cNvPr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5318611" y="3781737"/>
            <a:ext cx="489451" cy="298792"/>
          </a:xfrm>
          <a:prstGeom prst="rect">
            <a:avLst/>
          </a:prstGeom>
        </p:spPr>
      </p:pic>
      <p:pic>
        <p:nvPicPr>
          <p:cNvPr id="66" name="object 33">
            <a:extLst>
              <a:ext uri="{FF2B5EF4-FFF2-40B4-BE49-F238E27FC236}">
                <a16:creationId xmlns:a16="http://schemas.microsoft.com/office/drawing/2014/main" id="{3F842875-2AAB-961A-56A0-FC9E0CEEB14C}"/>
              </a:ext>
            </a:extLst>
          </p:cNvPr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5299210" y="4312145"/>
            <a:ext cx="487322" cy="302056"/>
          </a:xfrm>
          <a:prstGeom prst="rect">
            <a:avLst/>
          </a:prstGeom>
        </p:spPr>
      </p:pic>
      <p:pic>
        <p:nvPicPr>
          <p:cNvPr id="67" name="object 34">
            <a:extLst>
              <a:ext uri="{FF2B5EF4-FFF2-40B4-BE49-F238E27FC236}">
                <a16:creationId xmlns:a16="http://schemas.microsoft.com/office/drawing/2014/main" id="{C688F255-7010-906E-8822-26F619B34577}"/>
              </a:ext>
            </a:extLst>
          </p:cNvPr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5324282" y="4816571"/>
            <a:ext cx="489451" cy="292890"/>
          </a:xfrm>
          <a:prstGeom prst="rect">
            <a:avLst/>
          </a:prstGeom>
        </p:spPr>
      </p:pic>
      <p:pic>
        <p:nvPicPr>
          <p:cNvPr id="68" name="object 35">
            <a:extLst>
              <a:ext uri="{FF2B5EF4-FFF2-40B4-BE49-F238E27FC236}">
                <a16:creationId xmlns:a16="http://schemas.microsoft.com/office/drawing/2014/main" id="{CAC389FB-9408-5F2E-B36A-291E42475B47}"/>
              </a:ext>
            </a:extLst>
          </p:cNvPr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5342562" y="5297804"/>
            <a:ext cx="489619" cy="292288"/>
          </a:xfrm>
          <a:prstGeom prst="rect">
            <a:avLst/>
          </a:prstGeom>
        </p:spPr>
      </p:pic>
      <p:pic>
        <p:nvPicPr>
          <p:cNvPr id="69" name="object 36">
            <a:extLst>
              <a:ext uri="{FF2B5EF4-FFF2-40B4-BE49-F238E27FC236}">
                <a16:creationId xmlns:a16="http://schemas.microsoft.com/office/drawing/2014/main" id="{04B00282-3C90-D7CA-AE4B-AF7EC5431AFA}"/>
              </a:ext>
            </a:extLst>
          </p:cNvPr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7704783" y="3657802"/>
            <a:ext cx="388785" cy="237604"/>
          </a:xfrm>
          <a:prstGeom prst="rect">
            <a:avLst/>
          </a:prstGeom>
        </p:spPr>
      </p:pic>
      <p:pic>
        <p:nvPicPr>
          <p:cNvPr id="70" name="object 37">
            <a:extLst>
              <a:ext uri="{FF2B5EF4-FFF2-40B4-BE49-F238E27FC236}">
                <a16:creationId xmlns:a16="http://schemas.microsoft.com/office/drawing/2014/main" id="{AD8BB588-6BE4-AC9D-4D6C-F8D53DBDE2DE}"/>
              </a:ext>
            </a:extLst>
          </p:cNvPr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7704783" y="4629809"/>
            <a:ext cx="388785" cy="237604"/>
          </a:xfrm>
          <a:prstGeom prst="rect">
            <a:avLst/>
          </a:prstGeom>
        </p:spPr>
      </p:pic>
      <p:pic>
        <p:nvPicPr>
          <p:cNvPr id="71" name="object 38">
            <a:extLst>
              <a:ext uri="{FF2B5EF4-FFF2-40B4-BE49-F238E27FC236}">
                <a16:creationId xmlns:a16="http://schemas.microsoft.com/office/drawing/2014/main" id="{B53877D3-07AF-1F47-8A4F-335B7D28A692}"/>
              </a:ext>
            </a:extLst>
          </p:cNvPr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7704783" y="3171798"/>
            <a:ext cx="388785" cy="237604"/>
          </a:xfrm>
          <a:prstGeom prst="rect">
            <a:avLst/>
          </a:prstGeom>
        </p:spPr>
      </p:pic>
      <p:pic>
        <p:nvPicPr>
          <p:cNvPr id="72" name="object 39">
            <a:extLst>
              <a:ext uri="{FF2B5EF4-FFF2-40B4-BE49-F238E27FC236}">
                <a16:creationId xmlns:a16="http://schemas.microsoft.com/office/drawing/2014/main" id="{DE9D19CB-E044-40D7-5D16-91FFFE4748A2}"/>
              </a:ext>
            </a:extLst>
          </p:cNvPr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7704783" y="4143792"/>
            <a:ext cx="388785" cy="237616"/>
          </a:xfrm>
          <a:prstGeom prst="rect">
            <a:avLst/>
          </a:prstGeom>
        </p:spPr>
      </p:pic>
      <p:pic>
        <p:nvPicPr>
          <p:cNvPr id="73" name="object 40">
            <a:extLst>
              <a:ext uri="{FF2B5EF4-FFF2-40B4-BE49-F238E27FC236}">
                <a16:creationId xmlns:a16="http://schemas.microsoft.com/office/drawing/2014/main" id="{6AD841FD-E020-69B8-186A-71289E665981}"/>
              </a:ext>
            </a:extLst>
          </p:cNvPr>
          <p:cNvPicPr/>
          <p:nvPr/>
        </p:nvPicPr>
        <p:blipFill>
          <a:blip r:embed="rId31" cstate="print"/>
          <a:stretch>
            <a:fillRect/>
          </a:stretch>
        </p:blipFill>
        <p:spPr>
          <a:xfrm>
            <a:off x="7704783" y="2685807"/>
            <a:ext cx="388785" cy="237604"/>
          </a:xfrm>
          <a:prstGeom prst="rect">
            <a:avLst/>
          </a:prstGeom>
        </p:spPr>
      </p:pic>
      <p:pic>
        <p:nvPicPr>
          <p:cNvPr id="75" name="object 42">
            <a:extLst>
              <a:ext uri="{FF2B5EF4-FFF2-40B4-BE49-F238E27FC236}">
                <a16:creationId xmlns:a16="http://schemas.microsoft.com/office/drawing/2014/main" id="{93845EC2-B31D-850E-D242-0AEA14DB0DB8}"/>
              </a:ext>
            </a:extLst>
          </p:cNvPr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3252050" y="2655099"/>
            <a:ext cx="485990" cy="377991"/>
          </a:xfrm>
          <a:prstGeom prst="rect">
            <a:avLst/>
          </a:prstGeom>
        </p:spPr>
      </p:pic>
      <p:pic>
        <p:nvPicPr>
          <p:cNvPr id="76" name="object 43">
            <a:extLst>
              <a:ext uri="{FF2B5EF4-FFF2-40B4-BE49-F238E27FC236}">
                <a16:creationId xmlns:a16="http://schemas.microsoft.com/office/drawing/2014/main" id="{2922B00C-D924-35A3-66B2-9E89C7E04DE4}"/>
              </a:ext>
            </a:extLst>
          </p:cNvPr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3252050" y="3272301"/>
            <a:ext cx="485990" cy="377991"/>
          </a:xfrm>
          <a:prstGeom prst="rect">
            <a:avLst/>
          </a:prstGeom>
        </p:spPr>
      </p:pic>
      <p:pic>
        <p:nvPicPr>
          <p:cNvPr id="77" name="object 44">
            <a:extLst>
              <a:ext uri="{FF2B5EF4-FFF2-40B4-BE49-F238E27FC236}">
                <a16:creationId xmlns:a16="http://schemas.microsoft.com/office/drawing/2014/main" id="{45A5B48B-5A35-3003-8429-64C3AB6AF5C8}"/>
              </a:ext>
            </a:extLst>
          </p:cNvPr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3252050" y="3768023"/>
            <a:ext cx="485990" cy="377991"/>
          </a:xfrm>
          <a:prstGeom prst="rect">
            <a:avLst/>
          </a:prstGeom>
        </p:spPr>
      </p:pic>
      <p:pic>
        <p:nvPicPr>
          <p:cNvPr id="78" name="object 45">
            <a:extLst>
              <a:ext uri="{FF2B5EF4-FFF2-40B4-BE49-F238E27FC236}">
                <a16:creationId xmlns:a16="http://schemas.microsoft.com/office/drawing/2014/main" id="{37AC73CE-D12B-3215-ADBD-38D3E66FD971}"/>
              </a:ext>
            </a:extLst>
          </p:cNvPr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3252050" y="4286528"/>
            <a:ext cx="485990" cy="377991"/>
          </a:xfrm>
          <a:prstGeom prst="rect">
            <a:avLst/>
          </a:prstGeom>
        </p:spPr>
      </p:pic>
      <p:pic>
        <p:nvPicPr>
          <p:cNvPr id="79" name="object 46">
            <a:extLst>
              <a:ext uri="{FF2B5EF4-FFF2-40B4-BE49-F238E27FC236}">
                <a16:creationId xmlns:a16="http://schemas.microsoft.com/office/drawing/2014/main" id="{A178F851-3291-CC66-BBF5-03A1D54B1AA9}"/>
              </a:ext>
            </a:extLst>
          </p:cNvPr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3272798" y="4832295"/>
            <a:ext cx="485990" cy="377991"/>
          </a:xfrm>
          <a:prstGeom prst="rect">
            <a:avLst/>
          </a:prstGeom>
        </p:spPr>
      </p:pic>
      <p:pic>
        <p:nvPicPr>
          <p:cNvPr id="80" name="object 47">
            <a:extLst>
              <a:ext uri="{FF2B5EF4-FFF2-40B4-BE49-F238E27FC236}">
                <a16:creationId xmlns:a16="http://schemas.microsoft.com/office/drawing/2014/main" id="{BDFC5BFB-91AD-40EA-E20E-FEF72B0EA02B}"/>
              </a:ext>
            </a:extLst>
          </p:cNvPr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3261495" y="5420202"/>
            <a:ext cx="485990" cy="377991"/>
          </a:xfrm>
          <a:prstGeom prst="rect">
            <a:avLst/>
          </a:prstGeom>
        </p:spPr>
      </p:pic>
      <p:pic>
        <p:nvPicPr>
          <p:cNvPr id="81" name="object 48">
            <a:extLst>
              <a:ext uri="{FF2B5EF4-FFF2-40B4-BE49-F238E27FC236}">
                <a16:creationId xmlns:a16="http://schemas.microsoft.com/office/drawing/2014/main" id="{14A044BA-983E-C20E-35BD-7AB2629D8E9E}"/>
              </a:ext>
            </a:extLst>
          </p:cNvPr>
          <p:cNvPicPr/>
          <p:nvPr/>
        </p:nvPicPr>
        <p:blipFill>
          <a:blip r:embed="rId32" cstate="print"/>
          <a:stretch>
            <a:fillRect/>
          </a:stretch>
        </p:blipFill>
        <p:spPr>
          <a:xfrm>
            <a:off x="6632738" y="2695830"/>
            <a:ext cx="388785" cy="302387"/>
          </a:xfrm>
          <a:prstGeom prst="rect">
            <a:avLst/>
          </a:prstGeom>
        </p:spPr>
      </p:pic>
      <p:pic>
        <p:nvPicPr>
          <p:cNvPr id="82" name="object 49">
            <a:extLst>
              <a:ext uri="{FF2B5EF4-FFF2-40B4-BE49-F238E27FC236}">
                <a16:creationId xmlns:a16="http://schemas.microsoft.com/office/drawing/2014/main" id="{1FF8E6CB-317D-D8F1-7960-4A5B1B69B686}"/>
              </a:ext>
            </a:extLst>
          </p:cNvPr>
          <p:cNvPicPr/>
          <p:nvPr/>
        </p:nvPicPr>
        <p:blipFill>
          <a:blip r:embed="rId33" cstate="print"/>
          <a:stretch>
            <a:fillRect/>
          </a:stretch>
        </p:blipFill>
        <p:spPr>
          <a:xfrm>
            <a:off x="6642000" y="3303060"/>
            <a:ext cx="388785" cy="302387"/>
          </a:xfrm>
          <a:prstGeom prst="rect">
            <a:avLst/>
          </a:prstGeom>
        </p:spPr>
      </p:pic>
      <p:pic>
        <p:nvPicPr>
          <p:cNvPr id="83" name="object 50">
            <a:extLst>
              <a:ext uri="{FF2B5EF4-FFF2-40B4-BE49-F238E27FC236}">
                <a16:creationId xmlns:a16="http://schemas.microsoft.com/office/drawing/2014/main" id="{B6AD2BFE-93FE-FD9E-4174-84387C050AF0}"/>
              </a:ext>
            </a:extLst>
          </p:cNvPr>
          <p:cNvPicPr/>
          <p:nvPr/>
        </p:nvPicPr>
        <p:blipFill>
          <a:blip r:embed="rId34" cstate="print"/>
          <a:stretch>
            <a:fillRect/>
          </a:stretch>
        </p:blipFill>
        <p:spPr>
          <a:xfrm>
            <a:off x="6642000" y="3811175"/>
            <a:ext cx="388785" cy="302387"/>
          </a:xfrm>
          <a:prstGeom prst="rect">
            <a:avLst/>
          </a:prstGeom>
        </p:spPr>
      </p:pic>
      <p:pic>
        <p:nvPicPr>
          <p:cNvPr id="84" name="object 51">
            <a:extLst>
              <a:ext uri="{FF2B5EF4-FFF2-40B4-BE49-F238E27FC236}">
                <a16:creationId xmlns:a16="http://schemas.microsoft.com/office/drawing/2014/main" id="{03905FBA-744B-C9D9-DE4A-DA2E27A9CC2A}"/>
              </a:ext>
            </a:extLst>
          </p:cNvPr>
          <p:cNvPicPr/>
          <p:nvPr/>
        </p:nvPicPr>
        <p:blipFill>
          <a:blip r:embed="rId35" cstate="print"/>
          <a:stretch>
            <a:fillRect/>
          </a:stretch>
        </p:blipFill>
        <p:spPr>
          <a:xfrm>
            <a:off x="6654923" y="4263364"/>
            <a:ext cx="388785" cy="302387"/>
          </a:xfrm>
          <a:prstGeom prst="rect">
            <a:avLst/>
          </a:prstGeom>
        </p:spPr>
      </p:pic>
      <p:pic>
        <p:nvPicPr>
          <p:cNvPr id="88" name="object 52">
            <a:extLst>
              <a:ext uri="{FF2B5EF4-FFF2-40B4-BE49-F238E27FC236}">
                <a16:creationId xmlns:a16="http://schemas.microsoft.com/office/drawing/2014/main" id="{DD7D7DE1-3A30-37EC-D4DC-2C4A8BAB7BBE}"/>
              </a:ext>
            </a:extLst>
          </p:cNvPr>
          <p:cNvPicPr/>
          <p:nvPr/>
        </p:nvPicPr>
        <p:blipFill>
          <a:blip r:embed="rId36" cstate="print"/>
          <a:stretch>
            <a:fillRect/>
          </a:stretch>
        </p:blipFill>
        <p:spPr>
          <a:xfrm>
            <a:off x="6654922" y="4872341"/>
            <a:ext cx="388785" cy="302387"/>
          </a:xfrm>
          <a:prstGeom prst="rect">
            <a:avLst/>
          </a:prstGeom>
        </p:spPr>
      </p:pic>
      <p:pic>
        <p:nvPicPr>
          <p:cNvPr id="89" name="object 53">
            <a:extLst>
              <a:ext uri="{FF2B5EF4-FFF2-40B4-BE49-F238E27FC236}">
                <a16:creationId xmlns:a16="http://schemas.microsoft.com/office/drawing/2014/main" id="{EDFAC655-5670-9EA1-B4B1-AED336B76BCE}"/>
              </a:ext>
            </a:extLst>
          </p:cNvPr>
          <p:cNvPicPr/>
          <p:nvPr/>
        </p:nvPicPr>
        <p:blipFill>
          <a:blip r:embed="rId37" cstate="print"/>
          <a:stretch>
            <a:fillRect/>
          </a:stretch>
        </p:blipFill>
        <p:spPr>
          <a:xfrm>
            <a:off x="6641999" y="5417652"/>
            <a:ext cx="388785" cy="302387"/>
          </a:xfrm>
          <a:prstGeom prst="rect">
            <a:avLst/>
          </a:prstGeom>
        </p:spPr>
      </p:pic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39DAE22B-931E-0414-6869-10FB2B276EC9}"/>
              </a:ext>
            </a:extLst>
          </p:cNvPr>
          <p:cNvGrpSpPr/>
          <p:nvPr/>
        </p:nvGrpSpPr>
        <p:grpSpPr>
          <a:xfrm>
            <a:off x="8662667" y="5798193"/>
            <a:ext cx="1892443" cy="1270580"/>
            <a:chOff x="8739462" y="5720039"/>
            <a:chExt cx="1892443" cy="1270580"/>
          </a:xfrm>
        </p:grpSpPr>
        <p:pic>
          <p:nvPicPr>
            <p:cNvPr id="141" name="図 140">
              <a:extLst>
                <a:ext uri="{FF2B5EF4-FFF2-40B4-BE49-F238E27FC236}">
                  <a16:creationId xmlns:a16="http://schemas.microsoft.com/office/drawing/2014/main" id="{EAE3FB4D-17DF-A844-0880-9A5D358624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156104" y="5821630"/>
              <a:ext cx="1461236" cy="1168989"/>
            </a:xfrm>
            <a:prstGeom prst="rect">
              <a:avLst/>
            </a:prstGeom>
          </p:spPr>
        </p:pic>
        <p:sp>
          <p:nvSpPr>
            <p:cNvPr id="142" name="テキスト ボックス 141">
              <a:extLst>
                <a:ext uri="{FF2B5EF4-FFF2-40B4-BE49-F238E27FC236}">
                  <a16:creationId xmlns:a16="http://schemas.microsoft.com/office/drawing/2014/main" id="{ECAF6D5C-6E19-2F66-1BF9-466131A08B87}"/>
                </a:ext>
              </a:extLst>
            </p:cNvPr>
            <p:cNvSpPr txBox="1"/>
            <p:nvPr/>
          </p:nvSpPr>
          <p:spPr>
            <a:xfrm>
              <a:off x="8739462" y="5726220"/>
              <a:ext cx="115587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>
                  <a:latin typeface="HGSｺﾞｼｯｸE" panose="020B0900000000000000" pitchFamily="50" charset="-128"/>
                  <a:ea typeface="HGSｺﾞｼｯｸE" panose="020B0900000000000000" pitchFamily="50" charset="-128"/>
                </a:rPr>
                <a:t>６面化粧踏板詳細</a:t>
              </a:r>
            </a:p>
          </p:txBody>
        </p:sp>
        <p:sp>
          <p:nvSpPr>
            <p:cNvPr id="143" name="テキスト ボックス 142">
              <a:extLst>
                <a:ext uri="{FF2B5EF4-FFF2-40B4-BE49-F238E27FC236}">
                  <a16:creationId xmlns:a16="http://schemas.microsoft.com/office/drawing/2014/main" id="{683BED20-3DFF-40C8-0350-312970E47959}"/>
                </a:ext>
              </a:extLst>
            </p:cNvPr>
            <p:cNvSpPr txBox="1"/>
            <p:nvPr/>
          </p:nvSpPr>
          <p:spPr>
            <a:xfrm>
              <a:off x="8845574" y="6169076"/>
              <a:ext cx="58629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7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30</a:t>
              </a:r>
              <a:r>
                <a:rPr kumimoji="1" lang="ja-JP" altLang="en-US" sz="7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㎜</a:t>
              </a:r>
            </a:p>
          </p:txBody>
        </p:sp>
        <p:sp>
          <p:nvSpPr>
            <p:cNvPr id="144" name="テキスト ボックス 143">
              <a:extLst>
                <a:ext uri="{FF2B5EF4-FFF2-40B4-BE49-F238E27FC236}">
                  <a16:creationId xmlns:a16="http://schemas.microsoft.com/office/drawing/2014/main" id="{E93A2217-684C-D425-17A1-0ED70A6C3DF4}"/>
                </a:ext>
              </a:extLst>
            </p:cNvPr>
            <p:cNvSpPr txBox="1"/>
            <p:nvPr/>
          </p:nvSpPr>
          <p:spPr>
            <a:xfrm>
              <a:off x="8841013" y="6338068"/>
              <a:ext cx="10244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7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SIAA</a:t>
              </a:r>
              <a:r>
                <a:rPr kumimoji="1" lang="ja-JP" altLang="en-US" sz="7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認定</a:t>
              </a:r>
              <a:endParaRPr kumimoji="1" lang="en-US" altLang="ja-JP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7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化粧シート</a:t>
              </a:r>
            </a:p>
          </p:txBody>
        </p:sp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6FA02088-0B7B-2F40-5D4B-4BC7CDEA865D}"/>
                </a:ext>
              </a:extLst>
            </p:cNvPr>
            <p:cNvSpPr txBox="1"/>
            <p:nvPr/>
          </p:nvSpPr>
          <p:spPr>
            <a:xfrm>
              <a:off x="8862255" y="6585773"/>
              <a:ext cx="102446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7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複合合板</a:t>
              </a:r>
            </a:p>
          </p:txBody>
        </p:sp>
        <p:sp>
          <p:nvSpPr>
            <p:cNvPr id="146" name="テキスト ボックス 145">
              <a:extLst>
                <a:ext uri="{FF2B5EF4-FFF2-40B4-BE49-F238E27FC236}">
                  <a16:creationId xmlns:a16="http://schemas.microsoft.com/office/drawing/2014/main" id="{20159F6D-B0CA-210D-18F7-62A42803EFAF}"/>
                </a:ext>
              </a:extLst>
            </p:cNvPr>
            <p:cNvSpPr txBox="1"/>
            <p:nvPr/>
          </p:nvSpPr>
          <p:spPr>
            <a:xfrm>
              <a:off x="8805165" y="6706370"/>
              <a:ext cx="102446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7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スリップ止め</a:t>
              </a:r>
            </a:p>
          </p:txBody>
        </p:sp>
        <p:sp>
          <p:nvSpPr>
            <p:cNvPr id="147" name="正方形/長方形 146">
              <a:extLst>
                <a:ext uri="{FF2B5EF4-FFF2-40B4-BE49-F238E27FC236}">
                  <a16:creationId xmlns:a16="http://schemas.microsoft.com/office/drawing/2014/main" id="{008748F2-CB71-044F-2E2D-8C18A347D5CA}"/>
                </a:ext>
              </a:extLst>
            </p:cNvPr>
            <p:cNvSpPr/>
            <p:nvPr/>
          </p:nvSpPr>
          <p:spPr>
            <a:xfrm>
              <a:off x="8771301" y="5720039"/>
              <a:ext cx="1860604" cy="122686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508</Words>
  <Application>Microsoft Office PowerPoint</Application>
  <PresentationFormat>ユーザー設定</PresentationFormat>
  <Paragraphs>223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BIZ UDPゴシック</vt:lpstr>
      <vt:lpstr>HGSｺﾞｼｯｸE</vt:lpstr>
      <vt:lpstr>Microsoft JhengHei</vt:lpstr>
      <vt:lpstr>Microsoft YaHei</vt:lpstr>
      <vt:lpstr>ＭＳ Ｐゴシック</vt:lpstr>
      <vt:lpstr>SimSun</vt:lpstr>
      <vt:lpstr>游ゴシック</vt:lpstr>
      <vt:lpstr>Arial</vt:lpstr>
      <vt:lpstr>Calibri</vt:lpstr>
      <vt:lpstr>Times New Roman</vt:lpstr>
      <vt:lpstr>LIXILテーマ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衿香 佐藤</cp:lastModifiedBy>
  <cp:revision>5</cp:revision>
  <dcterms:created xsi:type="dcterms:W3CDTF">2010-09-29T12:55:25Z</dcterms:created>
  <dcterms:modified xsi:type="dcterms:W3CDTF">2025-03-26T06:36:19Z</dcterms:modified>
</cp:coreProperties>
</file>