
<file path=[Content_Types].xml><?xml version="1.0" encoding="utf-8"?>
<Types xmlns="http://schemas.openxmlformats.org/package/2006/content-types">
  <Default Extension="emf" ContentType="image/x-emf"/>
  <Default Extension="gif" ContentType="image/gif"/>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8" r:id="rId1"/>
  </p:sldMasterIdLst>
  <p:notesMasterIdLst>
    <p:notesMasterId r:id="rId4"/>
  </p:notesMasterIdLst>
  <p:handoutMasterIdLst>
    <p:handoutMasterId r:id="rId5"/>
  </p:handoutMasterIdLst>
  <p:sldIdLst>
    <p:sldId id="318" r:id="rId2"/>
    <p:sldId id="322" r:id="rId3"/>
  </p:sldIdLst>
  <p:sldSz cx="10691813" cy="7559675"/>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99"/>
    <a:srgbClr val="FF99CC"/>
    <a:srgbClr val="FF66CC"/>
    <a:srgbClr val="FF99FF"/>
    <a:srgbClr val="FFCCFF"/>
    <a:srgbClr val="D95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270" autoAdjust="0"/>
    <p:restoredTop sz="95320" autoAdjust="0"/>
  </p:normalViewPr>
  <p:slideViewPr>
    <p:cSldViewPr snapToGrid="0" showGuides="1">
      <p:cViewPr>
        <p:scale>
          <a:sx n="75" d="100"/>
          <a:sy n="75" d="100"/>
        </p:scale>
        <p:origin x="786" y="54"/>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89" d="100"/>
          <a:sy n="89" d="100"/>
        </p:scale>
        <p:origin x="4496"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B527FA63-4B13-B34D-93B9-14AABE0F8A94}"/>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5" name="Rectangle 3">
            <a:extLst>
              <a:ext uri="{FF2B5EF4-FFF2-40B4-BE49-F238E27FC236}">
                <a16:creationId xmlns:a16="http://schemas.microsoft.com/office/drawing/2014/main" id="{0E433488-13E7-984D-8394-9A9C8DB5A0B3}"/>
              </a:ext>
            </a:extLst>
          </p:cNvPr>
          <p:cNvSpPr>
            <a:spLocks noGrp="1" noChangeArrowheads="1"/>
          </p:cNvSpPr>
          <p:nvPr>
            <p:ph type="dt" sz="quarter" idx="1"/>
          </p:nvPr>
        </p:nvSpPr>
        <p:spPr bwMode="auto">
          <a:xfrm>
            <a:off x="3857625"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6" name="Rectangle 4">
            <a:extLst>
              <a:ext uri="{FF2B5EF4-FFF2-40B4-BE49-F238E27FC236}">
                <a16:creationId xmlns:a16="http://schemas.microsoft.com/office/drawing/2014/main" id="{7DAC4611-FA7F-C24A-9866-C8A1DB41C949}"/>
              </a:ext>
            </a:extLst>
          </p:cNvPr>
          <p:cNvSpPr>
            <a:spLocks noGrp="1" noChangeArrowheads="1"/>
          </p:cNvSpPr>
          <p:nvPr>
            <p:ph type="ftr" sz="quarter" idx="2"/>
          </p:nvPr>
        </p:nvSpPr>
        <p:spPr bwMode="auto">
          <a:xfrm>
            <a:off x="0"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7" name="Rectangle 5">
            <a:extLst>
              <a:ext uri="{FF2B5EF4-FFF2-40B4-BE49-F238E27FC236}">
                <a16:creationId xmlns:a16="http://schemas.microsoft.com/office/drawing/2014/main" id="{380119EA-072F-F048-AEBD-BA4635BC360A}"/>
              </a:ext>
            </a:extLst>
          </p:cNvPr>
          <p:cNvSpPr>
            <a:spLocks noGrp="1" noChangeArrowheads="1"/>
          </p:cNvSpPr>
          <p:nvPr>
            <p:ph type="sldNum" sz="quarter" idx="3"/>
          </p:nvPr>
        </p:nvSpPr>
        <p:spPr bwMode="auto">
          <a:xfrm>
            <a:off x="3857625"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defRPr>
            </a:lvl1pPr>
          </a:lstStyle>
          <a:p>
            <a:pPr>
              <a:defRPr/>
            </a:pPr>
            <a:fld id="{99FB9110-0438-FF42-A562-5D64BC07EAC3}" type="slidenum">
              <a:rPr lang="en-US" altLang="ja-JP"/>
              <a:pPr>
                <a:defRPr/>
              </a:pPr>
              <a:t>‹#›</a:t>
            </a:fld>
            <a:endParaRPr lang="en-US" altLang="ja-JP"/>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DC5D5908-F075-8140-8207-8CB94DD95782}"/>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15363" name="Rectangle 3">
            <a:extLst>
              <a:ext uri="{FF2B5EF4-FFF2-40B4-BE49-F238E27FC236}">
                <a16:creationId xmlns:a16="http://schemas.microsoft.com/office/drawing/2014/main" id="{565B388D-5063-7145-84EE-AF6DC03A6369}"/>
              </a:ext>
            </a:extLst>
          </p:cNvPr>
          <p:cNvSpPr>
            <a:spLocks noGrp="1" noChangeArrowheads="1"/>
          </p:cNvSpPr>
          <p:nvPr>
            <p:ph type="dt" idx="1"/>
          </p:nvPr>
        </p:nvSpPr>
        <p:spPr bwMode="auto">
          <a:xfrm>
            <a:off x="3857625"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defRPr sz="1200">
                <a:solidFill>
                  <a:schemeClr val="tx1"/>
                </a:solidFill>
                <a:latin typeface="Times New Roman" pitchFamily="84" charset="0"/>
                <a:ea typeface="ＭＳ Ｐゴシック" pitchFamily="84" charset="-128"/>
              </a:defRPr>
            </a:lvl1pPr>
          </a:lstStyle>
          <a:p>
            <a:pPr>
              <a:defRPr/>
            </a:pPr>
            <a:fld id="{8C9A6778-A3FA-C74E-9E18-9BCB36330D97}" type="datetime1">
              <a:rPr lang="en-US" altLang="ja-JP"/>
              <a:pPr>
                <a:defRPr/>
              </a:pPr>
              <a:t>9/30/2024</a:t>
            </a:fld>
            <a:endParaRPr lang="en-US" altLang="ja-JP"/>
          </a:p>
        </p:txBody>
      </p:sp>
      <p:sp>
        <p:nvSpPr>
          <p:cNvPr id="13316" name="Rectangle 4">
            <a:extLst>
              <a:ext uri="{FF2B5EF4-FFF2-40B4-BE49-F238E27FC236}">
                <a16:creationId xmlns:a16="http://schemas.microsoft.com/office/drawing/2014/main" id="{D129AAF4-F51F-094D-B476-A0606DFF606D}"/>
              </a:ext>
            </a:extLst>
          </p:cNvPr>
          <p:cNvSpPr>
            <a:spLocks noGrp="1" noRot="1" noChangeAspect="1" noChangeArrowheads="1" noTextEdit="1"/>
          </p:cNvSpPr>
          <p:nvPr>
            <p:ph type="sldImg" idx="2"/>
          </p:nvPr>
        </p:nvSpPr>
        <p:spPr bwMode="auto">
          <a:xfrm>
            <a:off x="768350" y="746125"/>
            <a:ext cx="5270500"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Rectangle 5">
            <a:extLst>
              <a:ext uri="{FF2B5EF4-FFF2-40B4-BE49-F238E27FC236}">
                <a16:creationId xmlns:a16="http://schemas.microsoft.com/office/drawing/2014/main" id="{A51AEF80-23CE-5443-90A3-A33684C82575}"/>
              </a:ext>
            </a:extLst>
          </p:cNvPr>
          <p:cNvSpPr>
            <a:spLocks noGrp="1" noChangeArrowheads="1"/>
          </p:cNvSpPr>
          <p:nvPr>
            <p:ph type="body" sz="quarter" idx="3"/>
          </p:nvPr>
        </p:nvSpPr>
        <p:spPr bwMode="auto">
          <a:xfrm>
            <a:off x="908050" y="4721225"/>
            <a:ext cx="4991100"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noProof="0"/>
              <a:t>マスタ</a:t>
            </a:r>
            <a:r>
              <a:rPr lang="en-US" altLang="ja-JP" noProof="0"/>
              <a:t> </a:t>
            </a:r>
            <a:r>
              <a:rPr lang="ja-JP" altLang="en-US" noProof="0"/>
              <a:t>テキストの書式設定</a:t>
            </a:r>
            <a:endParaRPr lang="en-US" altLang="ja-JP" noProof="0"/>
          </a:p>
          <a:p>
            <a:pPr lvl="1"/>
            <a:r>
              <a:rPr lang="ja-JP" altLang="en-US" noProof="0"/>
              <a:t>第</a:t>
            </a:r>
            <a:r>
              <a:rPr lang="en-US" altLang="ja-JP" noProof="0"/>
              <a:t> 2 </a:t>
            </a:r>
            <a:r>
              <a:rPr lang="ja-JP" altLang="en-US" noProof="0"/>
              <a:t>レベル</a:t>
            </a:r>
            <a:endParaRPr lang="en-US" altLang="ja-JP" noProof="0"/>
          </a:p>
          <a:p>
            <a:pPr lvl="2"/>
            <a:r>
              <a:rPr lang="ja-JP" altLang="en-US" noProof="0"/>
              <a:t>第</a:t>
            </a:r>
            <a:r>
              <a:rPr lang="en-US" altLang="ja-JP" noProof="0"/>
              <a:t> 3 </a:t>
            </a:r>
            <a:r>
              <a:rPr lang="ja-JP" altLang="en-US" noProof="0"/>
              <a:t>レベル</a:t>
            </a:r>
            <a:endParaRPr lang="en-US" altLang="ja-JP" noProof="0"/>
          </a:p>
          <a:p>
            <a:pPr lvl="3"/>
            <a:r>
              <a:rPr lang="ja-JP" altLang="en-US" noProof="0"/>
              <a:t>第</a:t>
            </a:r>
            <a:r>
              <a:rPr lang="en-US" altLang="ja-JP" noProof="0"/>
              <a:t> 4 </a:t>
            </a:r>
            <a:r>
              <a:rPr lang="ja-JP" altLang="en-US" noProof="0"/>
              <a:t>レベル</a:t>
            </a:r>
            <a:endParaRPr lang="en-US" altLang="ja-JP" noProof="0"/>
          </a:p>
          <a:p>
            <a:pPr lvl="4"/>
            <a:r>
              <a:rPr lang="ja-JP" altLang="en-US" noProof="0"/>
              <a:t>第</a:t>
            </a:r>
            <a:r>
              <a:rPr lang="en-US" altLang="ja-JP" noProof="0"/>
              <a:t> 5 </a:t>
            </a:r>
            <a:r>
              <a:rPr lang="ja-JP" altLang="en-US" noProof="0"/>
              <a:t>レベル</a:t>
            </a:r>
          </a:p>
        </p:txBody>
      </p:sp>
      <p:sp>
        <p:nvSpPr>
          <p:cNvPr id="15366" name="Rectangle 6">
            <a:extLst>
              <a:ext uri="{FF2B5EF4-FFF2-40B4-BE49-F238E27FC236}">
                <a16:creationId xmlns:a16="http://schemas.microsoft.com/office/drawing/2014/main" id="{F46E546D-1915-FA41-BC33-F77A70B5F64E}"/>
              </a:ext>
            </a:extLst>
          </p:cNvPr>
          <p:cNvSpPr>
            <a:spLocks noGrp="1" noChangeArrowheads="1"/>
          </p:cNvSpPr>
          <p:nvPr>
            <p:ph type="ftr" sz="quarter" idx="4"/>
          </p:nvPr>
        </p:nvSpPr>
        <p:spPr bwMode="auto">
          <a:xfrm>
            <a:off x="0"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15367" name="Rectangle 7">
            <a:extLst>
              <a:ext uri="{FF2B5EF4-FFF2-40B4-BE49-F238E27FC236}">
                <a16:creationId xmlns:a16="http://schemas.microsoft.com/office/drawing/2014/main" id="{3E2F109F-F240-4743-B681-E0AAF356F19A}"/>
              </a:ext>
            </a:extLst>
          </p:cNvPr>
          <p:cNvSpPr>
            <a:spLocks noGrp="1" noChangeArrowheads="1"/>
          </p:cNvSpPr>
          <p:nvPr>
            <p:ph type="sldNum" sz="quarter" idx="5"/>
          </p:nvPr>
        </p:nvSpPr>
        <p:spPr bwMode="auto">
          <a:xfrm>
            <a:off x="3857625"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defRPr>
            </a:lvl1pPr>
          </a:lstStyle>
          <a:p>
            <a:pPr>
              <a:defRPr/>
            </a:pPr>
            <a:fld id="{C6D617CA-1017-2047-8EF2-B3F641E5A6BD}"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notesStyle>
    <a:lvl1pPr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ＭＳ Ｐゴシック" pitchFamily="114" charset="-128"/>
      </a:defRPr>
    </a:lvl1pPr>
    <a:lvl2pPr marL="495300"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2pPr>
    <a:lvl3pPr marL="992188"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3pPr>
    <a:lvl4pPr marL="1490663"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4pPr>
    <a:lvl5pPr marL="1989138"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5pPr>
    <a:lvl6pPr marL="2488622" algn="l" defTabSz="995450" rtl="0" eaLnBrk="1" latinLnBrk="0" hangingPunct="1">
      <a:defRPr kumimoji="1" sz="1306" kern="1200">
        <a:solidFill>
          <a:schemeClr val="tx1"/>
        </a:solidFill>
        <a:latin typeface="+mn-lt"/>
        <a:ea typeface="+mn-ea"/>
        <a:cs typeface="+mn-cs"/>
      </a:defRPr>
    </a:lvl6pPr>
    <a:lvl7pPr marL="2986349" algn="l" defTabSz="995450" rtl="0" eaLnBrk="1" latinLnBrk="0" hangingPunct="1">
      <a:defRPr kumimoji="1" sz="1306" kern="1200">
        <a:solidFill>
          <a:schemeClr val="tx1"/>
        </a:solidFill>
        <a:latin typeface="+mn-lt"/>
        <a:ea typeface="+mn-ea"/>
        <a:cs typeface="+mn-cs"/>
      </a:defRPr>
    </a:lvl7pPr>
    <a:lvl8pPr marL="3484073" algn="l" defTabSz="995450" rtl="0" eaLnBrk="1" latinLnBrk="0" hangingPunct="1">
      <a:defRPr kumimoji="1" sz="1306" kern="1200">
        <a:solidFill>
          <a:schemeClr val="tx1"/>
        </a:solidFill>
        <a:latin typeface="+mn-lt"/>
        <a:ea typeface="+mn-ea"/>
        <a:cs typeface="+mn-cs"/>
      </a:defRPr>
    </a:lvl8pPr>
    <a:lvl9pPr marL="3981798" algn="l" defTabSz="995450" rtl="0" eaLnBrk="1" latinLnBrk="0" hangingPunct="1">
      <a:defRPr kumimoji="1" sz="130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C6D617CA-1017-2047-8EF2-B3F641E5A6BD}" type="slidenum">
              <a:rPr lang="en-US" altLang="ja-JP" smtClean="0"/>
              <a:pPr>
                <a:defRPr/>
              </a:pPr>
              <a:t>1</a:t>
            </a:fld>
            <a:endParaRPr lang="en-US" altLang="ja-JP"/>
          </a:p>
        </p:txBody>
      </p:sp>
    </p:spTree>
    <p:extLst>
      <p:ext uri="{BB962C8B-B14F-4D97-AF65-F5344CB8AC3E}">
        <p14:creationId xmlns:p14="http://schemas.microsoft.com/office/powerpoint/2010/main" val="89541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C6D617CA-1017-2047-8EF2-B3F641E5A6BD}" type="slidenum">
              <a:rPr lang="en-US" altLang="ja-JP" smtClean="0"/>
              <a:pPr>
                <a:defRPr/>
              </a:pPr>
              <a:t>2</a:t>
            </a:fld>
            <a:endParaRPr lang="en-US" altLang="ja-JP"/>
          </a:p>
        </p:txBody>
      </p:sp>
    </p:spTree>
    <p:extLst>
      <p:ext uri="{BB962C8B-B14F-4D97-AF65-F5344CB8AC3E}">
        <p14:creationId xmlns:p14="http://schemas.microsoft.com/office/powerpoint/2010/main" val="15772860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2:INAX">
    <p:spTree>
      <p:nvGrpSpPr>
        <p:cNvPr id="1" name=""/>
        <p:cNvGrpSpPr/>
        <p:nvPr/>
      </p:nvGrpSpPr>
      <p:grpSpPr>
        <a:xfrm>
          <a:off x="0" y="0"/>
          <a:ext cx="0" cy="0"/>
          <a:chOff x="0" y="0"/>
          <a:chExt cx="0" cy="0"/>
        </a:xfrm>
      </p:grpSpPr>
      <p:pic>
        <p:nvPicPr>
          <p:cNvPr id="3" name="図 3">
            <a:extLst>
              <a:ext uri="{FF2B5EF4-FFF2-40B4-BE49-F238E27FC236}">
                <a16:creationId xmlns:a16="http://schemas.microsoft.com/office/drawing/2014/main" id="{A246273F-0316-124D-913B-065B51648B2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288">
            <a:extLst>
              <a:ext uri="{FF2B5EF4-FFF2-40B4-BE49-F238E27FC236}">
                <a16:creationId xmlns:a16="http://schemas.microsoft.com/office/drawing/2014/main" id="{F052AE12-B60B-784C-B34A-CF54CD41157E}"/>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DD3FC005-CC27-3947-9F96-93095E78E53F}"/>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2CC842CC-005C-5641-8858-9C3B75F1CA4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7D0E429B-C0A1-3545-B3F9-A15BC5D2E8BB}"/>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295997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4:TOSTEM（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B0956356-055A-9542-BD35-1580EA66C64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15525" y="138113"/>
            <a:ext cx="601663" cy="12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FAD81878-65B1-AD4B-8C07-C338D50CB125}"/>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3F6CD256-1BE5-334E-8AC8-798FE57D94C3}"/>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FE1814F9-C12C-8940-AE04-EBAC3F277FE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A6C33804-7BD4-374A-9903-CA1F18768621}"/>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2921568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5:INTERIO（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57B48BC9-0E64-DD4C-B0F0-A42ED28BD78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42513" y="130175"/>
            <a:ext cx="574675"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3BE64055-36A3-D848-AC09-B89AD5AA80A2}"/>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AE37DE4B-14B4-8446-A646-2576E6B5E384}"/>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2AEB9C66-CC1A-5346-9A49-DA6B762C654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F2D5D346-B240-3A4B-BEC8-6420E30FD09D}"/>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235090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3:EXSIOR">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4EA6704-86EF-E54D-BEB2-BD32BD3802E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12FCDB43-EEFD-4444-AEE2-736D21FBE2FE}"/>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D4E2CD2F-9B90-404C-BB32-DE58955605AF}"/>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2056DFBE-4E35-FC42-A056-133AD871A7E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4797D0CA-9200-994B-86E1-562A84C39B25}"/>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1680406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4:TOSTEM">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81C18BD7-6EFE-0B4D-A8EE-90E7B9FB960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37E6CDB7-F131-9E4F-8699-128E560B5A95}"/>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0F43C4B3-C0F6-774B-AC90-133DA5B58D39}"/>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637CF95E-95B4-4F4B-B11C-46CB0538A9E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B36565EE-CE8E-1A44-8A9F-9ED8333C8F8E}"/>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227750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5:INTERIO">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F3622A4-9F6A-DF4E-8124-C92CD62C28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46DCDCD0-3AC0-A048-A727-1E98792F2E9E}"/>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0C70CBA1-39BE-384D-86EF-5191A45C2144}"/>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77467F87-BB1F-264E-BE9F-AF86BC9543D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EE2BDD4B-6EC7-DA41-8303-F9AFDF1767FE}"/>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1114786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1:エコファーストなし">
    <p:spTree>
      <p:nvGrpSpPr>
        <p:cNvPr id="1" name=""/>
        <p:cNvGrpSpPr/>
        <p:nvPr/>
      </p:nvGrpSpPr>
      <p:grpSpPr>
        <a:xfrm>
          <a:off x="0" y="0"/>
          <a:ext cx="0" cy="0"/>
          <a:chOff x="0" y="0"/>
          <a:chExt cx="0" cy="0"/>
        </a:xfrm>
      </p:grpSpPr>
      <p:sp>
        <p:nvSpPr>
          <p:cNvPr id="7" name="Line 288">
            <a:extLst>
              <a:ext uri="{FF2B5EF4-FFF2-40B4-BE49-F238E27FC236}">
                <a16:creationId xmlns:a16="http://schemas.microsoft.com/office/drawing/2014/main" id="{BB3CB7EA-4A85-974A-BDD0-942B2EDB54E8}"/>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8" name="Rectangle 9">
            <a:extLst>
              <a:ext uri="{FF2B5EF4-FFF2-40B4-BE49-F238E27FC236}">
                <a16:creationId xmlns:a16="http://schemas.microsoft.com/office/drawing/2014/main" id="{A8C502DD-0634-EA40-9446-CFAC8D1A65B2}"/>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9" name="図 70">
            <a:extLst>
              <a:ext uri="{FF2B5EF4-FFF2-40B4-BE49-F238E27FC236}">
                <a16:creationId xmlns:a16="http://schemas.microsoft.com/office/drawing/2014/main" id="{114905AE-A962-CC40-A230-3B5C998728B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131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2:長期保証サービス有り">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412B11FA-436C-AA40-A830-3978CB7EC189}"/>
              </a:ext>
            </a:extLst>
          </p:cNvPr>
          <p:cNvSpPr>
            <a:spLocks noChangeArrowheads="1"/>
          </p:cNvSpPr>
          <p:nvPr userDrawn="1"/>
        </p:nvSpPr>
        <p:spPr bwMode="auto">
          <a:xfrm>
            <a:off x="1331913" y="7423150"/>
            <a:ext cx="923925" cy="77788"/>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0"/>
              </a:spcBef>
              <a:buFontTx/>
              <a:buNone/>
              <a:defRPr/>
            </a:pPr>
            <a:r>
              <a:rPr lang="ja-JP" altLang="en-US" sz="500">
                <a:solidFill>
                  <a:schemeClr val="tx2"/>
                </a:solidFill>
                <a:latin typeface="Yu Gothic" panose="020B0400000000000000" pitchFamily="34" charset="-128"/>
                <a:ea typeface="Yu Gothic" panose="020B0400000000000000" pitchFamily="34" charset="-128"/>
              </a:rPr>
              <a:t>詳細は</a:t>
            </a:r>
            <a:r>
              <a:rPr lang="en-US" altLang="ja-JP" sz="500">
                <a:solidFill>
                  <a:schemeClr val="tx2"/>
                </a:solidFill>
                <a:latin typeface="Yu Gothic" panose="020B0400000000000000" pitchFamily="34" charset="-128"/>
                <a:ea typeface="Yu Gothic" panose="020B0400000000000000" pitchFamily="34" charset="-128"/>
              </a:rPr>
              <a:t>WEB</a:t>
            </a:r>
            <a:r>
              <a:rPr lang="ja-JP" altLang="en-US" sz="500">
                <a:solidFill>
                  <a:schemeClr val="tx2"/>
                </a:solidFill>
                <a:latin typeface="Yu Gothic" panose="020B0400000000000000" pitchFamily="34" charset="-128"/>
                <a:ea typeface="Yu Gothic" panose="020B0400000000000000" pitchFamily="34" charset="-128"/>
              </a:rPr>
              <a:t>をご確認ください</a:t>
            </a:r>
            <a:endParaRPr lang="en-US" altLang="ja-JP" sz="500">
              <a:solidFill>
                <a:schemeClr val="tx2"/>
              </a:solidFill>
              <a:latin typeface="Yu Gothic" panose="020B0400000000000000" pitchFamily="34" charset="-128"/>
              <a:ea typeface="Yu Gothic" panose="020B0400000000000000" pitchFamily="34" charset="-128"/>
            </a:endParaRPr>
          </a:p>
        </p:txBody>
      </p:sp>
      <p:pic>
        <p:nvPicPr>
          <p:cNvPr id="7" name="図 13">
            <a:extLst>
              <a:ext uri="{FF2B5EF4-FFF2-40B4-BE49-F238E27FC236}">
                <a16:creationId xmlns:a16="http://schemas.microsoft.com/office/drawing/2014/main" id="{CA1A329A-8FE5-D648-A2B7-051098B3E27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31913" y="7209972"/>
            <a:ext cx="923925"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288">
            <a:extLst>
              <a:ext uri="{FF2B5EF4-FFF2-40B4-BE49-F238E27FC236}">
                <a16:creationId xmlns:a16="http://schemas.microsoft.com/office/drawing/2014/main" id="{A7427117-E3FF-0A42-A2ED-AD17EDE3954A}"/>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1" name="Rectangle 9">
            <a:extLst>
              <a:ext uri="{FF2B5EF4-FFF2-40B4-BE49-F238E27FC236}">
                <a16:creationId xmlns:a16="http://schemas.microsoft.com/office/drawing/2014/main" id="{4CB710C5-C0CA-9149-B8C9-FFF3B4B113C1}"/>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2" name="図 70">
            <a:extLst>
              <a:ext uri="{FF2B5EF4-FFF2-40B4-BE49-F238E27FC236}">
                <a16:creationId xmlns:a16="http://schemas.microsoft.com/office/drawing/2014/main" id="{C3A73AD5-44B0-F943-A983-F216C0742F5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図 12">
            <a:extLst>
              <a:ext uri="{FF2B5EF4-FFF2-40B4-BE49-F238E27FC236}">
                <a16:creationId xmlns:a16="http://schemas.microsoft.com/office/drawing/2014/main" id="{AA986C43-6E5F-A74E-8AF7-B737CF1B2E7F}"/>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763485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1:LIXIL（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C00DB1A8-0470-BB45-82B1-BE9EB024962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045700" y="127000"/>
            <a:ext cx="471488"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41EAB20B-B7D8-5647-8F72-157D68B64981}"/>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9B3BF950-55B9-6544-927E-D3BC413A9108}"/>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5F100BFB-CF55-514A-AA6A-9672C86BF4F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0834531F-142A-844D-A0AE-52EED4C304C0}"/>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571419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2:INAX（帯なし）">
    <p:spTree>
      <p:nvGrpSpPr>
        <p:cNvPr id="1" name=""/>
        <p:cNvGrpSpPr/>
        <p:nvPr/>
      </p:nvGrpSpPr>
      <p:grpSpPr>
        <a:xfrm>
          <a:off x="0" y="0"/>
          <a:ext cx="0" cy="0"/>
          <a:chOff x="0" y="0"/>
          <a:chExt cx="0" cy="0"/>
        </a:xfrm>
      </p:grpSpPr>
      <p:pic>
        <p:nvPicPr>
          <p:cNvPr id="8" name="図 12">
            <a:extLst>
              <a:ext uri="{FF2B5EF4-FFF2-40B4-BE49-F238E27FC236}">
                <a16:creationId xmlns:a16="http://schemas.microsoft.com/office/drawing/2014/main" id="{7F852F87-CE63-0E4D-B626-010E3753695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01263" y="141288"/>
            <a:ext cx="417512" cy="12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D1D62C18-EED0-9A4E-B5AA-C2E8C502EB7C}"/>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27507436-CF18-CB4A-875D-E2D32D429F55}"/>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F39F8AC4-E7E8-B84A-8928-B2ED091478A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6CFA223D-9598-D141-A54A-60B26515067B}"/>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4704980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3:EXSIOR（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692E8FD0-F161-DE48-9E73-49EF130F1C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83788" y="100013"/>
            <a:ext cx="533400"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F41AB514-A4B6-374D-90CE-065073271169}"/>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EED6F73E-76C2-F348-A7B4-C351CB546CEC}"/>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061D5382-D263-2643-ABED-8BDB58723B8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13832B5D-64B8-684A-A6B5-833BE320A396}"/>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922520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7914512"/>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hf sldNum="0" hdr="0" ftr="0" dt="0"/>
  <p:txStyles>
    <p:titleStyle>
      <a:lvl1pPr algn="l" defTabSz="493456" rtl="0" eaLnBrk="1" latinLnBrk="0" hangingPunct="1">
        <a:spcBef>
          <a:spcPct val="0"/>
        </a:spcBef>
        <a:buNone/>
        <a:defRPr kumimoji="1" sz="2159" b="1" kern="1200" cap="all">
          <a:solidFill>
            <a:schemeClr val="tx2"/>
          </a:solidFill>
          <a:latin typeface="+mj-lt"/>
          <a:ea typeface="メイリオ"/>
          <a:cs typeface="メイリオ"/>
        </a:defRPr>
      </a:lvl1pPr>
    </p:titleStyle>
    <p:bodyStyle>
      <a:lvl1pPr marL="0" indent="-163190" algn="l" defTabSz="493456" rtl="0" eaLnBrk="1" latinLnBrk="0" hangingPunct="1">
        <a:spcBef>
          <a:spcPts val="378"/>
        </a:spcBef>
        <a:buSzPct val="100000"/>
        <a:buFontTx/>
        <a:buBlip>
          <a:blip r:embed="rId13"/>
        </a:buBlip>
        <a:defRPr kumimoji="1" sz="1943" b="1" kern="1200">
          <a:solidFill>
            <a:schemeClr val="tx1"/>
          </a:solidFill>
          <a:latin typeface="+mn-lt"/>
          <a:ea typeface="+mn-ea"/>
          <a:cs typeface="メイリオ"/>
        </a:defRPr>
      </a:lvl1pPr>
      <a:lvl2pPr marL="191900" indent="0" algn="l" defTabSz="493456" rtl="0" eaLnBrk="1" latinLnBrk="0" hangingPunct="1">
        <a:spcBef>
          <a:spcPts val="351"/>
        </a:spcBef>
        <a:buFontTx/>
        <a:buNone/>
        <a:defRPr kumimoji="1" sz="1943" kern="1200">
          <a:solidFill>
            <a:schemeClr val="tx1"/>
          </a:solidFill>
          <a:latin typeface="+mn-lt"/>
          <a:ea typeface="+mn-ea"/>
          <a:cs typeface="メイリオ"/>
        </a:defRPr>
      </a:lvl2pPr>
      <a:lvl3pPr marL="191900" indent="0" algn="l" defTabSz="493456" rtl="0" eaLnBrk="1" latinLnBrk="0" hangingPunct="1">
        <a:spcBef>
          <a:spcPts val="324"/>
        </a:spcBef>
        <a:buFontTx/>
        <a:buNone/>
        <a:defRPr kumimoji="1" sz="1295" kern="1200">
          <a:solidFill>
            <a:schemeClr val="tx1"/>
          </a:solidFill>
          <a:latin typeface="+mn-ea"/>
          <a:ea typeface="+mn-ea"/>
          <a:cs typeface="メイリオ"/>
        </a:defRPr>
      </a:lvl3pPr>
      <a:lvl4pPr marL="678502" indent="-94237" algn="l" defTabSz="493456" rtl="0" eaLnBrk="1" latinLnBrk="0" hangingPunct="1">
        <a:spcBef>
          <a:spcPts val="297"/>
        </a:spcBef>
        <a:buFontTx/>
        <a:buNone/>
        <a:tabLst/>
        <a:defRPr kumimoji="1" sz="1187" kern="1200">
          <a:solidFill>
            <a:schemeClr val="tx1"/>
          </a:solidFill>
          <a:latin typeface="+mn-ea"/>
          <a:ea typeface="+mn-ea"/>
          <a:cs typeface="メイリオ"/>
        </a:defRPr>
      </a:lvl4pPr>
      <a:lvl5pPr marL="1554044" marR="0" indent="-202180"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メイリオ"/>
        </a:defRPr>
      </a:lvl5pPr>
      <a:lvl6pPr marL="2714008" marR="0" indent="-292990"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6pPr>
      <a:lvl7pPr marL="3776309" marR="0" indent="0" algn="l" defTabSz="493456" rtl="0" eaLnBrk="1" fontAlgn="auto" latinLnBrk="0" hangingPunct="1">
        <a:lnSpc>
          <a:spcPct val="100000"/>
        </a:lnSpc>
        <a:spcBef>
          <a:spcPts val="297"/>
        </a:spcBef>
        <a:spcAft>
          <a:spcPts val="0"/>
        </a:spcAft>
        <a:buClrTx/>
        <a:buSzTx/>
        <a:buFont typeface="Arial"/>
        <a:buNone/>
        <a:tabLst/>
        <a:defRPr kumimoji="1" sz="1187" kern="1200">
          <a:solidFill>
            <a:schemeClr val="tx1"/>
          </a:solidFill>
          <a:latin typeface="+mn-ea"/>
          <a:ea typeface="+mn-ea"/>
          <a:cs typeface="+mn-cs"/>
        </a:defRPr>
      </a:lvl7pPr>
      <a:lvl8pPr marL="4304033" marR="0" indent="-527724"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8pPr>
      <a:lvl9pPr marL="4304033" marR="0" indent="-527724"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9pPr>
    </p:bodyStyle>
    <p:otherStyle>
      <a:defPPr>
        <a:defRPr lang="ja-JP"/>
      </a:defPPr>
      <a:lvl1pPr marL="0" algn="l" defTabSz="493456" rtl="0" eaLnBrk="1" latinLnBrk="0" hangingPunct="1">
        <a:defRPr kumimoji="1" sz="1943" kern="1200">
          <a:solidFill>
            <a:schemeClr val="tx1"/>
          </a:solidFill>
          <a:latin typeface="+mn-lt"/>
          <a:ea typeface="+mn-ea"/>
          <a:cs typeface="+mn-cs"/>
        </a:defRPr>
      </a:lvl1pPr>
      <a:lvl2pPr marL="493456" algn="l" defTabSz="493456" rtl="0" eaLnBrk="1" latinLnBrk="0" hangingPunct="1">
        <a:defRPr kumimoji="1" sz="1943" kern="1200">
          <a:solidFill>
            <a:schemeClr val="tx1"/>
          </a:solidFill>
          <a:latin typeface="+mn-lt"/>
          <a:ea typeface="+mn-ea"/>
          <a:cs typeface="+mn-cs"/>
        </a:defRPr>
      </a:lvl2pPr>
      <a:lvl3pPr marL="986912" algn="l" defTabSz="493456" rtl="0" eaLnBrk="1" latinLnBrk="0" hangingPunct="1">
        <a:defRPr kumimoji="1" sz="1943" kern="1200">
          <a:solidFill>
            <a:schemeClr val="tx1"/>
          </a:solidFill>
          <a:latin typeface="+mn-lt"/>
          <a:ea typeface="+mn-ea"/>
          <a:cs typeface="+mn-cs"/>
        </a:defRPr>
      </a:lvl3pPr>
      <a:lvl4pPr marL="1480368" algn="l" defTabSz="493456" rtl="0" eaLnBrk="1" latinLnBrk="0" hangingPunct="1">
        <a:defRPr kumimoji="1" sz="1943" kern="1200">
          <a:solidFill>
            <a:schemeClr val="tx1"/>
          </a:solidFill>
          <a:latin typeface="+mn-lt"/>
          <a:ea typeface="+mn-ea"/>
          <a:cs typeface="+mn-cs"/>
        </a:defRPr>
      </a:lvl4pPr>
      <a:lvl5pPr marL="1973824" algn="l" defTabSz="493456" rtl="0" eaLnBrk="1" latinLnBrk="0" hangingPunct="1">
        <a:defRPr kumimoji="1" sz="1943" kern="1200">
          <a:solidFill>
            <a:schemeClr val="tx1"/>
          </a:solidFill>
          <a:latin typeface="+mn-lt"/>
          <a:ea typeface="+mn-ea"/>
          <a:cs typeface="+mn-cs"/>
        </a:defRPr>
      </a:lvl5pPr>
      <a:lvl6pPr marL="2467280" algn="l" defTabSz="493456" rtl="0" eaLnBrk="1" latinLnBrk="0" hangingPunct="1">
        <a:defRPr kumimoji="1" sz="1943" kern="1200">
          <a:solidFill>
            <a:schemeClr val="tx1"/>
          </a:solidFill>
          <a:latin typeface="+mn-lt"/>
          <a:ea typeface="+mn-ea"/>
          <a:cs typeface="+mn-cs"/>
        </a:defRPr>
      </a:lvl6pPr>
      <a:lvl7pPr marL="2960736" algn="l" defTabSz="493456" rtl="0" eaLnBrk="1" latinLnBrk="0" hangingPunct="1">
        <a:defRPr kumimoji="1" sz="1943" kern="1200">
          <a:solidFill>
            <a:schemeClr val="tx1"/>
          </a:solidFill>
          <a:latin typeface="+mn-lt"/>
          <a:ea typeface="+mn-ea"/>
          <a:cs typeface="+mn-cs"/>
        </a:defRPr>
      </a:lvl7pPr>
      <a:lvl8pPr marL="3454192" algn="l" defTabSz="493456" rtl="0" eaLnBrk="1" latinLnBrk="0" hangingPunct="1">
        <a:defRPr kumimoji="1" sz="1943" kern="1200">
          <a:solidFill>
            <a:schemeClr val="tx1"/>
          </a:solidFill>
          <a:latin typeface="+mn-lt"/>
          <a:ea typeface="+mn-ea"/>
          <a:cs typeface="+mn-cs"/>
        </a:defRPr>
      </a:lvl8pPr>
      <a:lvl9pPr marL="3947648" algn="l" defTabSz="493456" rtl="0" eaLnBrk="1" latinLnBrk="0" hangingPunct="1">
        <a:defRPr kumimoji="1" sz="194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9.emf"/><Relationship Id="rId13" Type="http://schemas.openxmlformats.org/officeDocument/2006/relationships/image" Target="../media/image24.png"/><Relationship Id="rId18" Type="http://schemas.openxmlformats.org/officeDocument/2006/relationships/image" Target="../media/image27.png"/><Relationship Id="rId26" Type="http://schemas.openxmlformats.org/officeDocument/2006/relationships/image" Target="../media/image34.png"/><Relationship Id="rId3" Type="http://schemas.openxmlformats.org/officeDocument/2006/relationships/image" Target="../media/image14.png"/><Relationship Id="rId21" Type="http://schemas.openxmlformats.org/officeDocument/2006/relationships/image" Target="../media/image29.png"/><Relationship Id="rId7" Type="http://schemas.openxmlformats.org/officeDocument/2006/relationships/image" Target="../media/image18.emf"/><Relationship Id="rId12" Type="http://schemas.openxmlformats.org/officeDocument/2006/relationships/image" Target="../media/image23.emf"/><Relationship Id="rId17" Type="http://schemas.microsoft.com/office/2007/relationships/hdphoto" Target="../media/hdphoto2.wdp"/><Relationship Id="rId25" Type="http://schemas.openxmlformats.org/officeDocument/2006/relationships/image" Target="../media/image33.png"/><Relationship Id="rId2" Type="http://schemas.openxmlformats.org/officeDocument/2006/relationships/notesSlide" Target="../notesSlides/notesSlide1.xml"/><Relationship Id="rId16" Type="http://schemas.openxmlformats.org/officeDocument/2006/relationships/image" Target="../media/image26.png"/><Relationship Id="rId20" Type="http://schemas.openxmlformats.org/officeDocument/2006/relationships/image" Target="../media/image28.png"/><Relationship Id="rId1" Type="http://schemas.openxmlformats.org/officeDocument/2006/relationships/slideLayout" Target="../slideLayouts/slideLayout3.xml"/><Relationship Id="rId6" Type="http://schemas.openxmlformats.org/officeDocument/2006/relationships/image" Target="../media/image17.emf"/><Relationship Id="rId11" Type="http://schemas.openxmlformats.org/officeDocument/2006/relationships/image" Target="../media/image22.png"/><Relationship Id="rId24" Type="http://schemas.openxmlformats.org/officeDocument/2006/relationships/image" Target="../media/image32.png"/><Relationship Id="rId5" Type="http://schemas.openxmlformats.org/officeDocument/2006/relationships/image" Target="../media/image16.emf"/><Relationship Id="rId15" Type="http://schemas.microsoft.com/office/2007/relationships/hdphoto" Target="../media/hdphoto1.wdp"/><Relationship Id="rId23" Type="http://schemas.openxmlformats.org/officeDocument/2006/relationships/image" Target="../media/image31.png"/><Relationship Id="rId10" Type="http://schemas.openxmlformats.org/officeDocument/2006/relationships/image" Target="../media/image21.emf"/><Relationship Id="rId19" Type="http://schemas.microsoft.com/office/2007/relationships/hdphoto" Target="../media/hdphoto3.wdp"/><Relationship Id="rId4" Type="http://schemas.openxmlformats.org/officeDocument/2006/relationships/image" Target="../media/image15.emf"/><Relationship Id="rId9" Type="http://schemas.openxmlformats.org/officeDocument/2006/relationships/image" Target="../media/image20.emf"/><Relationship Id="rId14" Type="http://schemas.openxmlformats.org/officeDocument/2006/relationships/image" Target="../media/image25.png"/><Relationship Id="rId22" Type="http://schemas.openxmlformats.org/officeDocument/2006/relationships/image" Target="../media/image30.png"/><Relationship Id="rId27" Type="http://schemas.openxmlformats.org/officeDocument/2006/relationships/image" Target="../media/image35.png"/></Relationships>
</file>

<file path=ppt/slides/_rels/slide2.xml.rels><?xml version="1.0" encoding="UTF-8" standalone="yes"?>
<Relationships xmlns="http://schemas.openxmlformats.org/package/2006/relationships"><Relationship Id="rId8" Type="http://schemas.openxmlformats.org/officeDocument/2006/relationships/image" Target="../media/image41.emf"/><Relationship Id="rId13" Type="http://schemas.openxmlformats.org/officeDocument/2006/relationships/image" Target="../media/image46.emf"/><Relationship Id="rId18" Type="http://schemas.openxmlformats.org/officeDocument/2006/relationships/image" Target="../media/image51.png"/><Relationship Id="rId3" Type="http://schemas.openxmlformats.org/officeDocument/2006/relationships/image" Target="../media/image36.emf"/><Relationship Id="rId21" Type="http://schemas.openxmlformats.org/officeDocument/2006/relationships/image" Target="../media/image54.png"/><Relationship Id="rId7" Type="http://schemas.openxmlformats.org/officeDocument/2006/relationships/image" Target="../media/image40.emf"/><Relationship Id="rId12" Type="http://schemas.openxmlformats.org/officeDocument/2006/relationships/image" Target="../media/image45.emf"/><Relationship Id="rId17" Type="http://schemas.openxmlformats.org/officeDocument/2006/relationships/image" Target="../media/image50.png"/><Relationship Id="rId2" Type="http://schemas.openxmlformats.org/officeDocument/2006/relationships/notesSlide" Target="../notesSlides/notesSlide2.xml"/><Relationship Id="rId16" Type="http://schemas.openxmlformats.org/officeDocument/2006/relationships/image" Target="../media/image49.png"/><Relationship Id="rId20" Type="http://schemas.openxmlformats.org/officeDocument/2006/relationships/image" Target="../media/image53.emf"/><Relationship Id="rId1" Type="http://schemas.openxmlformats.org/officeDocument/2006/relationships/slideLayout" Target="../slideLayouts/slideLayout3.xml"/><Relationship Id="rId6" Type="http://schemas.openxmlformats.org/officeDocument/2006/relationships/image" Target="../media/image39.emf"/><Relationship Id="rId11" Type="http://schemas.openxmlformats.org/officeDocument/2006/relationships/image" Target="../media/image44.emf"/><Relationship Id="rId5" Type="http://schemas.openxmlformats.org/officeDocument/2006/relationships/image" Target="../media/image38.emf"/><Relationship Id="rId15" Type="http://schemas.openxmlformats.org/officeDocument/2006/relationships/image" Target="../media/image48.emf"/><Relationship Id="rId10" Type="http://schemas.openxmlformats.org/officeDocument/2006/relationships/image" Target="../media/image43.emf"/><Relationship Id="rId19" Type="http://schemas.openxmlformats.org/officeDocument/2006/relationships/image" Target="../media/image52.emf"/><Relationship Id="rId4" Type="http://schemas.openxmlformats.org/officeDocument/2006/relationships/image" Target="../media/image37.emf"/><Relationship Id="rId9" Type="http://schemas.openxmlformats.org/officeDocument/2006/relationships/image" Target="../media/image42.emf"/><Relationship Id="rId14" Type="http://schemas.openxmlformats.org/officeDocument/2006/relationships/image" Target="../media/image4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p:cNvPicPr>
            <a:picLocks noChangeAspect="1"/>
          </p:cNvPicPr>
          <p:nvPr/>
        </p:nvPicPr>
        <p:blipFill>
          <a:blip r:embed="rId3"/>
          <a:stretch>
            <a:fillRect/>
          </a:stretch>
        </p:blipFill>
        <p:spPr>
          <a:xfrm>
            <a:off x="7224914" y="1682499"/>
            <a:ext cx="1571431" cy="1199507"/>
          </a:xfrm>
          <a:prstGeom prst="rect">
            <a:avLst/>
          </a:prstGeom>
        </p:spPr>
      </p:pic>
      <p:pic>
        <p:nvPicPr>
          <p:cNvPr id="24" name="図 23"/>
          <p:cNvPicPr>
            <a:picLocks noChangeAspect="1"/>
          </p:cNvPicPr>
          <p:nvPr/>
        </p:nvPicPr>
        <p:blipFill>
          <a:blip r:embed="rId4"/>
          <a:stretch>
            <a:fillRect/>
          </a:stretch>
        </p:blipFill>
        <p:spPr>
          <a:xfrm>
            <a:off x="4667850" y="1617239"/>
            <a:ext cx="1317519" cy="1269022"/>
          </a:xfrm>
          <a:prstGeom prst="rect">
            <a:avLst/>
          </a:prstGeom>
        </p:spPr>
      </p:pic>
      <p:pic>
        <p:nvPicPr>
          <p:cNvPr id="3" name="図 2"/>
          <p:cNvPicPr>
            <a:picLocks noChangeAspect="1"/>
          </p:cNvPicPr>
          <p:nvPr/>
        </p:nvPicPr>
        <p:blipFill rotWithShape="1">
          <a:blip r:embed="rId5"/>
          <a:srcRect l="25957" t="37471" r="31190" b="17780"/>
          <a:stretch/>
        </p:blipFill>
        <p:spPr>
          <a:xfrm>
            <a:off x="-5901" y="826850"/>
            <a:ext cx="3449491" cy="4450827"/>
          </a:xfrm>
          <a:prstGeom prst="rect">
            <a:avLst/>
          </a:prstGeom>
        </p:spPr>
      </p:pic>
      <p:sp>
        <p:nvSpPr>
          <p:cNvPr id="10" name="Text Box 1039">
            <a:extLst>
              <a:ext uri="{FF2B5EF4-FFF2-40B4-BE49-F238E27FC236}">
                <a16:creationId xmlns:a16="http://schemas.microsoft.com/office/drawing/2014/main" id="{32600199-1371-3E45-8D6F-307F8D44336E}"/>
              </a:ext>
            </a:extLst>
          </p:cNvPr>
          <p:cNvSpPr txBox="1">
            <a:spLocks noChangeArrowheads="1"/>
          </p:cNvSpPr>
          <p:nvPr/>
        </p:nvSpPr>
        <p:spPr bwMode="auto">
          <a:xfrm>
            <a:off x="174625" y="501650"/>
            <a:ext cx="12567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dirty="0">
                <a:solidFill>
                  <a:schemeClr val="bg1"/>
                </a:solidFill>
                <a:latin typeface="Yu Gothic" panose="020B0400000000000000" pitchFamily="34" charset="-128"/>
                <a:ea typeface="Yu Gothic" panose="020B0400000000000000" pitchFamily="34" charset="-128"/>
              </a:rPr>
              <a:t>玄関リフォーム</a:t>
            </a:r>
          </a:p>
        </p:txBody>
      </p:sp>
      <p:sp>
        <p:nvSpPr>
          <p:cNvPr id="11" name="Text Box 1039">
            <a:extLst>
              <a:ext uri="{FF2B5EF4-FFF2-40B4-BE49-F238E27FC236}">
                <a16:creationId xmlns:a16="http://schemas.microsoft.com/office/drawing/2014/main" id="{4DEBED48-5F61-3C4F-B4E7-0806A9DF74E6}"/>
              </a:ext>
            </a:extLst>
          </p:cNvPr>
          <p:cNvSpPr txBox="1">
            <a:spLocks noChangeArrowheads="1"/>
          </p:cNvSpPr>
          <p:nvPr/>
        </p:nvSpPr>
        <p:spPr bwMode="auto">
          <a:xfrm>
            <a:off x="2204099" y="335280"/>
            <a:ext cx="394979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2800" b="1" dirty="0">
                <a:solidFill>
                  <a:schemeClr val="bg1"/>
                </a:solidFill>
                <a:latin typeface="Yu Gothic" panose="020B0400000000000000" pitchFamily="34" charset="-128"/>
                <a:ea typeface="Yu Gothic" panose="020B0400000000000000" pitchFamily="34" charset="-128"/>
              </a:rPr>
              <a:t>リシェントアパートドア</a:t>
            </a:r>
          </a:p>
        </p:txBody>
      </p:sp>
      <p:sp>
        <p:nvSpPr>
          <p:cNvPr id="14" name="Rectangle 9">
            <a:extLst>
              <a:ext uri="{FF2B5EF4-FFF2-40B4-BE49-F238E27FC236}">
                <a16:creationId xmlns:a16="http://schemas.microsoft.com/office/drawing/2014/main" id="{87E0D685-7968-1B43-9DB2-6BA9B6510139}"/>
              </a:ext>
            </a:extLst>
          </p:cNvPr>
          <p:cNvSpPr>
            <a:spLocks noChangeArrowheads="1"/>
          </p:cNvSpPr>
          <p:nvPr/>
        </p:nvSpPr>
        <p:spPr bwMode="auto">
          <a:xfrm>
            <a:off x="1423988" y="7310438"/>
            <a:ext cx="1260475" cy="184150"/>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spcBef>
                <a:spcPct val="0"/>
              </a:spcBef>
              <a:buNone/>
              <a:defRPr/>
            </a:pPr>
            <a:r>
              <a:rPr lang="en-US" altLang="ja-JP" sz="600" dirty="0">
                <a:solidFill>
                  <a:schemeClr val="tx1">
                    <a:lumMod val="75000"/>
                    <a:lumOff val="25000"/>
                  </a:schemeClr>
                </a:solidFill>
                <a:latin typeface="Yu Gothic" panose="020B0400000000000000" pitchFamily="34" charset="-128"/>
                <a:ea typeface="Yu Gothic" panose="020B0400000000000000" pitchFamily="34" charset="-128"/>
              </a:rPr>
              <a:t>SPD_ent_24_019</a:t>
            </a:r>
          </a:p>
          <a:p>
            <a:pPr eaLnBrk="1" hangingPunct="1">
              <a:spcBef>
                <a:spcPct val="0"/>
              </a:spcBef>
              <a:buFontTx/>
              <a:buNone/>
              <a:defRPr/>
            </a:pPr>
            <a:r>
              <a:rPr lang="en-US" altLang="ja-JP" sz="600" dirty="0">
                <a:solidFill>
                  <a:schemeClr val="tx1">
                    <a:lumMod val="75000"/>
                    <a:lumOff val="25000"/>
                  </a:schemeClr>
                </a:solidFill>
                <a:latin typeface="Yu Gothic" panose="020B0400000000000000" pitchFamily="34" charset="-128"/>
                <a:ea typeface="Yu Gothic" panose="020B0400000000000000" pitchFamily="34" charset="-128"/>
              </a:rPr>
              <a:t>2024.10.01</a:t>
            </a:r>
            <a:r>
              <a:rPr lang="ja-JP" altLang="en-US" sz="600" dirty="0">
                <a:solidFill>
                  <a:schemeClr val="tx1">
                    <a:lumMod val="75000"/>
                    <a:lumOff val="25000"/>
                  </a:schemeClr>
                </a:solidFill>
                <a:latin typeface="Yu Gothic" panose="020B0400000000000000" pitchFamily="34" charset="-128"/>
                <a:ea typeface="Yu Gothic" panose="020B0400000000000000" pitchFamily="34" charset="-128"/>
              </a:rPr>
              <a:t>発行</a:t>
            </a:r>
          </a:p>
        </p:txBody>
      </p:sp>
      <p:sp>
        <p:nvSpPr>
          <p:cNvPr id="15" name="Google Shape;62;p9"/>
          <p:cNvSpPr txBox="1"/>
          <p:nvPr/>
        </p:nvSpPr>
        <p:spPr>
          <a:xfrm>
            <a:off x="7203400" y="416278"/>
            <a:ext cx="1025922" cy="30777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FFFFFF"/>
              </a:buClr>
              <a:buSzPts val="2000"/>
              <a:buFont typeface="Arial"/>
              <a:buNone/>
            </a:pPr>
            <a:r>
              <a:rPr lang="ja-JP" sz="2000" b="1"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商品特長</a:t>
            </a:r>
            <a:endParaRPr sz="2000" b="1"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p:txBody>
      </p:sp>
      <p:sp>
        <p:nvSpPr>
          <p:cNvPr id="83" name="Google Shape;63;p9"/>
          <p:cNvSpPr txBox="1"/>
          <p:nvPr/>
        </p:nvSpPr>
        <p:spPr>
          <a:xfrm>
            <a:off x="3443590" y="3319505"/>
            <a:ext cx="1390493" cy="246181"/>
          </a:xfrm>
          <a:prstGeom prst="rect">
            <a:avLst/>
          </a:prstGeom>
          <a:noFill/>
          <a:ln>
            <a:noFill/>
          </a:ln>
        </p:spPr>
        <p:txBody>
          <a:bodyPr spcFirstLastPara="1" wrap="square" lIns="91425" tIns="45700" rIns="91425" bIns="45700" anchor="t" anchorCtr="0">
            <a:spAutoFit/>
          </a:bodyPr>
          <a:lstStyle/>
          <a:p>
            <a:pPr lvl="0">
              <a:buClr>
                <a:srgbClr val="000000"/>
              </a:buClr>
              <a:buSzPts val="1000"/>
            </a:pPr>
            <a:r>
              <a:rPr lang="en-US" altLang="ja-JP" sz="1000" b="1" dirty="0">
                <a:solidFill>
                  <a:schemeClr val="tx1">
                    <a:lumMod val="75000"/>
                    <a:lumOff val="25000"/>
                  </a:schemeClr>
                </a:solidFill>
                <a:latin typeface="游ゴシック Medium" panose="020B0500000000000000" pitchFamily="50" charset="-128"/>
                <a:ea typeface="游ゴシック Medium" panose="020B0500000000000000" pitchFamily="50" charset="-128"/>
              </a:rPr>
              <a:t>ed </a:t>
            </a:r>
            <a:r>
              <a:rPr lang="ja-JP" altLang="en-US" sz="1000" b="1" dirty="0">
                <a:solidFill>
                  <a:schemeClr val="tx1">
                    <a:lumMod val="75000"/>
                    <a:lumOff val="25000"/>
                  </a:schemeClr>
                </a:solidFill>
                <a:latin typeface="游ゴシック Medium" panose="020B0500000000000000" pitchFamily="50" charset="-128"/>
                <a:ea typeface="游ゴシック Medium" panose="020B0500000000000000" pitchFamily="50" charset="-128"/>
              </a:rPr>
              <a:t>ロック</a:t>
            </a:r>
            <a:r>
              <a:rPr lang="en-US" altLang="ja-JP" sz="1000" b="1" dirty="0">
                <a:solidFill>
                  <a:schemeClr val="tx1">
                    <a:lumMod val="75000"/>
                    <a:lumOff val="25000"/>
                  </a:schemeClr>
                </a:solidFill>
                <a:latin typeface="游ゴシック Medium" panose="020B0500000000000000" pitchFamily="50" charset="-128"/>
                <a:ea typeface="游ゴシック Medium" panose="020B0500000000000000" pitchFamily="50" charset="-128"/>
              </a:rPr>
              <a:t>PLUS</a:t>
            </a:r>
            <a:endParaRPr sz="1400" b="0" i="0" u="none" strike="noStrike" cap="none" dirty="0">
              <a:solidFill>
                <a:schemeClr val="tx1">
                  <a:lumMod val="75000"/>
                  <a:lumOff val="25000"/>
                </a:schemeClr>
              </a:solidFill>
              <a:latin typeface="游ゴシック Medium" panose="020B0500000000000000" pitchFamily="50" charset="-128"/>
              <a:ea typeface="游ゴシック Medium" panose="020B0500000000000000" pitchFamily="50" charset="-128"/>
              <a:sym typeface="Arial"/>
            </a:endParaRPr>
          </a:p>
        </p:txBody>
      </p:sp>
      <p:sp>
        <p:nvSpPr>
          <p:cNvPr id="87" name="Google Shape;67;p9"/>
          <p:cNvSpPr txBox="1"/>
          <p:nvPr/>
        </p:nvSpPr>
        <p:spPr>
          <a:xfrm>
            <a:off x="378951" y="6473904"/>
            <a:ext cx="2669379"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ja-JP" sz="2000" b="1" i="0" u="none" strike="noStrike" cap="none" dirty="0">
                <a:solidFill>
                  <a:schemeClr val="tx1">
                    <a:lumMod val="65000"/>
                    <a:lumOff val="35000"/>
                  </a:schemeClr>
                </a:solidFill>
                <a:latin typeface="游ゴシック" panose="020B0400000000000000" pitchFamily="50" charset="-128"/>
                <a:ea typeface="游ゴシック" panose="020B0400000000000000" pitchFamily="50" charset="-128"/>
                <a:sym typeface="Arial"/>
              </a:rPr>
              <a:t>リシェント</a:t>
            </a:r>
            <a:endParaRPr sz="2000" b="1" i="0" u="none" strike="noStrike" cap="none" dirty="0">
              <a:solidFill>
                <a:schemeClr val="tx1">
                  <a:lumMod val="65000"/>
                  <a:lumOff val="35000"/>
                </a:schemeClr>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1600"/>
              <a:buFont typeface="Arial"/>
              <a:buNone/>
            </a:pPr>
            <a:r>
              <a:rPr lang="ja-JP" altLang="en-US" sz="2000" b="1" i="0" u="none" strike="noStrike" cap="none" dirty="0">
                <a:solidFill>
                  <a:schemeClr val="tx1">
                    <a:lumMod val="65000"/>
                    <a:lumOff val="35000"/>
                  </a:schemeClr>
                </a:solidFill>
                <a:latin typeface="游ゴシック" panose="020B0400000000000000" pitchFamily="50" charset="-128"/>
                <a:ea typeface="游ゴシック" panose="020B0400000000000000" pitchFamily="50" charset="-128"/>
                <a:sym typeface="Arial"/>
              </a:rPr>
              <a:t>アパート</a:t>
            </a:r>
            <a:r>
              <a:rPr lang="ja-JP" sz="2000" b="1" i="0" u="none" strike="noStrike" cap="none" dirty="0">
                <a:solidFill>
                  <a:schemeClr val="tx1">
                    <a:lumMod val="65000"/>
                    <a:lumOff val="35000"/>
                  </a:schemeClr>
                </a:solidFill>
                <a:latin typeface="游ゴシック" panose="020B0400000000000000" pitchFamily="50" charset="-128"/>
                <a:ea typeface="游ゴシック" panose="020B0400000000000000" pitchFamily="50" charset="-128"/>
                <a:sym typeface="Arial"/>
              </a:rPr>
              <a:t>ドア</a:t>
            </a:r>
            <a:endParaRPr sz="2000" b="0" i="0" u="none" strike="noStrike" cap="none" dirty="0">
              <a:solidFill>
                <a:schemeClr val="tx1">
                  <a:lumMod val="65000"/>
                  <a:lumOff val="35000"/>
                </a:schemeClr>
              </a:solidFill>
              <a:latin typeface="游ゴシック" panose="020B0400000000000000" pitchFamily="50" charset="-128"/>
              <a:ea typeface="游ゴシック" panose="020B0400000000000000" pitchFamily="50" charset="-128"/>
              <a:sym typeface="Arial"/>
            </a:endParaRPr>
          </a:p>
        </p:txBody>
      </p:sp>
      <p:sp>
        <p:nvSpPr>
          <p:cNvPr id="94" name="Google Shape;74;p9"/>
          <p:cNvSpPr txBox="1"/>
          <p:nvPr/>
        </p:nvSpPr>
        <p:spPr>
          <a:xfrm>
            <a:off x="3459763" y="4016473"/>
            <a:ext cx="1026412" cy="23079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US" altLang="ja-JP" sz="900" b="1"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3</a:t>
            </a:r>
            <a:r>
              <a:rPr lang="ja-JP" altLang="en-US" sz="900" b="1" dirty="0" err="1">
                <a:solidFill>
                  <a:schemeClr val="tx1">
                    <a:lumMod val="75000"/>
                    <a:lumOff val="25000"/>
                  </a:schemeClr>
                </a:solidFill>
                <a:latin typeface="游ゴシック" panose="020B0400000000000000" pitchFamily="50" charset="-128"/>
                <a:ea typeface="游ゴシック" panose="020B0400000000000000" pitchFamily="50" charset="-128"/>
                <a:sym typeface="Arial"/>
              </a:rPr>
              <a:t>つの</a:t>
            </a:r>
            <a:r>
              <a:rPr lang="ja-JP" altLang="en-US" sz="900" b="1"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認証方法</a:t>
            </a:r>
            <a:endParaRPr sz="1600" b="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100" name="Google Shape;80;p9"/>
          <p:cNvSpPr txBox="1"/>
          <p:nvPr/>
        </p:nvSpPr>
        <p:spPr>
          <a:xfrm>
            <a:off x="3405332" y="874024"/>
            <a:ext cx="2161686"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ja-JP" altLang="en-US" sz="1000" b="1" i="0" u="none" strike="noStrike" cap="none" dirty="0">
                <a:solidFill>
                  <a:schemeClr val="tx1">
                    <a:lumMod val="75000"/>
                    <a:lumOff val="25000"/>
                  </a:schemeClr>
                </a:solidFill>
                <a:latin typeface="游ゴシック Medium" panose="020B0500000000000000" pitchFamily="50" charset="-128"/>
                <a:ea typeface="游ゴシック Medium" panose="020B0500000000000000" pitchFamily="50" charset="-128"/>
                <a:sym typeface="Arial"/>
              </a:rPr>
              <a:t>■</a:t>
            </a:r>
            <a:r>
              <a:rPr lang="ja-JP" sz="10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カバー工法</a:t>
            </a:r>
            <a:endParaRPr sz="1400" b="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cs typeface="Arial"/>
              <a:sym typeface="Arial"/>
            </a:endParaRPr>
          </a:p>
        </p:txBody>
      </p:sp>
      <p:sp>
        <p:nvSpPr>
          <p:cNvPr id="4" name="テキスト ボックス 3"/>
          <p:cNvSpPr txBox="1"/>
          <p:nvPr/>
        </p:nvSpPr>
        <p:spPr>
          <a:xfrm>
            <a:off x="641150" y="5393112"/>
            <a:ext cx="2583042" cy="369332"/>
          </a:xfrm>
          <a:prstGeom prst="rect">
            <a:avLst/>
          </a:prstGeom>
          <a:noFill/>
        </p:spPr>
        <p:txBody>
          <a:bodyPr vert="horz" wrap="square" lIns="0" tIns="0" rIns="0" bIns="0" rtlCol="0">
            <a:spAutoFit/>
          </a:bodyPr>
          <a:lstStyle/>
          <a:p>
            <a:pPr algn="ctr" defTabSz="455613" fontAlgn="base">
              <a:spcBef>
                <a:spcPct val="0"/>
              </a:spcBef>
              <a:spcAft>
                <a:spcPct val="0"/>
              </a:spcAft>
            </a:pPr>
            <a:r>
              <a:rPr kumimoji="1" lang="ja-JP" altLang="en-US" sz="1200" b="1" dirty="0">
                <a:solidFill>
                  <a:schemeClr val="tx1">
                    <a:lumMod val="65000"/>
                    <a:lumOff val="35000"/>
                  </a:schemeClr>
                </a:solidFill>
                <a:latin typeface="游ゴシック Medium" panose="020B0500000000000000" pitchFamily="50" charset="-128"/>
                <a:ea typeface="游ゴシック Medium" panose="020B0500000000000000" pitchFamily="50" charset="-128"/>
              </a:rPr>
              <a:t>ドアの </a:t>
            </a:r>
            <a:r>
              <a:rPr kumimoji="1" lang="en-US" altLang="ja-JP" sz="1200" b="1" dirty="0">
                <a:solidFill>
                  <a:schemeClr val="tx1">
                    <a:lumMod val="65000"/>
                    <a:lumOff val="35000"/>
                  </a:schemeClr>
                </a:solidFill>
                <a:latin typeface="游ゴシック Medium" panose="020B0500000000000000" pitchFamily="50" charset="-128"/>
                <a:ea typeface="游ゴシック Medium" panose="020B0500000000000000" pitchFamily="50" charset="-128"/>
              </a:rPr>
              <a:t>1day</a:t>
            </a:r>
            <a:r>
              <a:rPr kumimoji="1" lang="ja-JP" altLang="en-US" sz="1200" b="1" dirty="0">
                <a:solidFill>
                  <a:schemeClr val="tx1">
                    <a:lumMod val="65000"/>
                    <a:lumOff val="35000"/>
                  </a:schemeClr>
                </a:solidFill>
                <a:latin typeface="游ゴシック Medium" panose="020B0500000000000000" pitchFamily="50" charset="-128"/>
                <a:ea typeface="游ゴシック Medium" panose="020B0500000000000000" pitchFamily="50" charset="-128"/>
              </a:rPr>
              <a:t>リフォームで、</a:t>
            </a:r>
          </a:p>
          <a:p>
            <a:pPr algn="ctr" defTabSz="455613" fontAlgn="base">
              <a:spcBef>
                <a:spcPct val="0"/>
              </a:spcBef>
              <a:spcAft>
                <a:spcPct val="0"/>
              </a:spcAft>
            </a:pPr>
            <a:r>
              <a:rPr kumimoji="1" lang="ja-JP" altLang="en-US" sz="1200" b="1" dirty="0">
                <a:solidFill>
                  <a:schemeClr val="tx1">
                    <a:lumMod val="65000"/>
                    <a:lumOff val="35000"/>
                  </a:schemeClr>
                </a:solidFill>
                <a:latin typeface="游ゴシック Medium" panose="020B0500000000000000" pitchFamily="50" charset="-128"/>
                <a:ea typeface="游ゴシック Medium" panose="020B0500000000000000" pitchFamily="50" charset="-128"/>
              </a:rPr>
              <a:t>玄関から賃貸住宅の魅力アップ</a:t>
            </a:r>
          </a:p>
        </p:txBody>
      </p:sp>
      <p:sp>
        <p:nvSpPr>
          <p:cNvPr id="9" name="テキスト ボックス 8"/>
          <p:cNvSpPr txBox="1"/>
          <p:nvPr/>
        </p:nvSpPr>
        <p:spPr>
          <a:xfrm>
            <a:off x="3517624" y="3540443"/>
            <a:ext cx="3804727" cy="369332"/>
          </a:xfrm>
          <a:prstGeom prst="rect">
            <a:avLst/>
          </a:prstGeom>
          <a:noFill/>
        </p:spPr>
        <p:txBody>
          <a:bodyPr wrap="square" lIns="0" tIns="0" rIns="0" bIns="0" rtlCol="0">
            <a:spAutoFit/>
          </a:bodyPr>
          <a:lstStyle/>
          <a:p>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タッチパネルへのテンキー操作（暗証番号の入力）とハンドル操作で扉を施解錠</a:t>
            </a:r>
            <a:endParaRPr lang="en-US" altLang="ja-JP" sz="800" dirty="0">
              <a:solidFill>
                <a:schemeClr val="tx1">
                  <a:lumMod val="75000"/>
                  <a:lumOff val="25000"/>
                </a:schemeClr>
              </a:solidFill>
              <a:latin typeface="游ゴシック" panose="020B0400000000000000" pitchFamily="50" charset="-128"/>
              <a:ea typeface="游ゴシック" panose="020B0400000000000000" pitchFamily="50" charset="-128"/>
            </a:endParaRPr>
          </a:p>
          <a:p>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できます。電池を使用するため配線工事が不要。カギ紛失・複製のトラブルもなく、セキュリティを高めながら管理コストの削減に大きな力を発揮します。</a:t>
            </a:r>
          </a:p>
        </p:txBody>
      </p:sp>
      <p:pic>
        <p:nvPicPr>
          <p:cNvPr id="13" name="図 12"/>
          <p:cNvPicPr>
            <a:picLocks noChangeAspect="1"/>
          </p:cNvPicPr>
          <p:nvPr/>
        </p:nvPicPr>
        <p:blipFill>
          <a:blip r:embed="rId6"/>
          <a:stretch>
            <a:fillRect/>
          </a:stretch>
        </p:blipFill>
        <p:spPr>
          <a:xfrm>
            <a:off x="6125723" y="4080144"/>
            <a:ext cx="616910" cy="1132352"/>
          </a:xfrm>
          <a:prstGeom prst="rect">
            <a:avLst/>
          </a:prstGeom>
        </p:spPr>
      </p:pic>
      <p:pic>
        <p:nvPicPr>
          <p:cNvPr id="16" name="図 15"/>
          <p:cNvPicPr>
            <a:picLocks noChangeAspect="1"/>
          </p:cNvPicPr>
          <p:nvPr/>
        </p:nvPicPr>
        <p:blipFill>
          <a:blip r:embed="rId7"/>
          <a:stretch>
            <a:fillRect/>
          </a:stretch>
        </p:blipFill>
        <p:spPr>
          <a:xfrm>
            <a:off x="6873438" y="4080143"/>
            <a:ext cx="616911" cy="1132353"/>
          </a:xfrm>
          <a:prstGeom prst="rect">
            <a:avLst/>
          </a:prstGeom>
        </p:spPr>
      </p:pic>
      <p:pic>
        <p:nvPicPr>
          <p:cNvPr id="19" name="図 18"/>
          <p:cNvPicPr>
            <a:picLocks noChangeAspect="1"/>
          </p:cNvPicPr>
          <p:nvPr/>
        </p:nvPicPr>
        <p:blipFill>
          <a:blip r:embed="rId8"/>
          <a:stretch>
            <a:fillRect/>
          </a:stretch>
        </p:blipFill>
        <p:spPr>
          <a:xfrm>
            <a:off x="3656470" y="4449691"/>
            <a:ext cx="540959" cy="774530"/>
          </a:xfrm>
          <a:prstGeom prst="rect">
            <a:avLst/>
          </a:prstGeom>
        </p:spPr>
      </p:pic>
      <p:pic>
        <p:nvPicPr>
          <p:cNvPr id="20" name="図 19"/>
          <p:cNvPicPr>
            <a:picLocks noChangeAspect="1"/>
          </p:cNvPicPr>
          <p:nvPr/>
        </p:nvPicPr>
        <p:blipFill>
          <a:blip r:embed="rId9"/>
          <a:stretch>
            <a:fillRect/>
          </a:stretch>
        </p:blipFill>
        <p:spPr>
          <a:xfrm>
            <a:off x="4418718" y="4446542"/>
            <a:ext cx="543995" cy="778879"/>
          </a:xfrm>
          <a:prstGeom prst="rect">
            <a:avLst/>
          </a:prstGeom>
        </p:spPr>
      </p:pic>
      <p:pic>
        <p:nvPicPr>
          <p:cNvPr id="21" name="図 20"/>
          <p:cNvPicPr>
            <a:picLocks noChangeAspect="1"/>
          </p:cNvPicPr>
          <p:nvPr/>
        </p:nvPicPr>
        <p:blipFill>
          <a:blip r:embed="rId10"/>
          <a:stretch>
            <a:fillRect/>
          </a:stretch>
        </p:blipFill>
        <p:spPr>
          <a:xfrm>
            <a:off x="5262163" y="4443862"/>
            <a:ext cx="547070" cy="778879"/>
          </a:xfrm>
          <a:prstGeom prst="rect">
            <a:avLst/>
          </a:prstGeom>
        </p:spPr>
      </p:pic>
      <p:cxnSp>
        <p:nvCxnSpPr>
          <p:cNvPr id="129" name="Google Shape;85;p9"/>
          <p:cNvCxnSpPr/>
          <p:nvPr/>
        </p:nvCxnSpPr>
        <p:spPr>
          <a:xfrm flipV="1">
            <a:off x="3504697" y="1110234"/>
            <a:ext cx="7122805" cy="463"/>
          </a:xfrm>
          <a:prstGeom prst="straightConnector1">
            <a:avLst/>
          </a:prstGeom>
          <a:noFill/>
          <a:ln w="12700" cap="flat" cmpd="sng">
            <a:solidFill>
              <a:schemeClr val="tx1">
                <a:lumMod val="50000"/>
                <a:lumOff val="50000"/>
              </a:schemeClr>
            </a:solidFill>
            <a:prstDash val="solid"/>
            <a:round/>
            <a:headEnd type="none" w="sm" len="sm"/>
            <a:tailEnd type="none" w="sm" len="sm"/>
          </a:ln>
        </p:spPr>
      </p:cxnSp>
      <p:sp>
        <p:nvSpPr>
          <p:cNvPr id="130" name="Google Shape;74;p9"/>
          <p:cNvSpPr txBox="1"/>
          <p:nvPr/>
        </p:nvSpPr>
        <p:spPr>
          <a:xfrm>
            <a:off x="3620338" y="4243708"/>
            <a:ext cx="697486" cy="2154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altLang="en-US" sz="800" b="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暗証番号</a:t>
            </a:r>
            <a:endParaRPr sz="800" b="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131" name="Google Shape;74;p9"/>
          <p:cNvSpPr txBox="1"/>
          <p:nvPr/>
        </p:nvSpPr>
        <p:spPr>
          <a:xfrm>
            <a:off x="4382021" y="4244843"/>
            <a:ext cx="697486" cy="2154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US" altLang="ja-JP" sz="8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IC</a:t>
            </a:r>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カード</a:t>
            </a:r>
            <a:endParaRPr sz="800" b="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132" name="Google Shape;74;p9"/>
          <p:cNvSpPr txBox="1"/>
          <p:nvPr/>
        </p:nvSpPr>
        <p:spPr>
          <a:xfrm>
            <a:off x="5067744" y="4244771"/>
            <a:ext cx="1112521" cy="215403"/>
          </a:xfrm>
          <a:prstGeom prst="rect">
            <a:avLst/>
          </a:prstGeom>
          <a:noFill/>
          <a:ln>
            <a:noFill/>
          </a:ln>
        </p:spPr>
        <p:txBody>
          <a:bodyPr spcFirstLastPara="1" wrap="square" lIns="91425" tIns="45700" rIns="91425" bIns="45700" anchor="t" anchorCtr="0">
            <a:spAutoFit/>
          </a:bodyPr>
          <a:lstStyle/>
          <a:p>
            <a:pPr lvl="0">
              <a:buClr>
                <a:srgbClr val="000000"/>
              </a:buClr>
              <a:buSzPts val="800"/>
            </a:pPr>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おサイフケータイ</a:t>
            </a:r>
            <a:r>
              <a:rPr lang="en-US" altLang="ja-JP" sz="800" baseline="30000" dirty="0">
                <a:solidFill>
                  <a:schemeClr val="tx1">
                    <a:lumMod val="75000"/>
                    <a:lumOff val="25000"/>
                  </a:schemeClr>
                </a:solidFill>
                <a:latin typeface="游ゴシック" panose="020B0400000000000000" pitchFamily="50" charset="-128"/>
                <a:ea typeface="游ゴシック" panose="020B0400000000000000" pitchFamily="50" charset="-128"/>
              </a:rPr>
              <a:t>®</a:t>
            </a:r>
            <a:endParaRPr sz="800" b="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cxnSp>
        <p:nvCxnSpPr>
          <p:cNvPr id="66" name="直線コネクタ 65"/>
          <p:cNvCxnSpPr>
            <a:cxnSpLocks/>
          </p:cNvCxnSpPr>
          <p:nvPr/>
        </p:nvCxnSpPr>
        <p:spPr>
          <a:xfrm flipH="1">
            <a:off x="5434757" y="2081733"/>
            <a:ext cx="645012" cy="532473"/>
          </a:xfrm>
          <a:prstGeom prst="line">
            <a:avLst/>
          </a:prstGeom>
          <a:ln w="12700">
            <a:solidFill>
              <a:schemeClr val="bg1"/>
            </a:solidFill>
            <a:tailEnd type="oval" w="sm" len="sm"/>
          </a:ln>
          <a:effectLst/>
        </p:spPr>
        <p:style>
          <a:lnRef idx="2">
            <a:schemeClr val="accent1"/>
          </a:lnRef>
          <a:fillRef idx="0">
            <a:schemeClr val="accent1"/>
          </a:fillRef>
          <a:effectRef idx="1">
            <a:schemeClr val="accent1"/>
          </a:effectRef>
          <a:fontRef idx="minor">
            <a:schemeClr val="tx1"/>
          </a:fontRef>
        </p:style>
      </p:cxnSp>
      <p:sp>
        <p:nvSpPr>
          <p:cNvPr id="195" name="正方形/長方形 194"/>
          <p:cNvSpPr/>
          <p:nvPr/>
        </p:nvSpPr>
        <p:spPr>
          <a:xfrm>
            <a:off x="7120858" y="1425189"/>
            <a:ext cx="2400738" cy="215444"/>
          </a:xfrm>
          <a:prstGeom prst="rect">
            <a:avLst/>
          </a:prstGeom>
        </p:spPr>
        <p:txBody>
          <a:bodyPr wrap="square">
            <a:spAutoFit/>
          </a:bodyPr>
          <a:lstStyle/>
          <a:p>
            <a:r>
              <a:rPr lang="ja-JP" altLang="en-US" sz="800" dirty="0">
                <a:solidFill>
                  <a:schemeClr val="tx1">
                    <a:lumMod val="75000"/>
                    <a:lumOff val="25000"/>
                  </a:schemeClr>
                </a:solidFill>
                <a:latin typeface="Yu Gothic Medium" panose="020B0500000000000000" pitchFamily="50" charset="-128"/>
                <a:ea typeface="Yu Gothic Medium" panose="020B0500000000000000" pitchFamily="50" charset="-128"/>
              </a:rPr>
              <a:t>リシェントなら、さまざまな住宅に対応可能！</a:t>
            </a:r>
          </a:p>
        </p:txBody>
      </p:sp>
      <p:sp>
        <p:nvSpPr>
          <p:cNvPr id="196" name="正方形/長方形 195"/>
          <p:cNvSpPr/>
          <p:nvPr/>
        </p:nvSpPr>
        <p:spPr>
          <a:xfrm>
            <a:off x="8887414" y="1674913"/>
            <a:ext cx="1736859" cy="1107996"/>
          </a:xfrm>
          <a:prstGeom prst="rect">
            <a:avLst/>
          </a:prstGeom>
        </p:spPr>
        <p:txBody>
          <a:bodyPr wrap="square">
            <a:spAutoFit/>
          </a:bodyPr>
          <a:lstStyle/>
          <a:p>
            <a:pPr algn="just"/>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「木造住宅」でも、鉄骨造などの「非木造住宅」の場合でも、</a:t>
            </a:r>
            <a:endParaRPr lang="en-US" altLang="ja-JP" sz="800" dirty="0">
              <a:solidFill>
                <a:schemeClr val="tx1">
                  <a:lumMod val="75000"/>
                  <a:lumOff val="25000"/>
                </a:schemeClr>
              </a:solidFill>
              <a:latin typeface="游ゴシック" panose="020B0400000000000000" pitchFamily="50" charset="-128"/>
              <a:ea typeface="游ゴシック" panose="020B0400000000000000" pitchFamily="50" charset="-128"/>
            </a:endParaRPr>
          </a:p>
          <a:p>
            <a:pPr algn="just"/>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リシェントなら取り付けることが可能。</a:t>
            </a:r>
          </a:p>
          <a:p>
            <a:pPr algn="just"/>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今あるドアのメーカーも問わずにリフォーム</a:t>
            </a:r>
            <a:r>
              <a:rPr lang="en-US" altLang="ja-JP" sz="800" dirty="0">
                <a:solidFill>
                  <a:schemeClr val="tx1">
                    <a:lumMod val="75000"/>
                    <a:lumOff val="25000"/>
                  </a:schemeClr>
                </a:solidFill>
                <a:latin typeface="游ゴシック" panose="020B0400000000000000" pitchFamily="50" charset="-128"/>
                <a:ea typeface="游ゴシック" panose="020B0400000000000000" pitchFamily="50" charset="-128"/>
              </a:rPr>
              <a:t>OK</a:t>
            </a:r>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です。</a:t>
            </a:r>
            <a:endParaRPr lang="en-US" altLang="ja-JP" sz="800" dirty="0">
              <a:solidFill>
                <a:schemeClr val="tx1">
                  <a:lumMod val="75000"/>
                  <a:lumOff val="25000"/>
                </a:schemeClr>
              </a:solidFill>
              <a:latin typeface="游ゴシック" panose="020B0400000000000000" pitchFamily="50" charset="-128"/>
              <a:ea typeface="游ゴシック" panose="020B0400000000000000" pitchFamily="50" charset="-128"/>
            </a:endParaRPr>
          </a:p>
          <a:p>
            <a:pPr algn="just"/>
            <a:r>
              <a:rPr lang="en-US" altLang="ja-JP" sz="600" dirty="0">
                <a:solidFill>
                  <a:schemeClr val="tx1">
                    <a:lumMod val="75000"/>
                    <a:lumOff val="25000"/>
                  </a:schemeClr>
                </a:solidFill>
                <a:latin typeface="游ゴシック" panose="020B0400000000000000" pitchFamily="50" charset="-128"/>
                <a:ea typeface="游ゴシック" panose="020B0400000000000000" pitchFamily="50" charset="-128"/>
              </a:rPr>
              <a:t>※</a:t>
            </a:r>
            <a:r>
              <a:rPr lang="ja-JP" altLang="en-US" sz="600" dirty="0">
                <a:solidFill>
                  <a:schemeClr val="tx1">
                    <a:lumMod val="75000"/>
                    <a:lumOff val="25000"/>
                  </a:schemeClr>
                </a:solidFill>
                <a:latin typeface="游ゴシック" panose="020B0400000000000000" pitchFamily="50" charset="-128"/>
                <a:ea typeface="游ゴシック" panose="020B0400000000000000" pitchFamily="50" charset="-128"/>
              </a:rPr>
              <a:t>現場の状況によって取り付けられない</a:t>
            </a:r>
            <a:endParaRPr lang="en-US" altLang="ja-JP" sz="600" dirty="0">
              <a:solidFill>
                <a:schemeClr val="tx1">
                  <a:lumMod val="75000"/>
                  <a:lumOff val="25000"/>
                </a:schemeClr>
              </a:solidFill>
              <a:latin typeface="游ゴシック" panose="020B0400000000000000" pitchFamily="50" charset="-128"/>
              <a:ea typeface="游ゴシック" panose="020B0400000000000000" pitchFamily="50" charset="-128"/>
            </a:endParaRPr>
          </a:p>
          <a:p>
            <a:pPr algn="just"/>
            <a:r>
              <a:rPr lang="en-US" altLang="ja-JP" sz="600" dirty="0">
                <a:solidFill>
                  <a:schemeClr val="tx1">
                    <a:lumMod val="75000"/>
                    <a:lumOff val="25000"/>
                  </a:schemeClr>
                </a:solidFill>
                <a:latin typeface="游ゴシック" panose="020B0400000000000000" pitchFamily="50" charset="-128"/>
                <a:ea typeface="游ゴシック" panose="020B0400000000000000" pitchFamily="50" charset="-128"/>
              </a:rPr>
              <a:t>   </a:t>
            </a:r>
            <a:r>
              <a:rPr lang="ja-JP" altLang="en-US" sz="600" dirty="0">
                <a:solidFill>
                  <a:schemeClr val="tx1">
                    <a:lumMod val="75000"/>
                    <a:lumOff val="25000"/>
                  </a:schemeClr>
                </a:solidFill>
                <a:latin typeface="游ゴシック" panose="020B0400000000000000" pitchFamily="50" charset="-128"/>
                <a:ea typeface="游ゴシック" panose="020B0400000000000000" pitchFamily="50" charset="-128"/>
              </a:rPr>
              <a:t>場合があります。事前に現場調査にて</a:t>
            </a:r>
            <a:endParaRPr lang="en-US" altLang="ja-JP" sz="600" dirty="0">
              <a:solidFill>
                <a:schemeClr val="tx1">
                  <a:lumMod val="75000"/>
                  <a:lumOff val="25000"/>
                </a:schemeClr>
              </a:solidFill>
              <a:latin typeface="游ゴシック" panose="020B0400000000000000" pitchFamily="50" charset="-128"/>
              <a:ea typeface="游ゴシック" panose="020B0400000000000000" pitchFamily="50" charset="-128"/>
            </a:endParaRPr>
          </a:p>
          <a:p>
            <a:pPr algn="just"/>
            <a:r>
              <a:rPr lang="en-US" altLang="ja-JP" sz="600" dirty="0">
                <a:solidFill>
                  <a:schemeClr val="tx1">
                    <a:lumMod val="75000"/>
                    <a:lumOff val="25000"/>
                  </a:schemeClr>
                </a:solidFill>
                <a:latin typeface="游ゴシック" panose="020B0400000000000000" pitchFamily="50" charset="-128"/>
                <a:ea typeface="游ゴシック" panose="020B0400000000000000" pitchFamily="50" charset="-128"/>
              </a:rPr>
              <a:t>   </a:t>
            </a:r>
            <a:r>
              <a:rPr lang="ja-JP" altLang="en-US" sz="600" dirty="0">
                <a:solidFill>
                  <a:schemeClr val="tx1">
                    <a:lumMod val="75000"/>
                    <a:lumOff val="25000"/>
                  </a:schemeClr>
                </a:solidFill>
                <a:latin typeface="游ゴシック" panose="020B0400000000000000" pitchFamily="50" charset="-128"/>
                <a:ea typeface="游ゴシック" panose="020B0400000000000000" pitchFamily="50" charset="-128"/>
              </a:rPr>
              <a:t>ご確認ください。</a:t>
            </a:r>
          </a:p>
        </p:txBody>
      </p:sp>
      <p:cxnSp>
        <p:nvCxnSpPr>
          <p:cNvPr id="84" name="Google Shape;85;p9"/>
          <p:cNvCxnSpPr>
            <a:cxnSpLocks/>
          </p:cNvCxnSpPr>
          <p:nvPr/>
        </p:nvCxnSpPr>
        <p:spPr>
          <a:xfrm flipV="1">
            <a:off x="3504697" y="3279588"/>
            <a:ext cx="5456669" cy="9525"/>
          </a:xfrm>
          <a:prstGeom prst="straightConnector1">
            <a:avLst/>
          </a:prstGeom>
          <a:noFill/>
          <a:ln w="12700" cap="flat" cmpd="sng">
            <a:solidFill>
              <a:schemeClr val="tx1">
                <a:lumMod val="50000"/>
                <a:lumOff val="50000"/>
              </a:schemeClr>
            </a:solidFill>
            <a:prstDash val="solid"/>
            <a:round/>
            <a:headEnd type="none" w="sm" len="sm"/>
            <a:tailEnd type="none" w="sm" len="sm"/>
          </a:ln>
        </p:spPr>
      </p:cxnSp>
      <p:cxnSp>
        <p:nvCxnSpPr>
          <p:cNvPr id="88" name="直線コネクタ 87"/>
          <p:cNvCxnSpPr>
            <a:cxnSpLocks/>
          </p:cNvCxnSpPr>
          <p:nvPr/>
        </p:nvCxnSpPr>
        <p:spPr>
          <a:xfrm flipH="1" flipV="1">
            <a:off x="7876463" y="1996576"/>
            <a:ext cx="421104" cy="563298"/>
          </a:xfrm>
          <a:prstGeom prst="line">
            <a:avLst/>
          </a:prstGeom>
          <a:ln w="12700">
            <a:solidFill>
              <a:schemeClr val="bg1"/>
            </a:solidFill>
            <a:tailEnd type="oval" w="sm" len="sm"/>
          </a:ln>
          <a:effectLst/>
        </p:spPr>
        <p:style>
          <a:lnRef idx="2">
            <a:schemeClr val="accent1"/>
          </a:lnRef>
          <a:fillRef idx="0">
            <a:schemeClr val="accent1"/>
          </a:fillRef>
          <a:effectRef idx="1">
            <a:schemeClr val="accent1"/>
          </a:effectRef>
          <a:fontRef idx="minor">
            <a:schemeClr val="tx1"/>
          </a:fontRef>
        </p:style>
      </p:cxnSp>
      <p:sp>
        <p:nvSpPr>
          <p:cNvPr id="89" name="角丸四角形 88"/>
          <p:cNvSpPr/>
          <p:nvPr/>
        </p:nvSpPr>
        <p:spPr>
          <a:xfrm>
            <a:off x="8034391" y="2264580"/>
            <a:ext cx="706141" cy="442954"/>
          </a:xfrm>
          <a:prstGeom prst="roundRect">
            <a:avLst/>
          </a:prstGeom>
          <a:solidFill>
            <a:schemeClr val="bg1"/>
          </a:solidFill>
          <a:ln w="317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700" dirty="0">
                <a:solidFill>
                  <a:schemeClr val="tx1"/>
                </a:solidFill>
                <a:latin typeface="游ゴシック" panose="020B0400000000000000" pitchFamily="50" charset="-128"/>
                <a:ea typeface="游ゴシック" panose="020B0400000000000000" pitchFamily="50" charset="-128"/>
              </a:rPr>
              <a:t>リシェント</a:t>
            </a:r>
            <a:endParaRPr kumimoji="1" lang="en-US" altLang="ja-JP" sz="700" dirty="0">
              <a:solidFill>
                <a:schemeClr val="tx1"/>
              </a:solidFill>
              <a:latin typeface="游ゴシック" panose="020B0400000000000000" pitchFamily="50" charset="-128"/>
              <a:ea typeface="游ゴシック" panose="020B0400000000000000" pitchFamily="50" charset="-128"/>
            </a:endParaRPr>
          </a:p>
          <a:p>
            <a:pPr algn="ctr"/>
            <a:r>
              <a:rPr kumimoji="1" lang="ja-JP" altLang="en-US" sz="700" dirty="0">
                <a:solidFill>
                  <a:schemeClr val="tx1"/>
                </a:solidFill>
                <a:latin typeface="游ゴシック" panose="020B0400000000000000" pitchFamily="50" charset="-128"/>
                <a:ea typeface="游ゴシック" panose="020B0400000000000000" pitchFamily="50" charset="-128"/>
              </a:rPr>
              <a:t>独自の</a:t>
            </a:r>
            <a:endParaRPr kumimoji="1" lang="en-US" altLang="ja-JP" sz="700" dirty="0">
              <a:solidFill>
                <a:schemeClr val="tx1"/>
              </a:solidFill>
              <a:latin typeface="游ゴシック" panose="020B0400000000000000" pitchFamily="50" charset="-128"/>
              <a:ea typeface="游ゴシック" panose="020B0400000000000000" pitchFamily="50" charset="-128"/>
            </a:endParaRPr>
          </a:p>
          <a:p>
            <a:pPr algn="ctr"/>
            <a:r>
              <a:rPr kumimoji="1" lang="ja-JP" altLang="en-US" sz="700" dirty="0">
                <a:solidFill>
                  <a:schemeClr val="tx1"/>
                </a:solidFill>
                <a:latin typeface="游ゴシック" panose="020B0400000000000000" pitchFamily="50" charset="-128"/>
                <a:ea typeface="游ゴシック" panose="020B0400000000000000" pitchFamily="50" charset="-128"/>
              </a:rPr>
              <a:t>枠固定方式</a:t>
            </a:r>
          </a:p>
        </p:txBody>
      </p:sp>
      <p:sp>
        <p:nvSpPr>
          <p:cNvPr id="110" name="正方形/長方形 109"/>
          <p:cNvSpPr/>
          <p:nvPr/>
        </p:nvSpPr>
        <p:spPr>
          <a:xfrm>
            <a:off x="3433747" y="1144466"/>
            <a:ext cx="5148278" cy="215444"/>
          </a:xfrm>
          <a:prstGeom prst="rect">
            <a:avLst/>
          </a:prstGeom>
        </p:spPr>
        <p:txBody>
          <a:bodyPr wrap="square">
            <a:spAutoFit/>
          </a:bodyPr>
          <a:lstStyle/>
          <a:p>
            <a:r>
              <a:rPr lang="ja-JP" altLang="en-US" sz="800" dirty="0">
                <a:solidFill>
                  <a:schemeClr val="tx1">
                    <a:lumMod val="75000"/>
                    <a:lumOff val="25000"/>
                  </a:schemeClr>
                </a:solidFill>
                <a:latin typeface="Yu Gothic Medium" panose="020B0500000000000000" pitchFamily="50" charset="-128"/>
                <a:ea typeface="Yu Gothic Medium" panose="020B0500000000000000" pitchFamily="50" charset="-128"/>
              </a:rPr>
              <a:t>今ある枠の上 から、新しい 枠を取り付 けるだけだから、壁や床を傷める心 配もありませ ん 。</a:t>
            </a:r>
          </a:p>
        </p:txBody>
      </p:sp>
      <p:sp>
        <p:nvSpPr>
          <p:cNvPr id="29" name="角丸四角形 28"/>
          <p:cNvSpPr/>
          <p:nvPr/>
        </p:nvSpPr>
        <p:spPr>
          <a:xfrm>
            <a:off x="5873271" y="1640633"/>
            <a:ext cx="1156518" cy="972227"/>
          </a:xfrm>
          <a:prstGeom prst="roundRect">
            <a:avLst/>
          </a:prstGeom>
          <a:solidFill>
            <a:schemeClr val="bg1"/>
          </a:solidFill>
          <a:ln w="31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pic>
        <p:nvPicPr>
          <p:cNvPr id="25" name="図 24"/>
          <p:cNvPicPr>
            <a:picLocks noChangeAspect="1"/>
          </p:cNvPicPr>
          <p:nvPr/>
        </p:nvPicPr>
        <p:blipFill>
          <a:blip r:embed="rId11"/>
          <a:stretch>
            <a:fillRect/>
          </a:stretch>
        </p:blipFill>
        <p:spPr>
          <a:xfrm>
            <a:off x="5999955" y="2074905"/>
            <a:ext cx="881720" cy="501540"/>
          </a:xfrm>
          <a:prstGeom prst="rect">
            <a:avLst/>
          </a:prstGeom>
        </p:spPr>
      </p:pic>
      <p:sp>
        <p:nvSpPr>
          <p:cNvPr id="30" name="テキスト ボックス 29"/>
          <p:cNvSpPr txBox="1"/>
          <p:nvPr/>
        </p:nvSpPr>
        <p:spPr>
          <a:xfrm>
            <a:off x="5975673" y="1754963"/>
            <a:ext cx="928695" cy="276999"/>
          </a:xfrm>
          <a:prstGeom prst="rect">
            <a:avLst/>
          </a:prstGeom>
          <a:noFill/>
        </p:spPr>
        <p:txBody>
          <a:bodyPr wrap="square" lIns="0" tIns="0" rIns="0" bIns="0" rtlCol="0">
            <a:spAutoFit/>
          </a:bodyPr>
          <a:lstStyle/>
          <a:p>
            <a:r>
              <a:rPr lang="ja-JP" altLang="en-US" sz="600" dirty="0">
                <a:solidFill>
                  <a:schemeClr val="tx1">
                    <a:lumMod val="75000"/>
                    <a:lumOff val="25000"/>
                  </a:schemeClr>
                </a:solidFill>
                <a:latin typeface="游ゴシック" panose="020B0400000000000000" pitchFamily="50" charset="-128"/>
                <a:ea typeface="游ゴシック" panose="020B0400000000000000" pitchFamily="50" charset="-128"/>
              </a:rPr>
              <a:t>下枠に段差が生じた場合は、</a:t>
            </a:r>
          </a:p>
          <a:p>
            <a:r>
              <a:rPr lang="ja-JP" altLang="en-US" sz="600" dirty="0">
                <a:solidFill>
                  <a:schemeClr val="tx1">
                    <a:lumMod val="75000"/>
                    <a:lumOff val="25000"/>
                  </a:schemeClr>
                </a:solidFill>
                <a:latin typeface="游ゴシック" panose="020B0400000000000000" pitchFamily="50" charset="-128"/>
                <a:ea typeface="游ゴシック" panose="020B0400000000000000" pitchFamily="50" charset="-128"/>
              </a:rPr>
              <a:t>緩和材（オプション）で</a:t>
            </a:r>
          </a:p>
          <a:p>
            <a:r>
              <a:rPr lang="ja-JP" altLang="en-US" sz="600" dirty="0">
                <a:solidFill>
                  <a:schemeClr val="tx1">
                    <a:lumMod val="75000"/>
                    <a:lumOff val="25000"/>
                  </a:schemeClr>
                </a:solidFill>
                <a:latin typeface="游ゴシック" panose="020B0400000000000000" pitchFamily="50" charset="-128"/>
                <a:ea typeface="游ゴシック" panose="020B0400000000000000" pitchFamily="50" charset="-128"/>
              </a:rPr>
              <a:t>つまづきにくく。</a:t>
            </a:r>
            <a:endParaRPr kumimoji="1" lang="ja-JP" altLang="en-US" sz="600" dirty="0">
              <a:solidFill>
                <a:schemeClr val="tx1">
                  <a:lumMod val="75000"/>
                  <a:lumOff val="25000"/>
                </a:schemeClr>
              </a:solidFill>
              <a:latin typeface="游ゴシック" panose="020B0400000000000000" pitchFamily="50" charset="-128"/>
              <a:ea typeface="游ゴシック" panose="020B0400000000000000" pitchFamily="50" charset="-128"/>
            </a:endParaRPr>
          </a:p>
        </p:txBody>
      </p:sp>
      <p:pic>
        <p:nvPicPr>
          <p:cNvPr id="104" name="図 103"/>
          <p:cNvPicPr>
            <a:picLocks noChangeAspect="1"/>
          </p:cNvPicPr>
          <p:nvPr/>
        </p:nvPicPr>
        <p:blipFill>
          <a:blip r:embed="rId12"/>
          <a:stretch>
            <a:fillRect/>
          </a:stretch>
        </p:blipFill>
        <p:spPr>
          <a:xfrm>
            <a:off x="3627727" y="1607990"/>
            <a:ext cx="830096" cy="913182"/>
          </a:xfrm>
          <a:prstGeom prst="rect">
            <a:avLst/>
          </a:prstGeom>
        </p:spPr>
      </p:pic>
      <p:sp>
        <p:nvSpPr>
          <p:cNvPr id="105" name="右矢印 104"/>
          <p:cNvSpPr/>
          <p:nvPr/>
        </p:nvSpPr>
        <p:spPr>
          <a:xfrm>
            <a:off x="4371351" y="2039177"/>
            <a:ext cx="229647" cy="239048"/>
          </a:xfrm>
          <a:prstGeom prst="rightArrow">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pic>
        <p:nvPicPr>
          <p:cNvPr id="68" name="図 67"/>
          <p:cNvPicPr>
            <a:picLocks noChangeAspect="1"/>
          </p:cNvPicPr>
          <p:nvPr/>
        </p:nvPicPr>
        <p:blipFill>
          <a:blip r:embed="rId13"/>
          <a:stretch>
            <a:fillRect/>
          </a:stretch>
        </p:blipFill>
        <p:spPr>
          <a:xfrm>
            <a:off x="7761991" y="4637232"/>
            <a:ext cx="1054077" cy="730467"/>
          </a:xfrm>
          <a:prstGeom prst="rect">
            <a:avLst/>
          </a:prstGeom>
        </p:spPr>
      </p:pic>
      <p:sp>
        <p:nvSpPr>
          <p:cNvPr id="69" name="Google Shape;63;p9"/>
          <p:cNvSpPr txBox="1"/>
          <p:nvPr/>
        </p:nvSpPr>
        <p:spPr>
          <a:xfrm>
            <a:off x="7569033" y="3318081"/>
            <a:ext cx="1080749" cy="246181"/>
          </a:xfrm>
          <a:prstGeom prst="rect">
            <a:avLst/>
          </a:prstGeom>
          <a:noFill/>
          <a:ln>
            <a:noFill/>
          </a:ln>
        </p:spPr>
        <p:txBody>
          <a:bodyPr spcFirstLastPara="1" wrap="square" lIns="91425" tIns="45700" rIns="91425" bIns="45700" anchor="t" anchorCtr="0">
            <a:spAutoFit/>
          </a:bodyPr>
          <a:lstStyle/>
          <a:p>
            <a:pPr lvl="0">
              <a:buClr>
                <a:srgbClr val="000000"/>
              </a:buClr>
              <a:buSzPts val="1000"/>
            </a:pPr>
            <a:r>
              <a:rPr lang="ja-JP" altLang="en-US" sz="1000" b="1"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チェンジキー</a:t>
            </a:r>
            <a:endParaRPr sz="1400" b="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70" name="テキスト ボックス 69"/>
          <p:cNvSpPr txBox="1"/>
          <p:nvPr/>
        </p:nvSpPr>
        <p:spPr>
          <a:xfrm>
            <a:off x="7669563" y="3549538"/>
            <a:ext cx="1225127" cy="861774"/>
          </a:xfrm>
          <a:prstGeom prst="rect">
            <a:avLst/>
          </a:prstGeom>
          <a:noFill/>
        </p:spPr>
        <p:txBody>
          <a:bodyPr wrap="square" lIns="0" tIns="0" rIns="0" bIns="0" rtlCol="0">
            <a:spAutoFit/>
          </a:bodyPr>
          <a:lstStyle/>
          <a:p>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物件ごとに設定する専用のチェンジキーを用いることで、シリンダー交換なしでカギの変更ができるため、入退居時のシリンダー交換費用を減らすことができます。</a:t>
            </a:r>
          </a:p>
        </p:txBody>
      </p:sp>
      <p:sp>
        <p:nvSpPr>
          <p:cNvPr id="107" name="テキスト ボックス 106">
            <a:extLst>
              <a:ext uri="{FF2B5EF4-FFF2-40B4-BE49-F238E27FC236}">
                <a16:creationId xmlns:a16="http://schemas.microsoft.com/office/drawing/2014/main" id="{45929C8D-D3BE-49E0-A3C6-31AA5AC3DA14}"/>
              </a:ext>
            </a:extLst>
          </p:cNvPr>
          <p:cNvSpPr txBox="1"/>
          <p:nvPr/>
        </p:nvSpPr>
        <p:spPr>
          <a:xfrm>
            <a:off x="6252974" y="5295183"/>
            <a:ext cx="390144" cy="123111"/>
          </a:xfrm>
          <a:prstGeom prst="rect">
            <a:avLst/>
          </a:prstGeom>
          <a:noFill/>
        </p:spPr>
        <p:txBody>
          <a:bodyPr wrap="square" lIns="0" tIns="0" rIns="0" bIns="0" rtlCol="0">
            <a:spAutoFit/>
          </a:bodyPr>
          <a:lstStyle/>
          <a:p>
            <a:pPr algn="ctr"/>
            <a:r>
              <a:rPr kumimoji="1"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室内側</a:t>
            </a:r>
          </a:p>
        </p:txBody>
      </p:sp>
      <p:sp>
        <p:nvSpPr>
          <p:cNvPr id="108" name="テキスト ボックス 107">
            <a:extLst>
              <a:ext uri="{FF2B5EF4-FFF2-40B4-BE49-F238E27FC236}">
                <a16:creationId xmlns:a16="http://schemas.microsoft.com/office/drawing/2014/main" id="{FD7A60F3-1703-4EC6-95B5-C898AB899263}"/>
              </a:ext>
            </a:extLst>
          </p:cNvPr>
          <p:cNvSpPr txBox="1"/>
          <p:nvPr/>
        </p:nvSpPr>
        <p:spPr>
          <a:xfrm>
            <a:off x="6949877" y="5294229"/>
            <a:ext cx="340661" cy="123111"/>
          </a:xfrm>
          <a:prstGeom prst="rect">
            <a:avLst/>
          </a:prstGeom>
          <a:noFill/>
        </p:spPr>
        <p:txBody>
          <a:bodyPr wrap="square" lIns="0" tIns="0" rIns="0" bIns="0" rtlCol="0">
            <a:spAutoFit/>
          </a:bodyPr>
          <a:lstStyle/>
          <a:p>
            <a:pPr algn="ctr"/>
            <a:r>
              <a:rPr kumimoji="1"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室外側</a:t>
            </a:r>
          </a:p>
        </p:txBody>
      </p:sp>
      <p:pic>
        <p:nvPicPr>
          <p:cNvPr id="17" name="図 16">
            <a:extLst>
              <a:ext uri="{FF2B5EF4-FFF2-40B4-BE49-F238E27FC236}">
                <a16:creationId xmlns:a16="http://schemas.microsoft.com/office/drawing/2014/main" id="{F6682A03-ACB7-484E-8FBE-69777C20ACC6}"/>
              </a:ext>
            </a:extLst>
          </p:cNvPr>
          <p:cNvPicPr>
            <a:picLocks noChangeAspect="1"/>
          </p:cNvPicPr>
          <p:nvPr/>
        </p:nvPicPr>
        <p:blipFill>
          <a:blip r:embed="rId14">
            <a:extLst>
              <a:ext uri="{BEBA8EAE-BF5A-486C-A8C5-ECC9F3942E4B}">
                <a14:imgProps xmlns:a14="http://schemas.microsoft.com/office/drawing/2010/main">
                  <a14:imgLayer r:embed="rId15">
                    <a14:imgEffect>
                      <a14:saturation sat="0"/>
                    </a14:imgEffect>
                  </a14:imgLayer>
                </a14:imgProps>
              </a:ext>
            </a:extLst>
          </a:blip>
          <a:stretch>
            <a:fillRect/>
          </a:stretch>
        </p:blipFill>
        <p:spPr>
          <a:xfrm>
            <a:off x="194731" y="5820428"/>
            <a:ext cx="687866" cy="251511"/>
          </a:xfrm>
          <a:prstGeom prst="rect">
            <a:avLst/>
          </a:prstGeom>
        </p:spPr>
      </p:pic>
      <p:pic>
        <p:nvPicPr>
          <p:cNvPr id="22" name="図 21">
            <a:extLst>
              <a:ext uri="{FF2B5EF4-FFF2-40B4-BE49-F238E27FC236}">
                <a16:creationId xmlns:a16="http://schemas.microsoft.com/office/drawing/2014/main" id="{D82FCABE-768B-4BD6-8CAD-9566D7988695}"/>
              </a:ext>
            </a:extLst>
          </p:cNvPr>
          <p:cNvPicPr>
            <a:picLocks noChangeAspect="1"/>
          </p:cNvPicPr>
          <p:nvPr/>
        </p:nvPicPr>
        <p:blipFill>
          <a:blip r:embed="rId16">
            <a:extLst>
              <a:ext uri="{BEBA8EAE-BF5A-486C-A8C5-ECC9F3942E4B}">
                <a14:imgProps xmlns:a14="http://schemas.microsoft.com/office/drawing/2010/main">
                  <a14:imgLayer r:embed="rId17">
                    <a14:imgEffect>
                      <a14:saturation sat="0"/>
                    </a14:imgEffect>
                  </a14:imgLayer>
                </a14:imgProps>
              </a:ext>
            </a:extLst>
          </a:blip>
          <a:stretch>
            <a:fillRect/>
          </a:stretch>
        </p:blipFill>
        <p:spPr>
          <a:xfrm>
            <a:off x="170055" y="6048783"/>
            <a:ext cx="711639" cy="197677"/>
          </a:xfrm>
          <a:prstGeom prst="rect">
            <a:avLst/>
          </a:prstGeom>
        </p:spPr>
      </p:pic>
      <p:pic>
        <p:nvPicPr>
          <p:cNvPr id="23" name="図 22">
            <a:extLst>
              <a:ext uri="{FF2B5EF4-FFF2-40B4-BE49-F238E27FC236}">
                <a16:creationId xmlns:a16="http://schemas.microsoft.com/office/drawing/2014/main" id="{333B7FA0-B34F-4E65-9B20-E8E4EC15E7A2}"/>
              </a:ext>
            </a:extLst>
          </p:cNvPr>
          <p:cNvPicPr>
            <a:picLocks noChangeAspect="1"/>
          </p:cNvPicPr>
          <p:nvPr/>
        </p:nvPicPr>
        <p:blipFill>
          <a:blip r:embed="rId18">
            <a:extLst>
              <a:ext uri="{BEBA8EAE-BF5A-486C-A8C5-ECC9F3942E4B}">
                <a14:imgProps xmlns:a14="http://schemas.microsoft.com/office/drawing/2010/main">
                  <a14:imgLayer r:embed="rId19">
                    <a14:imgEffect>
                      <a14:saturation sat="0"/>
                    </a14:imgEffect>
                  </a14:imgLayer>
                </a14:imgProps>
              </a:ext>
            </a:extLst>
          </a:blip>
          <a:stretch>
            <a:fillRect/>
          </a:stretch>
        </p:blipFill>
        <p:spPr>
          <a:xfrm>
            <a:off x="194730" y="6224536"/>
            <a:ext cx="679711" cy="180644"/>
          </a:xfrm>
          <a:prstGeom prst="rect">
            <a:avLst/>
          </a:prstGeom>
        </p:spPr>
      </p:pic>
      <p:sp>
        <p:nvSpPr>
          <p:cNvPr id="85" name="正方形/長方形 84">
            <a:extLst>
              <a:ext uri="{FF2B5EF4-FFF2-40B4-BE49-F238E27FC236}">
                <a16:creationId xmlns:a16="http://schemas.microsoft.com/office/drawing/2014/main" id="{16641186-E5D5-4ECC-9290-E7C3CC9DE9E1}"/>
              </a:ext>
            </a:extLst>
          </p:cNvPr>
          <p:cNvSpPr/>
          <p:nvPr/>
        </p:nvSpPr>
        <p:spPr>
          <a:xfrm>
            <a:off x="844071" y="5877256"/>
            <a:ext cx="2440656" cy="215444"/>
          </a:xfrm>
          <a:prstGeom prst="rect">
            <a:avLst/>
          </a:prstGeom>
        </p:spPr>
        <p:txBody>
          <a:bodyPr wrap="square">
            <a:spAutoFit/>
          </a:bodyPr>
          <a:lstStyle/>
          <a:p>
            <a:r>
              <a:rPr lang="en-US" altLang="ja-JP" sz="700" dirty="0">
                <a:solidFill>
                  <a:schemeClr val="tx1">
                    <a:lumMod val="75000"/>
                    <a:lumOff val="25000"/>
                  </a:schemeClr>
                </a:solidFill>
                <a:latin typeface="Yu Gothic Medium" panose="020B0500000000000000" pitchFamily="50" charset="-128"/>
                <a:ea typeface="Yu Gothic Medium" panose="020B0500000000000000" pitchFamily="50" charset="-128"/>
              </a:rPr>
              <a:t>1</a:t>
            </a:r>
            <a:r>
              <a:rPr lang="ja-JP" altLang="en-US" sz="700" dirty="0">
                <a:solidFill>
                  <a:schemeClr val="tx1">
                    <a:lumMod val="75000"/>
                    <a:lumOff val="25000"/>
                  </a:schemeClr>
                </a:solidFill>
                <a:latin typeface="Yu Gothic Medium" panose="020B0500000000000000" pitchFamily="50" charset="-128"/>
                <a:ea typeface="Yu Gothic Medium" panose="020B0500000000000000" pitchFamily="50" charset="-128"/>
              </a:rPr>
              <a:t>日で完了するので、何日も立ち会う必要がありません</a:t>
            </a:r>
            <a:r>
              <a:rPr lang="ja-JP" altLang="en-US" sz="800" dirty="0">
                <a:solidFill>
                  <a:schemeClr val="tx1">
                    <a:lumMod val="75000"/>
                    <a:lumOff val="25000"/>
                  </a:schemeClr>
                </a:solidFill>
                <a:latin typeface="Yu Gothic Medium" panose="020B0500000000000000" pitchFamily="50" charset="-128"/>
                <a:ea typeface="Yu Gothic Medium" panose="020B0500000000000000" pitchFamily="50" charset="-128"/>
              </a:rPr>
              <a:t>。</a:t>
            </a:r>
          </a:p>
        </p:txBody>
      </p:sp>
      <p:sp>
        <p:nvSpPr>
          <p:cNvPr id="86" name="正方形/長方形 85">
            <a:extLst>
              <a:ext uri="{FF2B5EF4-FFF2-40B4-BE49-F238E27FC236}">
                <a16:creationId xmlns:a16="http://schemas.microsoft.com/office/drawing/2014/main" id="{FC768CA1-2360-4CAC-AEA4-C04730E171BE}"/>
              </a:ext>
            </a:extLst>
          </p:cNvPr>
          <p:cNvSpPr/>
          <p:nvPr/>
        </p:nvSpPr>
        <p:spPr>
          <a:xfrm>
            <a:off x="830894" y="6056203"/>
            <a:ext cx="2364410" cy="215444"/>
          </a:xfrm>
          <a:prstGeom prst="rect">
            <a:avLst/>
          </a:prstGeom>
        </p:spPr>
        <p:txBody>
          <a:bodyPr wrap="square">
            <a:spAutoFit/>
          </a:bodyPr>
          <a:lstStyle/>
          <a:p>
            <a:r>
              <a:rPr lang="ja-JP" altLang="en-US" sz="700" dirty="0">
                <a:solidFill>
                  <a:schemeClr val="tx1">
                    <a:lumMod val="75000"/>
                    <a:lumOff val="25000"/>
                  </a:schemeClr>
                </a:solidFill>
                <a:latin typeface="Yu Gothic Medium" panose="020B0500000000000000" pitchFamily="50" charset="-128"/>
                <a:ea typeface="Yu Gothic Medium" panose="020B0500000000000000" pitchFamily="50" charset="-128"/>
              </a:rPr>
              <a:t>大がかりな工事が必要ないので、費用を削減できます</a:t>
            </a:r>
            <a:r>
              <a:rPr lang="ja-JP" altLang="en-US" sz="800" dirty="0">
                <a:solidFill>
                  <a:schemeClr val="tx1">
                    <a:lumMod val="75000"/>
                    <a:lumOff val="25000"/>
                  </a:schemeClr>
                </a:solidFill>
                <a:latin typeface="Yu Gothic Medium" panose="020B0500000000000000" pitchFamily="50" charset="-128"/>
                <a:ea typeface="Yu Gothic Medium" panose="020B0500000000000000" pitchFamily="50" charset="-128"/>
              </a:rPr>
              <a:t>。</a:t>
            </a:r>
          </a:p>
        </p:txBody>
      </p:sp>
      <p:sp>
        <p:nvSpPr>
          <p:cNvPr id="90" name="正方形/長方形 89">
            <a:extLst>
              <a:ext uri="{FF2B5EF4-FFF2-40B4-BE49-F238E27FC236}">
                <a16:creationId xmlns:a16="http://schemas.microsoft.com/office/drawing/2014/main" id="{6121122B-11E2-41F9-910E-817BD6F8E4B5}"/>
              </a:ext>
            </a:extLst>
          </p:cNvPr>
          <p:cNvSpPr/>
          <p:nvPr/>
        </p:nvSpPr>
        <p:spPr>
          <a:xfrm>
            <a:off x="826464" y="6241272"/>
            <a:ext cx="2872457" cy="200055"/>
          </a:xfrm>
          <a:prstGeom prst="rect">
            <a:avLst/>
          </a:prstGeom>
        </p:spPr>
        <p:txBody>
          <a:bodyPr wrap="square">
            <a:spAutoFit/>
          </a:bodyPr>
          <a:lstStyle/>
          <a:p>
            <a:r>
              <a:rPr lang="ja-JP" altLang="en-US" sz="700" dirty="0">
                <a:solidFill>
                  <a:schemeClr val="tx1">
                    <a:lumMod val="75000"/>
                    <a:lumOff val="25000"/>
                  </a:schemeClr>
                </a:solidFill>
                <a:latin typeface="Yu Gothic Medium" panose="020B0500000000000000" pitchFamily="50" charset="-128"/>
                <a:ea typeface="Yu Gothic Medium" panose="020B0500000000000000" pitchFamily="50" charset="-128"/>
              </a:rPr>
              <a:t>騒音や粉塵を抑えて、入居者さまやご近所のストレスも最小限に。</a:t>
            </a:r>
          </a:p>
        </p:txBody>
      </p:sp>
      <p:sp>
        <p:nvSpPr>
          <p:cNvPr id="91" name="正方形/長方形 90">
            <a:extLst>
              <a:ext uri="{FF2B5EF4-FFF2-40B4-BE49-F238E27FC236}">
                <a16:creationId xmlns:a16="http://schemas.microsoft.com/office/drawing/2014/main" id="{A702FF29-930C-4AD4-92EC-CBFD2DFD7ABD}"/>
              </a:ext>
            </a:extLst>
          </p:cNvPr>
          <p:cNvSpPr/>
          <p:nvPr/>
        </p:nvSpPr>
        <p:spPr>
          <a:xfrm>
            <a:off x="3547008" y="1402995"/>
            <a:ext cx="743729" cy="215444"/>
          </a:xfrm>
          <a:prstGeom prst="rect">
            <a:avLst/>
          </a:prstGeom>
        </p:spPr>
        <p:txBody>
          <a:bodyPr wrap="square">
            <a:spAutoFit/>
          </a:bodyPr>
          <a:lstStyle/>
          <a:p>
            <a:r>
              <a:rPr lang="ja-JP" altLang="en-US" sz="800" dirty="0">
                <a:solidFill>
                  <a:schemeClr val="tx1">
                    <a:lumMod val="75000"/>
                    <a:lumOff val="25000"/>
                  </a:schemeClr>
                </a:solidFill>
                <a:latin typeface="Yu Gothic Medium" panose="020B0500000000000000" pitchFamily="50" charset="-128"/>
                <a:ea typeface="Yu Gothic Medium" panose="020B0500000000000000" pitchFamily="50" charset="-128"/>
              </a:rPr>
              <a:t>今ある枠</a:t>
            </a:r>
          </a:p>
        </p:txBody>
      </p:sp>
      <p:sp>
        <p:nvSpPr>
          <p:cNvPr id="92" name="正方形/長方形 91">
            <a:extLst>
              <a:ext uri="{FF2B5EF4-FFF2-40B4-BE49-F238E27FC236}">
                <a16:creationId xmlns:a16="http://schemas.microsoft.com/office/drawing/2014/main" id="{2C8FECB0-48DB-418C-8B58-4EBDE9020649}"/>
              </a:ext>
            </a:extLst>
          </p:cNvPr>
          <p:cNvSpPr/>
          <p:nvPr/>
        </p:nvSpPr>
        <p:spPr>
          <a:xfrm>
            <a:off x="4594184" y="1411118"/>
            <a:ext cx="1219012" cy="215444"/>
          </a:xfrm>
          <a:prstGeom prst="rect">
            <a:avLst/>
          </a:prstGeom>
        </p:spPr>
        <p:txBody>
          <a:bodyPr wrap="square">
            <a:spAutoFit/>
          </a:bodyPr>
          <a:lstStyle/>
          <a:p>
            <a:r>
              <a:rPr lang="ja-JP" altLang="en-US" sz="800" dirty="0">
                <a:solidFill>
                  <a:schemeClr val="tx1">
                    <a:lumMod val="75000"/>
                    <a:lumOff val="25000"/>
                  </a:schemeClr>
                </a:solidFill>
                <a:latin typeface="Yu Gothic Medium" panose="020B0500000000000000" pitchFamily="50" charset="-128"/>
                <a:ea typeface="Yu Gothic Medium" panose="020B0500000000000000" pitchFamily="50" charset="-128"/>
              </a:rPr>
              <a:t>新しいドア枠でカバー</a:t>
            </a:r>
          </a:p>
        </p:txBody>
      </p:sp>
      <p:sp>
        <p:nvSpPr>
          <p:cNvPr id="93" name="Google Shape;63;p9">
            <a:extLst>
              <a:ext uri="{FF2B5EF4-FFF2-40B4-BE49-F238E27FC236}">
                <a16:creationId xmlns:a16="http://schemas.microsoft.com/office/drawing/2014/main" id="{D5AE7E41-760F-4895-83A4-DB4244495501}"/>
              </a:ext>
            </a:extLst>
          </p:cNvPr>
          <p:cNvSpPr txBox="1"/>
          <p:nvPr/>
        </p:nvSpPr>
        <p:spPr>
          <a:xfrm>
            <a:off x="3425464" y="3063043"/>
            <a:ext cx="1390493" cy="246181"/>
          </a:xfrm>
          <a:prstGeom prst="rect">
            <a:avLst/>
          </a:prstGeom>
          <a:noFill/>
          <a:ln>
            <a:noFill/>
          </a:ln>
        </p:spPr>
        <p:txBody>
          <a:bodyPr spcFirstLastPara="1" wrap="square" lIns="91425" tIns="45700" rIns="91425" bIns="45700" anchor="t" anchorCtr="0">
            <a:spAutoFit/>
          </a:bodyPr>
          <a:lstStyle/>
          <a:p>
            <a:pPr lvl="0">
              <a:buClr>
                <a:srgbClr val="000000"/>
              </a:buClr>
              <a:buSzPts val="1000"/>
            </a:pPr>
            <a:r>
              <a:rPr lang="ja-JP" sz="10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a:t>
            </a:r>
            <a:r>
              <a:rPr lang="ja-JP" altLang="en-US" sz="1000" b="1" dirty="0">
                <a:solidFill>
                  <a:schemeClr val="tx1">
                    <a:lumMod val="75000"/>
                    <a:lumOff val="25000"/>
                  </a:schemeClr>
                </a:solidFill>
                <a:latin typeface="游ゴシック" panose="020B0400000000000000" pitchFamily="50" charset="-128"/>
                <a:ea typeface="游ゴシック" panose="020B0400000000000000" pitchFamily="50" charset="-128"/>
              </a:rPr>
              <a:t>キーシステム</a:t>
            </a:r>
            <a:endParaRPr sz="1400" b="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pic>
        <p:nvPicPr>
          <p:cNvPr id="64" name="図 63">
            <a:extLst>
              <a:ext uri="{FF2B5EF4-FFF2-40B4-BE49-F238E27FC236}">
                <a16:creationId xmlns:a16="http://schemas.microsoft.com/office/drawing/2014/main" id="{56225ADF-593A-43DD-9A11-EEF81CAC52B9}"/>
              </a:ext>
            </a:extLst>
          </p:cNvPr>
          <p:cNvPicPr>
            <a:picLocks noChangeAspect="1"/>
          </p:cNvPicPr>
          <p:nvPr/>
        </p:nvPicPr>
        <p:blipFill>
          <a:blip r:embed="rId20">
            <a:clrChange>
              <a:clrFrom>
                <a:srgbClr val="E6E7E9"/>
              </a:clrFrom>
              <a:clrTo>
                <a:srgbClr val="E6E7E9">
                  <a:alpha val="0"/>
                </a:srgbClr>
              </a:clrTo>
            </a:clrChange>
          </a:blip>
          <a:stretch>
            <a:fillRect/>
          </a:stretch>
        </p:blipFill>
        <p:spPr>
          <a:xfrm>
            <a:off x="271655" y="5283844"/>
            <a:ext cx="532690" cy="542934"/>
          </a:xfrm>
          <a:prstGeom prst="rect">
            <a:avLst/>
          </a:prstGeom>
        </p:spPr>
      </p:pic>
      <p:cxnSp>
        <p:nvCxnSpPr>
          <p:cNvPr id="95" name="Google Shape;65;p9">
            <a:extLst>
              <a:ext uri="{FF2B5EF4-FFF2-40B4-BE49-F238E27FC236}">
                <a16:creationId xmlns:a16="http://schemas.microsoft.com/office/drawing/2014/main" id="{B738B90D-233D-468B-BA56-AA7508D80284}"/>
              </a:ext>
            </a:extLst>
          </p:cNvPr>
          <p:cNvCxnSpPr>
            <a:cxnSpLocks/>
          </p:cNvCxnSpPr>
          <p:nvPr/>
        </p:nvCxnSpPr>
        <p:spPr>
          <a:xfrm flipV="1">
            <a:off x="7514957" y="3334888"/>
            <a:ext cx="22216" cy="2100747"/>
          </a:xfrm>
          <a:prstGeom prst="straightConnector1">
            <a:avLst/>
          </a:prstGeom>
          <a:noFill/>
          <a:ln w="9525" cap="flat" cmpd="sng">
            <a:solidFill>
              <a:srgbClr val="A5A5A5"/>
            </a:solidFill>
            <a:prstDash val="dash"/>
            <a:round/>
            <a:headEnd type="none" w="sm" len="sm"/>
            <a:tailEnd type="none" w="sm" len="sm"/>
          </a:ln>
        </p:spPr>
      </p:cxnSp>
      <p:cxnSp>
        <p:nvCxnSpPr>
          <p:cNvPr id="102" name="Google Shape;65;p9">
            <a:extLst>
              <a:ext uri="{FF2B5EF4-FFF2-40B4-BE49-F238E27FC236}">
                <a16:creationId xmlns:a16="http://schemas.microsoft.com/office/drawing/2014/main" id="{B25355C8-1EFC-4D7C-8587-0F96A923CB84}"/>
              </a:ext>
            </a:extLst>
          </p:cNvPr>
          <p:cNvCxnSpPr>
            <a:cxnSpLocks/>
          </p:cNvCxnSpPr>
          <p:nvPr/>
        </p:nvCxnSpPr>
        <p:spPr>
          <a:xfrm flipV="1">
            <a:off x="9023051" y="3334625"/>
            <a:ext cx="0" cy="2082715"/>
          </a:xfrm>
          <a:prstGeom prst="straightConnector1">
            <a:avLst/>
          </a:prstGeom>
          <a:noFill/>
          <a:ln w="9525" cap="flat" cmpd="sng">
            <a:solidFill>
              <a:srgbClr val="A5A5A5"/>
            </a:solidFill>
            <a:prstDash val="dash"/>
            <a:round/>
            <a:headEnd type="none" w="sm" len="sm"/>
            <a:tailEnd type="none" w="sm" len="sm"/>
          </a:ln>
        </p:spPr>
      </p:cxnSp>
      <p:cxnSp>
        <p:nvCxnSpPr>
          <p:cNvPr id="103" name="Google Shape;85;p9">
            <a:extLst>
              <a:ext uri="{FF2B5EF4-FFF2-40B4-BE49-F238E27FC236}">
                <a16:creationId xmlns:a16="http://schemas.microsoft.com/office/drawing/2014/main" id="{05B256D2-CAA5-4F30-8073-3D8B3EC3CC9E}"/>
              </a:ext>
            </a:extLst>
          </p:cNvPr>
          <p:cNvCxnSpPr>
            <a:cxnSpLocks/>
          </p:cNvCxnSpPr>
          <p:nvPr/>
        </p:nvCxnSpPr>
        <p:spPr>
          <a:xfrm>
            <a:off x="9042101" y="3279588"/>
            <a:ext cx="1540767" cy="0"/>
          </a:xfrm>
          <a:prstGeom prst="straightConnector1">
            <a:avLst/>
          </a:prstGeom>
          <a:noFill/>
          <a:ln w="12700" cap="flat" cmpd="sng">
            <a:solidFill>
              <a:schemeClr val="tx1">
                <a:lumMod val="50000"/>
                <a:lumOff val="50000"/>
              </a:schemeClr>
            </a:solidFill>
            <a:prstDash val="solid"/>
            <a:round/>
            <a:headEnd type="none" w="sm" len="sm"/>
            <a:tailEnd type="none" w="sm" len="sm"/>
          </a:ln>
        </p:spPr>
      </p:cxnSp>
      <p:sp>
        <p:nvSpPr>
          <p:cNvPr id="116" name="正方形/長方形 115">
            <a:extLst>
              <a:ext uri="{FF2B5EF4-FFF2-40B4-BE49-F238E27FC236}">
                <a16:creationId xmlns:a16="http://schemas.microsoft.com/office/drawing/2014/main" id="{CBE907DB-C1C9-429D-A206-A64F813CABCE}"/>
              </a:ext>
            </a:extLst>
          </p:cNvPr>
          <p:cNvSpPr/>
          <p:nvPr/>
        </p:nvSpPr>
        <p:spPr>
          <a:xfrm>
            <a:off x="3517624" y="5521957"/>
            <a:ext cx="1620186" cy="28469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ja-JP" altLang="ja-JP" sz="1000" b="1"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a:t>
            </a:r>
            <a:r>
              <a:rPr lang="ja-JP" altLang="en-US" sz="1000" b="1" dirty="0">
                <a:solidFill>
                  <a:schemeClr val="tx1">
                    <a:lumMod val="75000"/>
                    <a:lumOff val="25000"/>
                  </a:schemeClr>
                </a:solidFill>
                <a:latin typeface="游ゴシック" panose="020B0400000000000000" pitchFamily="50" charset="-128"/>
                <a:ea typeface="游ゴシック" panose="020B0400000000000000" pitchFamily="50" charset="-128"/>
              </a:rPr>
              <a:t>指をはさんでも</a:t>
            </a:r>
            <a:endParaRPr lang="en-US" altLang="ja-JP" sz="1000" b="1" dirty="0">
              <a:solidFill>
                <a:schemeClr val="tx1">
                  <a:lumMod val="75000"/>
                  <a:lumOff val="25000"/>
                </a:schemeClr>
              </a:solidFill>
              <a:latin typeface="游ゴシック" panose="020B0400000000000000" pitchFamily="50" charset="-128"/>
              <a:ea typeface="游ゴシック" panose="020B0400000000000000" pitchFamily="50" charset="-128"/>
            </a:endParaRPr>
          </a:p>
          <a:p>
            <a:r>
              <a:rPr lang="ja-JP" altLang="en-US" sz="1000" b="1" dirty="0">
                <a:solidFill>
                  <a:schemeClr val="tx1">
                    <a:lumMod val="75000"/>
                    <a:lumOff val="25000"/>
                  </a:schemeClr>
                </a:solidFill>
                <a:latin typeface="游ゴシック" panose="020B0400000000000000" pitchFamily="50" charset="-128"/>
                <a:ea typeface="游ゴシック" panose="020B0400000000000000" pitchFamily="50" charset="-128"/>
              </a:rPr>
              <a:t>ケガをしにくい安心構造</a:t>
            </a:r>
          </a:p>
          <a:p>
            <a:endParaRPr lang="ja-JP" altLang="en-US" sz="1000" b="1" dirty="0">
              <a:solidFill>
                <a:schemeClr val="tx1">
                  <a:lumMod val="75000"/>
                  <a:lumOff val="25000"/>
                </a:schemeClr>
              </a:solidFill>
              <a:latin typeface="游ゴシック" panose="020B0400000000000000" pitchFamily="50" charset="-128"/>
              <a:ea typeface="游ゴシック" panose="020B0400000000000000" pitchFamily="50" charset="-128"/>
            </a:endParaRPr>
          </a:p>
        </p:txBody>
      </p:sp>
      <p:sp>
        <p:nvSpPr>
          <p:cNvPr id="119" name="正方形/長方形 118">
            <a:extLst>
              <a:ext uri="{FF2B5EF4-FFF2-40B4-BE49-F238E27FC236}">
                <a16:creationId xmlns:a16="http://schemas.microsoft.com/office/drawing/2014/main" id="{26F15706-3121-4907-95CB-F06DDBD8148E}"/>
              </a:ext>
            </a:extLst>
          </p:cNvPr>
          <p:cNvSpPr/>
          <p:nvPr/>
        </p:nvSpPr>
        <p:spPr>
          <a:xfrm>
            <a:off x="7545462" y="5554323"/>
            <a:ext cx="1809849" cy="24076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ja-JP" altLang="ja-JP" sz="1000" b="1"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a:t>
            </a:r>
            <a:r>
              <a:rPr lang="ja-JP" altLang="en-US" sz="1000" b="1" dirty="0">
                <a:solidFill>
                  <a:schemeClr val="tx1">
                    <a:lumMod val="75000"/>
                    <a:lumOff val="25000"/>
                  </a:schemeClr>
                </a:solidFill>
                <a:latin typeface="游ゴシック" panose="020B0400000000000000" pitchFamily="50" charset="-128"/>
                <a:ea typeface="游ゴシック" panose="020B0400000000000000" pitchFamily="50" charset="-128"/>
              </a:rPr>
              <a:t>防犯性の高いシリンダー</a:t>
            </a:r>
          </a:p>
        </p:txBody>
      </p:sp>
      <p:sp>
        <p:nvSpPr>
          <p:cNvPr id="126" name="テキスト ボックス 125">
            <a:extLst>
              <a:ext uri="{FF2B5EF4-FFF2-40B4-BE49-F238E27FC236}">
                <a16:creationId xmlns:a16="http://schemas.microsoft.com/office/drawing/2014/main" id="{DC985891-4E0A-4213-9592-B0E0A36BCE5F}"/>
              </a:ext>
            </a:extLst>
          </p:cNvPr>
          <p:cNvSpPr txBox="1"/>
          <p:nvPr/>
        </p:nvSpPr>
        <p:spPr>
          <a:xfrm>
            <a:off x="7669564" y="5895535"/>
            <a:ext cx="1486681" cy="738664"/>
          </a:xfrm>
          <a:prstGeom prst="rect">
            <a:avLst/>
          </a:prstGeom>
          <a:noFill/>
        </p:spPr>
        <p:txBody>
          <a:bodyPr wrap="square" lIns="0" tIns="0" rIns="0" bIns="0" rtlCol="0">
            <a:spAutoFit/>
          </a:bodyPr>
          <a:lstStyle/>
          <a:p>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シリンダー内部がカギを破られにくい構造です。</a:t>
            </a:r>
          </a:p>
          <a:p>
            <a:r>
              <a:rPr lang="en-US" altLang="ja-JP" sz="800" dirty="0">
                <a:solidFill>
                  <a:schemeClr val="tx1">
                    <a:lumMod val="75000"/>
                    <a:lumOff val="25000"/>
                  </a:schemeClr>
                </a:solidFill>
                <a:latin typeface="游ゴシック" panose="020B0400000000000000" pitchFamily="50" charset="-128"/>
                <a:ea typeface="游ゴシック" panose="020B0400000000000000" pitchFamily="50" charset="-128"/>
              </a:rPr>
              <a:t>2</a:t>
            </a:r>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ロック仕様と</a:t>
            </a:r>
            <a:r>
              <a:rPr lang="en-US" altLang="ja-JP" sz="800" dirty="0">
                <a:solidFill>
                  <a:schemeClr val="tx1">
                    <a:lumMod val="75000"/>
                    <a:lumOff val="25000"/>
                  </a:schemeClr>
                </a:solidFill>
                <a:latin typeface="游ゴシック" panose="020B0400000000000000" pitchFamily="50" charset="-128"/>
                <a:ea typeface="游ゴシック" panose="020B0400000000000000" pitchFamily="50" charset="-128"/>
              </a:rPr>
              <a:t>1</a:t>
            </a:r>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ロック仕様をご用意。</a:t>
            </a:r>
          </a:p>
          <a:p>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カギは上下の向きを気にせず差し込めるリバーシブル仕様です</a:t>
            </a: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rPr>
              <a:t>。</a:t>
            </a:r>
          </a:p>
        </p:txBody>
      </p:sp>
      <p:cxnSp>
        <p:nvCxnSpPr>
          <p:cNvPr id="141" name="Google Shape;85;p9">
            <a:extLst>
              <a:ext uri="{FF2B5EF4-FFF2-40B4-BE49-F238E27FC236}">
                <a16:creationId xmlns:a16="http://schemas.microsoft.com/office/drawing/2014/main" id="{ABC53846-6472-4B19-B6A1-E2ACD28E78BB}"/>
              </a:ext>
            </a:extLst>
          </p:cNvPr>
          <p:cNvCxnSpPr>
            <a:cxnSpLocks/>
          </p:cNvCxnSpPr>
          <p:nvPr/>
        </p:nvCxnSpPr>
        <p:spPr>
          <a:xfrm>
            <a:off x="3584551" y="5756469"/>
            <a:ext cx="3844949" cy="0"/>
          </a:xfrm>
          <a:prstGeom prst="straightConnector1">
            <a:avLst/>
          </a:prstGeom>
          <a:noFill/>
          <a:ln w="12700" cap="flat" cmpd="sng">
            <a:solidFill>
              <a:schemeClr val="tx1">
                <a:lumMod val="50000"/>
                <a:lumOff val="50000"/>
              </a:schemeClr>
            </a:solidFill>
            <a:prstDash val="solid"/>
            <a:round/>
            <a:headEnd type="none" w="sm" len="sm"/>
            <a:tailEnd type="none" w="sm" len="sm"/>
          </a:ln>
        </p:spPr>
      </p:cxnSp>
      <p:cxnSp>
        <p:nvCxnSpPr>
          <p:cNvPr id="148" name="Google Shape;85;p9">
            <a:extLst>
              <a:ext uri="{FF2B5EF4-FFF2-40B4-BE49-F238E27FC236}">
                <a16:creationId xmlns:a16="http://schemas.microsoft.com/office/drawing/2014/main" id="{98A8FF99-B9D1-4320-B3ED-6B49374E3545}"/>
              </a:ext>
            </a:extLst>
          </p:cNvPr>
          <p:cNvCxnSpPr>
            <a:cxnSpLocks/>
          </p:cNvCxnSpPr>
          <p:nvPr/>
        </p:nvCxnSpPr>
        <p:spPr>
          <a:xfrm>
            <a:off x="7590384" y="5756469"/>
            <a:ext cx="2878171" cy="0"/>
          </a:xfrm>
          <a:prstGeom prst="straightConnector1">
            <a:avLst/>
          </a:prstGeom>
          <a:noFill/>
          <a:ln w="12700" cap="flat" cmpd="sng">
            <a:solidFill>
              <a:schemeClr val="tx1">
                <a:lumMod val="50000"/>
                <a:lumOff val="50000"/>
              </a:schemeClr>
            </a:solidFill>
            <a:prstDash val="solid"/>
            <a:round/>
            <a:headEnd type="none" w="sm" len="sm"/>
            <a:tailEnd type="none" w="sm" len="sm"/>
          </a:ln>
        </p:spPr>
      </p:cxnSp>
      <p:sp>
        <p:nvSpPr>
          <p:cNvPr id="150" name="正方形/長方形 149">
            <a:extLst>
              <a:ext uri="{FF2B5EF4-FFF2-40B4-BE49-F238E27FC236}">
                <a16:creationId xmlns:a16="http://schemas.microsoft.com/office/drawing/2014/main" id="{14AE3496-141D-4841-B640-869BE1986C0B}"/>
              </a:ext>
            </a:extLst>
          </p:cNvPr>
          <p:cNvSpPr/>
          <p:nvPr/>
        </p:nvSpPr>
        <p:spPr>
          <a:xfrm>
            <a:off x="8961366" y="2943977"/>
            <a:ext cx="1571429" cy="34097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ja-JP" altLang="ja-JP" sz="1000" b="1"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a:t>
            </a:r>
            <a:r>
              <a:rPr lang="ja-JP" altLang="en-US" sz="1000" b="1" dirty="0">
                <a:solidFill>
                  <a:schemeClr val="tx1">
                    <a:lumMod val="75000"/>
                    <a:lumOff val="25000"/>
                  </a:schemeClr>
                </a:solidFill>
                <a:latin typeface="游ゴシック" panose="020B0400000000000000" pitchFamily="50" charset="-128"/>
                <a:ea typeface="游ゴシック" panose="020B0400000000000000" pitchFamily="50" charset="-128"/>
              </a:rPr>
              <a:t>省施工タイプの丁番</a:t>
            </a:r>
            <a:endParaRPr lang="en-US" altLang="ja-JP" sz="1000" b="1" dirty="0">
              <a:solidFill>
                <a:schemeClr val="tx1">
                  <a:lumMod val="75000"/>
                  <a:lumOff val="25000"/>
                </a:schemeClr>
              </a:solidFill>
              <a:latin typeface="游ゴシック" panose="020B0400000000000000" pitchFamily="50" charset="-128"/>
              <a:ea typeface="游ゴシック" panose="020B0400000000000000" pitchFamily="50" charset="-128"/>
            </a:endParaRPr>
          </a:p>
          <a:p>
            <a:r>
              <a:rPr lang="ja-JP" altLang="en-US" sz="1000" b="1" dirty="0">
                <a:solidFill>
                  <a:schemeClr val="tx1">
                    <a:lumMod val="75000"/>
                    <a:lumOff val="25000"/>
                  </a:schemeClr>
                </a:solidFill>
                <a:latin typeface="游ゴシック" panose="020B0400000000000000" pitchFamily="50" charset="-128"/>
                <a:ea typeface="游ゴシック" panose="020B0400000000000000" pitchFamily="50" charset="-128"/>
              </a:rPr>
              <a:t>（らくらく丁番）</a:t>
            </a:r>
          </a:p>
        </p:txBody>
      </p:sp>
      <p:sp>
        <p:nvSpPr>
          <p:cNvPr id="153" name="テキスト ボックス 152">
            <a:extLst>
              <a:ext uri="{FF2B5EF4-FFF2-40B4-BE49-F238E27FC236}">
                <a16:creationId xmlns:a16="http://schemas.microsoft.com/office/drawing/2014/main" id="{97C2A223-FCA2-4531-B553-427C98AD3148}"/>
              </a:ext>
            </a:extLst>
          </p:cNvPr>
          <p:cNvSpPr txBox="1"/>
          <p:nvPr/>
        </p:nvSpPr>
        <p:spPr>
          <a:xfrm>
            <a:off x="9129896" y="3538787"/>
            <a:ext cx="1433922" cy="984885"/>
          </a:xfrm>
          <a:prstGeom prst="rect">
            <a:avLst/>
          </a:prstGeom>
          <a:noFill/>
        </p:spPr>
        <p:txBody>
          <a:bodyPr wrap="square" lIns="0" tIns="0" rIns="0" bIns="0" rtlCol="0">
            <a:spAutoFit/>
          </a:bodyPr>
          <a:lstStyle/>
          <a:p>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吊り込みが簡単ならくらく丁番を採用。外額縁を取り付けた後で吊り込みができ、建付調整も吊り込んだ状態のまま、三方向に調整が可能です。集合住宅での複数戸の玄関ドアリフォームの際も、施工時間の短縮に繋がります。</a:t>
            </a:r>
          </a:p>
        </p:txBody>
      </p:sp>
      <p:pic>
        <p:nvPicPr>
          <p:cNvPr id="156" name="図 155">
            <a:extLst>
              <a:ext uri="{FF2B5EF4-FFF2-40B4-BE49-F238E27FC236}">
                <a16:creationId xmlns:a16="http://schemas.microsoft.com/office/drawing/2014/main" id="{429B6BF3-A2D1-48D3-B2BC-07361F819C36}"/>
              </a:ext>
            </a:extLst>
          </p:cNvPr>
          <p:cNvPicPr>
            <a:picLocks noChangeAspect="1"/>
          </p:cNvPicPr>
          <p:nvPr/>
        </p:nvPicPr>
        <p:blipFill>
          <a:blip r:embed="rId21"/>
          <a:stretch>
            <a:fillRect/>
          </a:stretch>
        </p:blipFill>
        <p:spPr>
          <a:xfrm>
            <a:off x="9485857" y="4775203"/>
            <a:ext cx="623885" cy="627555"/>
          </a:xfrm>
          <a:prstGeom prst="rect">
            <a:avLst/>
          </a:prstGeom>
        </p:spPr>
      </p:pic>
      <p:sp>
        <p:nvSpPr>
          <p:cNvPr id="157" name="Google Shape;74;p9">
            <a:extLst>
              <a:ext uri="{FF2B5EF4-FFF2-40B4-BE49-F238E27FC236}">
                <a16:creationId xmlns:a16="http://schemas.microsoft.com/office/drawing/2014/main" id="{9D42DFFF-82C9-48C5-A4F4-492FF8B46013}"/>
              </a:ext>
            </a:extLst>
          </p:cNvPr>
          <p:cNvSpPr txBox="1"/>
          <p:nvPr/>
        </p:nvSpPr>
        <p:spPr>
          <a:xfrm>
            <a:off x="9426969" y="4599664"/>
            <a:ext cx="776577" cy="2000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動画で</a:t>
            </a:r>
            <a:r>
              <a:rPr lang="en-US" altLang="ja-JP"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Check!</a:t>
            </a:r>
            <a:endParaRPr sz="700" b="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cxnSp>
        <p:nvCxnSpPr>
          <p:cNvPr id="160" name="Google Shape;65;p9">
            <a:extLst>
              <a:ext uri="{FF2B5EF4-FFF2-40B4-BE49-F238E27FC236}">
                <a16:creationId xmlns:a16="http://schemas.microsoft.com/office/drawing/2014/main" id="{8E17A614-2D7C-4E59-86C0-23297F0E20B1}"/>
              </a:ext>
            </a:extLst>
          </p:cNvPr>
          <p:cNvCxnSpPr>
            <a:cxnSpLocks/>
          </p:cNvCxnSpPr>
          <p:nvPr/>
        </p:nvCxnSpPr>
        <p:spPr>
          <a:xfrm flipV="1">
            <a:off x="7523094" y="5842742"/>
            <a:ext cx="15197" cy="1238626"/>
          </a:xfrm>
          <a:prstGeom prst="straightConnector1">
            <a:avLst/>
          </a:prstGeom>
          <a:noFill/>
          <a:ln w="9525" cap="flat" cmpd="sng">
            <a:solidFill>
              <a:srgbClr val="A5A5A5"/>
            </a:solidFill>
            <a:prstDash val="dash"/>
            <a:round/>
            <a:headEnd type="none" w="sm" len="sm"/>
            <a:tailEnd type="none" w="sm" len="sm"/>
          </a:ln>
        </p:spPr>
      </p:cxnSp>
      <p:sp>
        <p:nvSpPr>
          <p:cNvPr id="75" name="テキスト ボックス 74">
            <a:extLst>
              <a:ext uri="{FF2B5EF4-FFF2-40B4-BE49-F238E27FC236}">
                <a16:creationId xmlns:a16="http://schemas.microsoft.com/office/drawing/2014/main" id="{20E3EA7E-A943-4EE6-AD9A-0F0C241EF034}"/>
              </a:ext>
            </a:extLst>
          </p:cNvPr>
          <p:cNvSpPr txBox="1"/>
          <p:nvPr/>
        </p:nvSpPr>
        <p:spPr>
          <a:xfrm>
            <a:off x="3620830" y="5863651"/>
            <a:ext cx="1915796" cy="861774"/>
          </a:xfrm>
          <a:prstGeom prst="rect">
            <a:avLst/>
          </a:prstGeom>
          <a:noFill/>
        </p:spPr>
        <p:txBody>
          <a:bodyPr wrap="square" lIns="0" tIns="0" rIns="0" bIns="0" rtlCol="0">
            <a:spAutoFit/>
          </a:bodyPr>
          <a:lstStyle/>
          <a:p>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室外吊元側のドア本体と枠のすき間を</a:t>
            </a:r>
            <a:r>
              <a:rPr lang="en-US" altLang="ja-JP" sz="800" dirty="0">
                <a:solidFill>
                  <a:schemeClr val="tx1">
                    <a:lumMod val="75000"/>
                    <a:lumOff val="25000"/>
                  </a:schemeClr>
                </a:solidFill>
                <a:latin typeface="游ゴシック" panose="020B0400000000000000" pitchFamily="50" charset="-128"/>
                <a:ea typeface="游ゴシック" panose="020B0400000000000000" pitchFamily="50" charset="-128"/>
              </a:rPr>
              <a:t>12mm</a:t>
            </a:r>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確保しました。室内側は、ドア本体と枠のすき間を</a:t>
            </a:r>
            <a:r>
              <a:rPr lang="en-US" altLang="ja-JP" sz="800" dirty="0">
                <a:solidFill>
                  <a:schemeClr val="tx1">
                    <a:lumMod val="75000"/>
                    <a:lumOff val="25000"/>
                  </a:schemeClr>
                </a:solidFill>
                <a:latin typeface="游ゴシック" panose="020B0400000000000000" pitchFamily="50" charset="-128"/>
                <a:ea typeface="游ゴシック" panose="020B0400000000000000" pitchFamily="50" charset="-128"/>
              </a:rPr>
              <a:t>13.5mm</a:t>
            </a:r>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確保し、分厚いパッキンを吊元部、戸先部に装着。</a:t>
            </a:r>
            <a:endParaRPr lang="en-US" altLang="ja-JP" sz="800" dirty="0">
              <a:solidFill>
                <a:schemeClr val="tx1">
                  <a:lumMod val="75000"/>
                  <a:lumOff val="25000"/>
                </a:schemeClr>
              </a:solidFill>
              <a:latin typeface="游ゴシック" panose="020B0400000000000000" pitchFamily="50" charset="-128"/>
              <a:ea typeface="游ゴシック" panose="020B0400000000000000" pitchFamily="50" charset="-128"/>
            </a:endParaRPr>
          </a:p>
          <a:p>
            <a:r>
              <a:rPr lang="ja-JP" altLang="en-US" sz="800" dirty="0">
                <a:solidFill>
                  <a:schemeClr val="tx1">
                    <a:lumMod val="75000"/>
                    <a:lumOff val="25000"/>
                  </a:schemeClr>
                </a:solidFill>
                <a:latin typeface="游ゴシック" panose="020B0400000000000000" pitchFamily="50" charset="-128"/>
                <a:ea typeface="游ゴシック" panose="020B0400000000000000" pitchFamily="50" charset="-128"/>
              </a:rPr>
              <a:t>それにより、気密性を確保するとともに、万一指をはさんでもケガをしにくい構造になっています。</a:t>
            </a:r>
          </a:p>
        </p:txBody>
      </p:sp>
      <p:pic>
        <p:nvPicPr>
          <p:cNvPr id="76" name="図 75">
            <a:extLst>
              <a:ext uri="{FF2B5EF4-FFF2-40B4-BE49-F238E27FC236}">
                <a16:creationId xmlns:a16="http://schemas.microsoft.com/office/drawing/2014/main" id="{D47C937C-26AC-49E4-ACA4-1ACEE6BD0699}"/>
              </a:ext>
            </a:extLst>
          </p:cNvPr>
          <p:cNvPicPr>
            <a:picLocks noChangeAspect="1"/>
          </p:cNvPicPr>
          <p:nvPr/>
        </p:nvPicPr>
        <p:blipFill>
          <a:blip r:embed="rId22"/>
          <a:stretch>
            <a:fillRect/>
          </a:stretch>
        </p:blipFill>
        <p:spPr>
          <a:xfrm>
            <a:off x="5583123" y="5835981"/>
            <a:ext cx="940010" cy="1032416"/>
          </a:xfrm>
          <a:prstGeom prst="rect">
            <a:avLst/>
          </a:prstGeom>
        </p:spPr>
      </p:pic>
      <p:pic>
        <p:nvPicPr>
          <p:cNvPr id="77" name="図 76">
            <a:extLst>
              <a:ext uri="{FF2B5EF4-FFF2-40B4-BE49-F238E27FC236}">
                <a16:creationId xmlns:a16="http://schemas.microsoft.com/office/drawing/2014/main" id="{68B69AAC-CC3A-40C9-832C-E2321E556820}"/>
              </a:ext>
            </a:extLst>
          </p:cNvPr>
          <p:cNvPicPr>
            <a:picLocks noChangeAspect="1"/>
          </p:cNvPicPr>
          <p:nvPr/>
        </p:nvPicPr>
        <p:blipFill>
          <a:blip r:embed="rId23"/>
          <a:stretch>
            <a:fillRect/>
          </a:stretch>
        </p:blipFill>
        <p:spPr>
          <a:xfrm>
            <a:off x="6565588" y="5827304"/>
            <a:ext cx="910141" cy="1025511"/>
          </a:xfrm>
          <a:prstGeom prst="rect">
            <a:avLst/>
          </a:prstGeom>
        </p:spPr>
      </p:pic>
      <p:pic>
        <p:nvPicPr>
          <p:cNvPr id="96" name="図 95">
            <a:extLst>
              <a:ext uri="{FF2B5EF4-FFF2-40B4-BE49-F238E27FC236}">
                <a16:creationId xmlns:a16="http://schemas.microsoft.com/office/drawing/2014/main" id="{AB9F964E-AE74-4733-BBD0-A26D909B5D86}"/>
              </a:ext>
            </a:extLst>
          </p:cNvPr>
          <p:cNvPicPr>
            <a:picLocks noChangeAspect="1"/>
          </p:cNvPicPr>
          <p:nvPr/>
        </p:nvPicPr>
        <p:blipFill>
          <a:blip r:embed="rId24"/>
          <a:stretch>
            <a:fillRect/>
          </a:stretch>
        </p:blipFill>
        <p:spPr>
          <a:xfrm>
            <a:off x="9230862" y="5910179"/>
            <a:ext cx="514885" cy="507632"/>
          </a:xfrm>
          <a:prstGeom prst="rect">
            <a:avLst/>
          </a:prstGeom>
        </p:spPr>
      </p:pic>
      <p:pic>
        <p:nvPicPr>
          <p:cNvPr id="97" name="図 96">
            <a:extLst>
              <a:ext uri="{FF2B5EF4-FFF2-40B4-BE49-F238E27FC236}">
                <a16:creationId xmlns:a16="http://schemas.microsoft.com/office/drawing/2014/main" id="{7A0F1897-25EC-4776-A70D-84BD64C48CC9}"/>
              </a:ext>
            </a:extLst>
          </p:cNvPr>
          <p:cNvPicPr>
            <a:picLocks noChangeAspect="1"/>
          </p:cNvPicPr>
          <p:nvPr/>
        </p:nvPicPr>
        <p:blipFill>
          <a:blip r:embed="rId25"/>
          <a:stretch>
            <a:fillRect/>
          </a:stretch>
        </p:blipFill>
        <p:spPr>
          <a:xfrm>
            <a:off x="9891824" y="5910178"/>
            <a:ext cx="500469" cy="507619"/>
          </a:xfrm>
          <a:prstGeom prst="rect">
            <a:avLst/>
          </a:prstGeom>
        </p:spPr>
      </p:pic>
      <p:sp>
        <p:nvSpPr>
          <p:cNvPr id="98" name="正方形/長方形 97">
            <a:extLst>
              <a:ext uri="{FF2B5EF4-FFF2-40B4-BE49-F238E27FC236}">
                <a16:creationId xmlns:a16="http://schemas.microsoft.com/office/drawing/2014/main" id="{87FBF9B1-63A6-490D-BEDF-7F00251A524A}"/>
              </a:ext>
            </a:extLst>
          </p:cNvPr>
          <p:cNvSpPr/>
          <p:nvPr/>
        </p:nvSpPr>
        <p:spPr>
          <a:xfrm>
            <a:off x="9224962" y="6876081"/>
            <a:ext cx="514885" cy="200055"/>
          </a:xfrm>
          <a:prstGeom prst="rect">
            <a:avLst/>
          </a:prstGeom>
        </p:spPr>
        <p:txBody>
          <a:bodyPr wrap="none">
            <a:spAutoFit/>
          </a:bodyPr>
          <a:lstStyle/>
          <a:p>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rPr>
              <a:t>WNキー</a:t>
            </a:r>
          </a:p>
        </p:txBody>
      </p:sp>
      <p:sp>
        <p:nvSpPr>
          <p:cNvPr id="99" name="正方形/長方形 98">
            <a:extLst>
              <a:ext uri="{FF2B5EF4-FFF2-40B4-BE49-F238E27FC236}">
                <a16:creationId xmlns:a16="http://schemas.microsoft.com/office/drawing/2014/main" id="{F936A308-9F62-40C0-900F-20FAC3C00AB2}"/>
              </a:ext>
            </a:extLst>
          </p:cNvPr>
          <p:cNvSpPr/>
          <p:nvPr/>
        </p:nvSpPr>
        <p:spPr>
          <a:xfrm>
            <a:off x="9893438" y="6874655"/>
            <a:ext cx="498855" cy="200055"/>
          </a:xfrm>
          <a:prstGeom prst="rect">
            <a:avLst/>
          </a:prstGeom>
        </p:spPr>
        <p:txBody>
          <a:bodyPr wrap="none">
            <a:spAutoFit/>
          </a:bodyPr>
          <a:lstStyle/>
          <a:p>
            <a:r>
              <a:rPr lang="en-US" altLang="ja-JP" sz="700" dirty="0">
                <a:solidFill>
                  <a:schemeClr val="tx1">
                    <a:lumMod val="75000"/>
                    <a:lumOff val="25000"/>
                  </a:schemeClr>
                </a:solidFill>
                <a:latin typeface="游ゴシック" panose="020B0400000000000000" pitchFamily="50" charset="-128"/>
                <a:ea typeface="游ゴシック" panose="020B0400000000000000" pitchFamily="50" charset="-128"/>
              </a:rPr>
              <a:t>DN</a:t>
            </a: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rPr>
              <a:t>キー</a:t>
            </a:r>
          </a:p>
        </p:txBody>
      </p:sp>
      <p:pic>
        <p:nvPicPr>
          <p:cNvPr id="101" name="図 100">
            <a:extLst>
              <a:ext uri="{FF2B5EF4-FFF2-40B4-BE49-F238E27FC236}">
                <a16:creationId xmlns:a16="http://schemas.microsoft.com/office/drawing/2014/main" id="{1C47525C-00C0-4D6F-9871-BE650F42ACB0}"/>
              </a:ext>
            </a:extLst>
          </p:cNvPr>
          <p:cNvPicPr>
            <a:picLocks noChangeAspect="1"/>
          </p:cNvPicPr>
          <p:nvPr/>
        </p:nvPicPr>
        <p:blipFill>
          <a:blip r:embed="rId26"/>
          <a:stretch>
            <a:fillRect/>
          </a:stretch>
        </p:blipFill>
        <p:spPr>
          <a:xfrm>
            <a:off x="9253078" y="6511206"/>
            <a:ext cx="488861" cy="328717"/>
          </a:xfrm>
          <a:prstGeom prst="rect">
            <a:avLst/>
          </a:prstGeom>
        </p:spPr>
      </p:pic>
      <p:pic>
        <p:nvPicPr>
          <p:cNvPr id="106" name="図 105">
            <a:extLst>
              <a:ext uri="{FF2B5EF4-FFF2-40B4-BE49-F238E27FC236}">
                <a16:creationId xmlns:a16="http://schemas.microsoft.com/office/drawing/2014/main" id="{CB6FB416-7BC3-422B-9C06-411417309888}"/>
              </a:ext>
            </a:extLst>
          </p:cNvPr>
          <p:cNvPicPr>
            <a:picLocks noChangeAspect="1"/>
          </p:cNvPicPr>
          <p:nvPr/>
        </p:nvPicPr>
        <p:blipFill>
          <a:blip r:embed="rId27"/>
          <a:stretch>
            <a:fillRect/>
          </a:stretch>
        </p:blipFill>
        <p:spPr>
          <a:xfrm>
            <a:off x="9891824" y="6494676"/>
            <a:ext cx="481807" cy="338897"/>
          </a:xfrm>
          <a:prstGeom prst="rect">
            <a:avLst/>
          </a:prstGeom>
        </p:spPr>
      </p:pic>
    </p:spTree>
    <p:extLst>
      <p:ext uri="{BB962C8B-B14F-4D97-AF65-F5344CB8AC3E}">
        <p14:creationId xmlns:p14="http://schemas.microsoft.com/office/powerpoint/2010/main" val="3295507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1039">
            <a:extLst>
              <a:ext uri="{FF2B5EF4-FFF2-40B4-BE49-F238E27FC236}">
                <a16:creationId xmlns:a16="http://schemas.microsoft.com/office/drawing/2014/main" id="{32600199-1371-3E45-8D6F-307F8D44336E}"/>
              </a:ext>
            </a:extLst>
          </p:cNvPr>
          <p:cNvSpPr txBox="1">
            <a:spLocks noChangeArrowheads="1"/>
          </p:cNvSpPr>
          <p:nvPr/>
        </p:nvSpPr>
        <p:spPr bwMode="auto">
          <a:xfrm>
            <a:off x="174625" y="501650"/>
            <a:ext cx="12567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dirty="0">
                <a:solidFill>
                  <a:schemeClr val="bg1"/>
                </a:solidFill>
                <a:latin typeface="Yu Gothic" panose="020B0400000000000000" pitchFamily="34" charset="-128"/>
                <a:ea typeface="Yu Gothic" panose="020B0400000000000000" pitchFamily="34" charset="-128"/>
              </a:rPr>
              <a:t>玄関リフォーム</a:t>
            </a:r>
          </a:p>
        </p:txBody>
      </p:sp>
      <p:sp>
        <p:nvSpPr>
          <p:cNvPr id="11" name="Text Box 1039">
            <a:extLst>
              <a:ext uri="{FF2B5EF4-FFF2-40B4-BE49-F238E27FC236}">
                <a16:creationId xmlns:a16="http://schemas.microsoft.com/office/drawing/2014/main" id="{4DEBED48-5F61-3C4F-B4E7-0806A9DF74E6}"/>
              </a:ext>
            </a:extLst>
          </p:cNvPr>
          <p:cNvSpPr txBox="1">
            <a:spLocks noChangeArrowheads="1"/>
          </p:cNvSpPr>
          <p:nvPr/>
        </p:nvSpPr>
        <p:spPr bwMode="auto">
          <a:xfrm>
            <a:off x="2204099" y="335280"/>
            <a:ext cx="394979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2800" b="1" dirty="0">
                <a:solidFill>
                  <a:schemeClr val="bg1"/>
                </a:solidFill>
                <a:latin typeface="Yu Gothic" panose="020B0400000000000000" pitchFamily="34" charset="-128"/>
                <a:ea typeface="Yu Gothic" panose="020B0400000000000000" pitchFamily="34" charset="-128"/>
              </a:rPr>
              <a:t>リシェントアパートドア</a:t>
            </a:r>
          </a:p>
        </p:txBody>
      </p:sp>
      <p:sp>
        <p:nvSpPr>
          <p:cNvPr id="14" name="Rectangle 9">
            <a:extLst>
              <a:ext uri="{FF2B5EF4-FFF2-40B4-BE49-F238E27FC236}">
                <a16:creationId xmlns:a16="http://schemas.microsoft.com/office/drawing/2014/main" id="{87E0D685-7968-1B43-9DB2-6BA9B6510139}"/>
              </a:ext>
            </a:extLst>
          </p:cNvPr>
          <p:cNvSpPr>
            <a:spLocks noChangeArrowheads="1"/>
          </p:cNvSpPr>
          <p:nvPr/>
        </p:nvSpPr>
        <p:spPr bwMode="auto">
          <a:xfrm>
            <a:off x="1531938" y="7310438"/>
            <a:ext cx="1260475" cy="184150"/>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spcBef>
                <a:spcPct val="0"/>
              </a:spcBef>
              <a:buNone/>
              <a:defRPr/>
            </a:pPr>
            <a:r>
              <a:rPr lang="en-US" altLang="ja-JP" sz="600" dirty="0">
                <a:solidFill>
                  <a:schemeClr val="tx1">
                    <a:lumMod val="75000"/>
                    <a:lumOff val="25000"/>
                  </a:schemeClr>
                </a:solidFill>
                <a:latin typeface="Yu Gothic" panose="020B0400000000000000" pitchFamily="34" charset="-128"/>
                <a:ea typeface="Yu Gothic" panose="020B0400000000000000" pitchFamily="34" charset="-128"/>
              </a:rPr>
              <a:t>SPD_ent_24_020</a:t>
            </a:r>
          </a:p>
          <a:p>
            <a:pPr eaLnBrk="1" hangingPunct="1">
              <a:spcBef>
                <a:spcPct val="0"/>
              </a:spcBef>
              <a:buFontTx/>
              <a:buNone/>
              <a:defRPr/>
            </a:pPr>
            <a:r>
              <a:rPr lang="en-US" altLang="ja-JP" sz="600" dirty="0">
                <a:solidFill>
                  <a:schemeClr val="tx1">
                    <a:lumMod val="75000"/>
                    <a:lumOff val="25000"/>
                  </a:schemeClr>
                </a:solidFill>
                <a:latin typeface="Yu Gothic" panose="020B0400000000000000" pitchFamily="34" charset="-128"/>
                <a:ea typeface="Yu Gothic" panose="020B0400000000000000" pitchFamily="34" charset="-128"/>
              </a:rPr>
              <a:t>2024.10.01</a:t>
            </a:r>
            <a:r>
              <a:rPr lang="ja-JP" altLang="en-US" sz="600" dirty="0">
                <a:solidFill>
                  <a:schemeClr val="tx1">
                    <a:lumMod val="75000"/>
                    <a:lumOff val="25000"/>
                  </a:schemeClr>
                </a:solidFill>
                <a:latin typeface="Yu Gothic" panose="020B0400000000000000" pitchFamily="34" charset="-128"/>
                <a:ea typeface="Yu Gothic" panose="020B0400000000000000" pitchFamily="34" charset="-128"/>
              </a:rPr>
              <a:t>発行</a:t>
            </a:r>
          </a:p>
        </p:txBody>
      </p:sp>
      <p:sp>
        <p:nvSpPr>
          <p:cNvPr id="75" name="Google Shape;117;p10">
            <a:extLst>
              <a:ext uri="{FF2B5EF4-FFF2-40B4-BE49-F238E27FC236}">
                <a16:creationId xmlns:a16="http://schemas.microsoft.com/office/drawing/2014/main" id="{FECD81D1-6C3D-447B-B962-BD21F283599B}"/>
              </a:ext>
            </a:extLst>
          </p:cNvPr>
          <p:cNvSpPr txBox="1"/>
          <p:nvPr/>
        </p:nvSpPr>
        <p:spPr>
          <a:xfrm>
            <a:off x="7035819" y="424557"/>
            <a:ext cx="1864989" cy="30777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FFFFFF"/>
              </a:buClr>
              <a:buSzPts val="2000"/>
              <a:buFont typeface="Arial"/>
              <a:buNone/>
            </a:pPr>
            <a:r>
              <a:rPr lang="ja-JP" sz="2000" b="1"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デザイン一覧</a:t>
            </a:r>
            <a:endParaRPr sz="2000" b="1"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p:txBody>
      </p:sp>
      <p:sp>
        <p:nvSpPr>
          <p:cNvPr id="79" name="Google Shape;124;p10">
            <a:extLst>
              <a:ext uri="{FF2B5EF4-FFF2-40B4-BE49-F238E27FC236}">
                <a16:creationId xmlns:a16="http://schemas.microsoft.com/office/drawing/2014/main" id="{966E4757-70B5-4742-B232-19C26E8D3B25}"/>
              </a:ext>
            </a:extLst>
          </p:cNvPr>
          <p:cNvSpPr txBox="1"/>
          <p:nvPr/>
        </p:nvSpPr>
        <p:spPr>
          <a:xfrm>
            <a:off x="961479" y="4970410"/>
            <a:ext cx="762000" cy="246221"/>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altLang="ja-JP" sz="16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A</a:t>
            </a:r>
            <a:r>
              <a:rPr lang="ja-JP" sz="16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11型</a:t>
            </a:r>
            <a:endParaRPr sz="1400" b="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150" name="Google Shape;124;p10">
            <a:extLst>
              <a:ext uri="{FF2B5EF4-FFF2-40B4-BE49-F238E27FC236}">
                <a16:creationId xmlns:a16="http://schemas.microsoft.com/office/drawing/2014/main" id="{966E4757-70B5-4742-B232-19C26E8D3B25}"/>
              </a:ext>
            </a:extLst>
          </p:cNvPr>
          <p:cNvSpPr txBox="1"/>
          <p:nvPr/>
        </p:nvSpPr>
        <p:spPr>
          <a:xfrm>
            <a:off x="3579813" y="4932310"/>
            <a:ext cx="762000" cy="246221"/>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altLang="ja-JP" sz="16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A</a:t>
            </a:r>
            <a:r>
              <a:rPr lang="ja-JP" sz="16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1</a:t>
            </a:r>
            <a:r>
              <a:rPr lang="en-US" altLang="ja-JP" sz="16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2</a:t>
            </a:r>
            <a:r>
              <a:rPr lang="ja-JP" sz="16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型</a:t>
            </a:r>
            <a:endParaRPr sz="1400" b="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152" name="Google Shape;124;p10">
            <a:extLst>
              <a:ext uri="{FF2B5EF4-FFF2-40B4-BE49-F238E27FC236}">
                <a16:creationId xmlns:a16="http://schemas.microsoft.com/office/drawing/2014/main" id="{966E4757-70B5-4742-B232-19C26E8D3B25}"/>
              </a:ext>
            </a:extLst>
          </p:cNvPr>
          <p:cNvSpPr txBox="1"/>
          <p:nvPr/>
        </p:nvSpPr>
        <p:spPr>
          <a:xfrm>
            <a:off x="6291834" y="4929900"/>
            <a:ext cx="762000" cy="246221"/>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altLang="ja-JP" sz="16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A</a:t>
            </a:r>
            <a:r>
              <a:rPr lang="ja-JP" sz="16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1</a:t>
            </a:r>
            <a:r>
              <a:rPr lang="en-US" altLang="ja-JP" sz="16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7</a:t>
            </a:r>
            <a:r>
              <a:rPr lang="ja-JP" sz="16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型</a:t>
            </a:r>
            <a:endParaRPr sz="1400" b="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154" name="Google Shape;124;p10">
            <a:extLst>
              <a:ext uri="{FF2B5EF4-FFF2-40B4-BE49-F238E27FC236}">
                <a16:creationId xmlns:a16="http://schemas.microsoft.com/office/drawing/2014/main" id="{966E4757-70B5-4742-B232-19C26E8D3B25}"/>
              </a:ext>
            </a:extLst>
          </p:cNvPr>
          <p:cNvSpPr txBox="1"/>
          <p:nvPr/>
        </p:nvSpPr>
        <p:spPr>
          <a:xfrm>
            <a:off x="8907609" y="4943336"/>
            <a:ext cx="762000" cy="246221"/>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altLang="ja-JP" sz="16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A</a:t>
            </a:r>
            <a:r>
              <a:rPr lang="en-US" altLang="ja-JP" sz="1600" b="1"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32</a:t>
            </a:r>
            <a:r>
              <a:rPr lang="ja-JP" sz="16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型</a:t>
            </a:r>
            <a:endParaRPr sz="1400" b="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pic>
        <p:nvPicPr>
          <p:cNvPr id="4" name="図 3"/>
          <p:cNvPicPr>
            <a:picLocks noChangeAspect="1"/>
          </p:cNvPicPr>
          <p:nvPr/>
        </p:nvPicPr>
        <p:blipFill>
          <a:blip r:embed="rId3"/>
          <a:stretch>
            <a:fillRect/>
          </a:stretch>
        </p:blipFill>
        <p:spPr>
          <a:xfrm>
            <a:off x="489749" y="1265530"/>
            <a:ext cx="1602702" cy="3543798"/>
          </a:xfrm>
          <a:prstGeom prst="rect">
            <a:avLst/>
          </a:prstGeom>
        </p:spPr>
      </p:pic>
      <p:pic>
        <p:nvPicPr>
          <p:cNvPr id="5" name="図 4"/>
          <p:cNvPicPr>
            <a:picLocks noChangeAspect="1"/>
          </p:cNvPicPr>
          <p:nvPr/>
        </p:nvPicPr>
        <p:blipFill>
          <a:blip r:embed="rId4"/>
          <a:stretch>
            <a:fillRect/>
          </a:stretch>
        </p:blipFill>
        <p:spPr>
          <a:xfrm>
            <a:off x="3108634" y="1265530"/>
            <a:ext cx="1602702" cy="3543798"/>
          </a:xfrm>
          <a:prstGeom prst="rect">
            <a:avLst/>
          </a:prstGeom>
        </p:spPr>
      </p:pic>
      <p:pic>
        <p:nvPicPr>
          <p:cNvPr id="6" name="図 5"/>
          <p:cNvPicPr>
            <a:picLocks noChangeAspect="1"/>
          </p:cNvPicPr>
          <p:nvPr/>
        </p:nvPicPr>
        <p:blipFill>
          <a:blip r:embed="rId5"/>
          <a:stretch>
            <a:fillRect/>
          </a:stretch>
        </p:blipFill>
        <p:spPr>
          <a:xfrm>
            <a:off x="5858376" y="1265530"/>
            <a:ext cx="1602702" cy="3543798"/>
          </a:xfrm>
          <a:prstGeom prst="rect">
            <a:avLst/>
          </a:prstGeom>
        </p:spPr>
      </p:pic>
      <p:pic>
        <p:nvPicPr>
          <p:cNvPr id="7" name="図 6"/>
          <p:cNvPicPr>
            <a:picLocks noChangeAspect="1"/>
          </p:cNvPicPr>
          <p:nvPr/>
        </p:nvPicPr>
        <p:blipFill>
          <a:blip r:embed="rId6"/>
          <a:stretch>
            <a:fillRect/>
          </a:stretch>
        </p:blipFill>
        <p:spPr>
          <a:xfrm>
            <a:off x="8456851" y="1265530"/>
            <a:ext cx="1602702" cy="3543798"/>
          </a:xfrm>
          <a:prstGeom prst="rect">
            <a:avLst/>
          </a:prstGeom>
        </p:spPr>
      </p:pic>
      <p:sp>
        <p:nvSpPr>
          <p:cNvPr id="20" name="Google Shape;94;p9">
            <a:extLst>
              <a:ext uri="{FF2B5EF4-FFF2-40B4-BE49-F238E27FC236}">
                <a16:creationId xmlns:a16="http://schemas.microsoft.com/office/drawing/2014/main" id="{4143ECD3-D59E-4349-96F0-204141C9E8F1}"/>
              </a:ext>
            </a:extLst>
          </p:cNvPr>
          <p:cNvSpPr txBox="1"/>
          <p:nvPr/>
        </p:nvSpPr>
        <p:spPr>
          <a:xfrm>
            <a:off x="321746" y="5258270"/>
            <a:ext cx="903005"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ja-JP" sz="1000" b="1" i="0" u="none" strike="noStrike" cap="none" dirty="0">
                <a:solidFill>
                  <a:schemeClr val="tx1">
                    <a:lumMod val="75000"/>
                    <a:lumOff val="25000"/>
                  </a:schemeClr>
                </a:solidFill>
                <a:latin typeface="游ゴシック Medium" panose="020B0500000000000000" pitchFamily="50" charset="-128"/>
                <a:ea typeface="游ゴシック Medium" panose="020B0500000000000000" pitchFamily="50" charset="-128"/>
                <a:sym typeface="Arial"/>
              </a:rPr>
              <a:t>■カラー</a:t>
            </a:r>
            <a:endParaRPr sz="1400" b="0" i="0" u="none" strike="noStrike" cap="none" dirty="0">
              <a:solidFill>
                <a:schemeClr val="tx1">
                  <a:lumMod val="75000"/>
                  <a:lumOff val="25000"/>
                </a:schemeClr>
              </a:solidFill>
              <a:latin typeface="游ゴシック Medium" panose="020B0500000000000000" pitchFamily="50" charset="-128"/>
              <a:ea typeface="游ゴシック Medium" panose="020B0500000000000000" pitchFamily="50" charset="-128"/>
              <a:sym typeface="Arial"/>
            </a:endParaRPr>
          </a:p>
        </p:txBody>
      </p:sp>
      <p:sp>
        <p:nvSpPr>
          <p:cNvPr id="21" name="Google Shape;104;p9">
            <a:extLst>
              <a:ext uri="{FF2B5EF4-FFF2-40B4-BE49-F238E27FC236}">
                <a16:creationId xmlns:a16="http://schemas.microsoft.com/office/drawing/2014/main" id="{69B75C64-8DD2-4608-A50D-BF76514F585A}"/>
              </a:ext>
            </a:extLst>
          </p:cNvPr>
          <p:cNvSpPr txBox="1"/>
          <p:nvPr/>
        </p:nvSpPr>
        <p:spPr>
          <a:xfrm>
            <a:off x="328468" y="5643095"/>
            <a:ext cx="540000" cy="2000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木目調</a:t>
            </a:r>
            <a:endParaRPr sz="1400" b="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cxnSp>
        <p:nvCxnSpPr>
          <p:cNvPr id="22" name="Google Shape;107;p9">
            <a:extLst>
              <a:ext uri="{FF2B5EF4-FFF2-40B4-BE49-F238E27FC236}">
                <a16:creationId xmlns:a16="http://schemas.microsoft.com/office/drawing/2014/main" id="{28C2B9C4-2A98-46E8-84B2-771D0B01EDAD}"/>
              </a:ext>
            </a:extLst>
          </p:cNvPr>
          <p:cNvCxnSpPr>
            <a:cxnSpLocks/>
          </p:cNvCxnSpPr>
          <p:nvPr/>
        </p:nvCxnSpPr>
        <p:spPr>
          <a:xfrm>
            <a:off x="720090" y="5736770"/>
            <a:ext cx="2388544" cy="0"/>
          </a:xfrm>
          <a:prstGeom prst="straightConnector1">
            <a:avLst/>
          </a:prstGeom>
          <a:noFill/>
          <a:ln w="9525" cap="flat" cmpd="sng">
            <a:solidFill>
              <a:schemeClr val="dk1"/>
            </a:solidFill>
            <a:prstDash val="solid"/>
            <a:round/>
            <a:headEnd type="none" w="sm" len="sm"/>
            <a:tailEnd type="none" w="sm" len="sm"/>
          </a:ln>
        </p:spPr>
      </p:cxnSp>
      <p:pic>
        <p:nvPicPr>
          <p:cNvPr id="26" name="図 25">
            <a:extLst>
              <a:ext uri="{FF2B5EF4-FFF2-40B4-BE49-F238E27FC236}">
                <a16:creationId xmlns:a16="http://schemas.microsoft.com/office/drawing/2014/main" id="{0CD0CF72-43B7-4302-8E76-3C3FE81E188B}"/>
              </a:ext>
            </a:extLst>
          </p:cNvPr>
          <p:cNvPicPr>
            <a:picLocks noChangeAspect="1"/>
          </p:cNvPicPr>
          <p:nvPr/>
        </p:nvPicPr>
        <p:blipFill>
          <a:blip r:embed="rId7"/>
          <a:stretch>
            <a:fillRect/>
          </a:stretch>
        </p:blipFill>
        <p:spPr>
          <a:xfrm>
            <a:off x="392108" y="5870266"/>
            <a:ext cx="575792" cy="359565"/>
          </a:xfrm>
          <a:prstGeom prst="rect">
            <a:avLst/>
          </a:prstGeom>
        </p:spPr>
      </p:pic>
      <p:pic>
        <p:nvPicPr>
          <p:cNvPr id="27" name="図 26">
            <a:extLst>
              <a:ext uri="{FF2B5EF4-FFF2-40B4-BE49-F238E27FC236}">
                <a16:creationId xmlns:a16="http://schemas.microsoft.com/office/drawing/2014/main" id="{C96BBE00-2C6C-44E4-87F5-5F116B57DE37}"/>
              </a:ext>
            </a:extLst>
          </p:cNvPr>
          <p:cNvPicPr>
            <a:picLocks noChangeAspect="1"/>
          </p:cNvPicPr>
          <p:nvPr/>
        </p:nvPicPr>
        <p:blipFill>
          <a:blip r:embed="rId8"/>
          <a:stretch>
            <a:fillRect/>
          </a:stretch>
        </p:blipFill>
        <p:spPr>
          <a:xfrm>
            <a:off x="1083165" y="5868420"/>
            <a:ext cx="580597" cy="362566"/>
          </a:xfrm>
          <a:prstGeom prst="rect">
            <a:avLst/>
          </a:prstGeom>
        </p:spPr>
      </p:pic>
      <p:pic>
        <p:nvPicPr>
          <p:cNvPr id="28" name="図 27">
            <a:extLst>
              <a:ext uri="{FF2B5EF4-FFF2-40B4-BE49-F238E27FC236}">
                <a16:creationId xmlns:a16="http://schemas.microsoft.com/office/drawing/2014/main" id="{19DB3059-B105-4D03-87C8-A63AFE631A39}"/>
              </a:ext>
            </a:extLst>
          </p:cNvPr>
          <p:cNvPicPr>
            <a:picLocks noChangeAspect="1"/>
          </p:cNvPicPr>
          <p:nvPr/>
        </p:nvPicPr>
        <p:blipFill>
          <a:blip r:embed="rId9"/>
          <a:stretch>
            <a:fillRect/>
          </a:stretch>
        </p:blipFill>
        <p:spPr>
          <a:xfrm>
            <a:off x="1783660" y="5869488"/>
            <a:ext cx="577041" cy="360344"/>
          </a:xfrm>
          <a:prstGeom prst="rect">
            <a:avLst/>
          </a:prstGeom>
        </p:spPr>
      </p:pic>
      <p:pic>
        <p:nvPicPr>
          <p:cNvPr id="29" name="図 28">
            <a:extLst>
              <a:ext uri="{FF2B5EF4-FFF2-40B4-BE49-F238E27FC236}">
                <a16:creationId xmlns:a16="http://schemas.microsoft.com/office/drawing/2014/main" id="{25C97849-3576-480B-9757-DE60D475B487}"/>
              </a:ext>
            </a:extLst>
          </p:cNvPr>
          <p:cNvPicPr>
            <a:picLocks noChangeAspect="1"/>
          </p:cNvPicPr>
          <p:nvPr/>
        </p:nvPicPr>
        <p:blipFill>
          <a:blip r:embed="rId10"/>
          <a:stretch>
            <a:fillRect/>
          </a:stretch>
        </p:blipFill>
        <p:spPr>
          <a:xfrm>
            <a:off x="2493380" y="5870266"/>
            <a:ext cx="577042" cy="360345"/>
          </a:xfrm>
          <a:prstGeom prst="rect">
            <a:avLst/>
          </a:prstGeom>
        </p:spPr>
      </p:pic>
      <p:pic>
        <p:nvPicPr>
          <p:cNvPr id="30" name="図 29">
            <a:extLst>
              <a:ext uri="{FF2B5EF4-FFF2-40B4-BE49-F238E27FC236}">
                <a16:creationId xmlns:a16="http://schemas.microsoft.com/office/drawing/2014/main" id="{C7F1F164-3FC3-45B4-A63A-76E013B5F593}"/>
              </a:ext>
            </a:extLst>
          </p:cNvPr>
          <p:cNvPicPr>
            <a:picLocks noChangeAspect="1"/>
          </p:cNvPicPr>
          <p:nvPr/>
        </p:nvPicPr>
        <p:blipFill>
          <a:blip r:embed="rId11"/>
          <a:stretch>
            <a:fillRect/>
          </a:stretch>
        </p:blipFill>
        <p:spPr>
          <a:xfrm>
            <a:off x="392109" y="6515566"/>
            <a:ext cx="575792" cy="359565"/>
          </a:xfrm>
          <a:prstGeom prst="rect">
            <a:avLst/>
          </a:prstGeom>
        </p:spPr>
      </p:pic>
      <p:pic>
        <p:nvPicPr>
          <p:cNvPr id="31" name="図 30">
            <a:extLst>
              <a:ext uri="{FF2B5EF4-FFF2-40B4-BE49-F238E27FC236}">
                <a16:creationId xmlns:a16="http://schemas.microsoft.com/office/drawing/2014/main" id="{A78746A2-BD2D-444D-8EFC-F50018B415DE}"/>
              </a:ext>
            </a:extLst>
          </p:cNvPr>
          <p:cNvPicPr>
            <a:picLocks noChangeAspect="1"/>
          </p:cNvPicPr>
          <p:nvPr/>
        </p:nvPicPr>
        <p:blipFill>
          <a:blip r:embed="rId12"/>
          <a:stretch>
            <a:fillRect/>
          </a:stretch>
        </p:blipFill>
        <p:spPr>
          <a:xfrm>
            <a:off x="1079966" y="6509008"/>
            <a:ext cx="579345" cy="361783"/>
          </a:xfrm>
          <a:prstGeom prst="rect">
            <a:avLst/>
          </a:prstGeom>
        </p:spPr>
      </p:pic>
      <p:pic>
        <p:nvPicPr>
          <p:cNvPr id="32" name="図 31">
            <a:extLst>
              <a:ext uri="{FF2B5EF4-FFF2-40B4-BE49-F238E27FC236}">
                <a16:creationId xmlns:a16="http://schemas.microsoft.com/office/drawing/2014/main" id="{56E499A5-6BD8-495F-AF79-CA76FEC3839E}"/>
              </a:ext>
            </a:extLst>
          </p:cNvPr>
          <p:cNvPicPr>
            <a:picLocks noChangeAspect="1"/>
          </p:cNvPicPr>
          <p:nvPr/>
        </p:nvPicPr>
        <p:blipFill>
          <a:blip r:embed="rId13"/>
          <a:stretch>
            <a:fillRect/>
          </a:stretch>
        </p:blipFill>
        <p:spPr>
          <a:xfrm>
            <a:off x="1779254" y="6506552"/>
            <a:ext cx="577041" cy="360344"/>
          </a:xfrm>
          <a:prstGeom prst="rect">
            <a:avLst/>
          </a:prstGeom>
        </p:spPr>
      </p:pic>
      <p:pic>
        <p:nvPicPr>
          <p:cNvPr id="33" name="図 32">
            <a:extLst>
              <a:ext uri="{FF2B5EF4-FFF2-40B4-BE49-F238E27FC236}">
                <a16:creationId xmlns:a16="http://schemas.microsoft.com/office/drawing/2014/main" id="{626F6F8D-4625-4C28-8BDE-ECE4C17ED815}"/>
              </a:ext>
            </a:extLst>
          </p:cNvPr>
          <p:cNvPicPr>
            <a:picLocks noChangeAspect="1"/>
          </p:cNvPicPr>
          <p:nvPr/>
        </p:nvPicPr>
        <p:blipFill>
          <a:blip r:embed="rId14"/>
          <a:stretch>
            <a:fillRect/>
          </a:stretch>
        </p:blipFill>
        <p:spPr>
          <a:xfrm>
            <a:off x="2491650" y="6502194"/>
            <a:ext cx="577040" cy="360344"/>
          </a:xfrm>
          <a:prstGeom prst="rect">
            <a:avLst/>
          </a:prstGeom>
        </p:spPr>
      </p:pic>
      <p:sp>
        <p:nvSpPr>
          <p:cNvPr id="34" name="Google Shape;104;p9">
            <a:extLst>
              <a:ext uri="{FF2B5EF4-FFF2-40B4-BE49-F238E27FC236}">
                <a16:creationId xmlns:a16="http://schemas.microsoft.com/office/drawing/2014/main" id="{55BFBA5E-422F-4F91-9937-0A563FAEC5F3}"/>
              </a:ext>
            </a:extLst>
          </p:cNvPr>
          <p:cNvSpPr txBox="1"/>
          <p:nvPr/>
        </p:nvSpPr>
        <p:spPr>
          <a:xfrm>
            <a:off x="3390957" y="5643481"/>
            <a:ext cx="540000" cy="2000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altLang="en-US" sz="700" b="1"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アルミ色</a:t>
            </a:r>
            <a:endParaRPr sz="1400" b="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cxnSp>
        <p:nvCxnSpPr>
          <p:cNvPr id="35" name="Google Shape;107;p9">
            <a:extLst>
              <a:ext uri="{FF2B5EF4-FFF2-40B4-BE49-F238E27FC236}">
                <a16:creationId xmlns:a16="http://schemas.microsoft.com/office/drawing/2014/main" id="{62F8F2D5-2E2A-47A0-95DD-5AEF009D9152}"/>
              </a:ext>
            </a:extLst>
          </p:cNvPr>
          <p:cNvCxnSpPr>
            <a:cxnSpLocks/>
          </p:cNvCxnSpPr>
          <p:nvPr/>
        </p:nvCxnSpPr>
        <p:spPr>
          <a:xfrm flipV="1">
            <a:off x="3961290" y="5736770"/>
            <a:ext cx="795375" cy="3"/>
          </a:xfrm>
          <a:prstGeom prst="straightConnector1">
            <a:avLst/>
          </a:prstGeom>
          <a:noFill/>
          <a:ln w="9525" cap="flat" cmpd="sng">
            <a:solidFill>
              <a:schemeClr val="dk1"/>
            </a:solidFill>
            <a:prstDash val="solid"/>
            <a:round/>
            <a:headEnd type="none" w="sm" len="sm"/>
            <a:tailEnd type="none" w="sm" len="sm"/>
          </a:ln>
        </p:spPr>
      </p:cxnSp>
      <p:pic>
        <p:nvPicPr>
          <p:cNvPr id="36" name="図 35">
            <a:extLst>
              <a:ext uri="{FF2B5EF4-FFF2-40B4-BE49-F238E27FC236}">
                <a16:creationId xmlns:a16="http://schemas.microsoft.com/office/drawing/2014/main" id="{EFFA0F39-E802-46B4-B9A9-03253A22E00E}"/>
              </a:ext>
            </a:extLst>
          </p:cNvPr>
          <p:cNvPicPr>
            <a:picLocks noChangeAspect="1"/>
          </p:cNvPicPr>
          <p:nvPr/>
        </p:nvPicPr>
        <p:blipFill>
          <a:blip r:embed="rId15"/>
          <a:stretch>
            <a:fillRect/>
          </a:stretch>
        </p:blipFill>
        <p:spPr>
          <a:xfrm>
            <a:off x="4183241" y="6505011"/>
            <a:ext cx="563533" cy="351909"/>
          </a:xfrm>
          <a:prstGeom prst="rect">
            <a:avLst/>
          </a:prstGeom>
        </p:spPr>
      </p:pic>
      <p:pic>
        <p:nvPicPr>
          <p:cNvPr id="37" name="図 36">
            <a:extLst>
              <a:ext uri="{FF2B5EF4-FFF2-40B4-BE49-F238E27FC236}">
                <a16:creationId xmlns:a16="http://schemas.microsoft.com/office/drawing/2014/main" id="{E2EE03F8-56F1-45E1-9BE0-9F0393D56AEE}"/>
              </a:ext>
            </a:extLst>
          </p:cNvPr>
          <p:cNvPicPr>
            <a:picLocks noChangeAspect="1"/>
          </p:cNvPicPr>
          <p:nvPr/>
        </p:nvPicPr>
        <p:blipFill>
          <a:blip r:embed="rId16"/>
          <a:stretch>
            <a:fillRect/>
          </a:stretch>
        </p:blipFill>
        <p:spPr>
          <a:xfrm>
            <a:off x="3468988" y="5874910"/>
            <a:ext cx="571855" cy="354921"/>
          </a:xfrm>
          <a:prstGeom prst="rect">
            <a:avLst/>
          </a:prstGeom>
        </p:spPr>
      </p:pic>
      <p:pic>
        <p:nvPicPr>
          <p:cNvPr id="38" name="図 37">
            <a:extLst>
              <a:ext uri="{FF2B5EF4-FFF2-40B4-BE49-F238E27FC236}">
                <a16:creationId xmlns:a16="http://schemas.microsoft.com/office/drawing/2014/main" id="{D097D378-1857-4FBB-B04F-378D9A4B47CC}"/>
              </a:ext>
            </a:extLst>
          </p:cNvPr>
          <p:cNvPicPr>
            <a:picLocks noChangeAspect="1"/>
          </p:cNvPicPr>
          <p:nvPr/>
        </p:nvPicPr>
        <p:blipFill>
          <a:blip r:embed="rId17"/>
          <a:stretch>
            <a:fillRect/>
          </a:stretch>
        </p:blipFill>
        <p:spPr>
          <a:xfrm>
            <a:off x="4174596" y="5866696"/>
            <a:ext cx="582069" cy="362565"/>
          </a:xfrm>
          <a:prstGeom prst="rect">
            <a:avLst/>
          </a:prstGeom>
        </p:spPr>
      </p:pic>
      <p:pic>
        <p:nvPicPr>
          <p:cNvPr id="39" name="図 38">
            <a:extLst>
              <a:ext uri="{FF2B5EF4-FFF2-40B4-BE49-F238E27FC236}">
                <a16:creationId xmlns:a16="http://schemas.microsoft.com/office/drawing/2014/main" id="{6E81010F-344D-4401-852A-916056154E32}"/>
              </a:ext>
            </a:extLst>
          </p:cNvPr>
          <p:cNvPicPr>
            <a:picLocks noChangeAspect="1"/>
          </p:cNvPicPr>
          <p:nvPr/>
        </p:nvPicPr>
        <p:blipFill>
          <a:blip r:embed="rId18"/>
          <a:stretch>
            <a:fillRect/>
          </a:stretch>
        </p:blipFill>
        <p:spPr>
          <a:xfrm>
            <a:off x="3471587" y="6509008"/>
            <a:ext cx="558951" cy="347912"/>
          </a:xfrm>
          <a:prstGeom prst="rect">
            <a:avLst/>
          </a:prstGeom>
        </p:spPr>
      </p:pic>
      <p:pic>
        <p:nvPicPr>
          <p:cNvPr id="40" name="図 39">
            <a:extLst>
              <a:ext uri="{FF2B5EF4-FFF2-40B4-BE49-F238E27FC236}">
                <a16:creationId xmlns:a16="http://schemas.microsoft.com/office/drawing/2014/main" id="{7C33EF1D-AB9A-4859-80C4-71D62A5E801A}"/>
              </a:ext>
            </a:extLst>
          </p:cNvPr>
          <p:cNvPicPr>
            <a:picLocks noChangeAspect="1"/>
          </p:cNvPicPr>
          <p:nvPr/>
        </p:nvPicPr>
        <p:blipFill>
          <a:blip r:embed="rId19"/>
          <a:stretch>
            <a:fillRect/>
          </a:stretch>
        </p:blipFill>
        <p:spPr>
          <a:xfrm>
            <a:off x="5331636" y="6126427"/>
            <a:ext cx="608489" cy="376098"/>
          </a:xfrm>
          <a:prstGeom prst="rect">
            <a:avLst/>
          </a:prstGeom>
          <a:ln>
            <a:solidFill>
              <a:schemeClr val="tx1">
                <a:lumMod val="50000"/>
                <a:lumOff val="50000"/>
              </a:schemeClr>
            </a:solidFill>
          </a:ln>
        </p:spPr>
      </p:pic>
      <p:pic>
        <p:nvPicPr>
          <p:cNvPr id="41" name="図 40">
            <a:extLst>
              <a:ext uri="{FF2B5EF4-FFF2-40B4-BE49-F238E27FC236}">
                <a16:creationId xmlns:a16="http://schemas.microsoft.com/office/drawing/2014/main" id="{7ACDD85F-45BA-454A-9A32-2D93D10F118F}"/>
              </a:ext>
            </a:extLst>
          </p:cNvPr>
          <p:cNvPicPr>
            <a:picLocks noChangeAspect="1"/>
          </p:cNvPicPr>
          <p:nvPr/>
        </p:nvPicPr>
        <p:blipFill>
          <a:blip r:embed="rId20"/>
          <a:stretch>
            <a:fillRect/>
          </a:stretch>
        </p:blipFill>
        <p:spPr>
          <a:xfrm>
            <a:off x="6089193" y="6108728"/>
            <a:ext cx="621770" cy="395880"/>
          </a:xfrm>
          <a:prstGeom prst="rect">
            <a:avLst/>
          </a:prstGeom>
        </p:spPr>
      </p:pic>
      <p:sp>
        <p:nvSpPr>
          <p:cNvPr id="42" name="正方形/長方形 41">
            <a:extLst>
              <a:ext uri="{FF2B5EF4-FFF2-40B4-BE49-F238E27FC236}">
                <a16:creationId xmlns:a16="http://schemas.microsoft.com/office/drawing/2014/main" id="{69E1AA4F-5C84-41DA-9AD4-6C05DFAC9FBA}"/>
              </a:ext>
            </a:extLst>
          </p:cNvPr>
          <p:cNvSpPr/>
          <p:nvPr/>
        </p:nvSpPr>
        <p:spPr>
          <a:xfrm>
            <a:off x="5155893" y="5713777"/>
            <a:ext cx="1703070" cy="1160452"/>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43" name="Google Shape;104;p9">
            <a:extLst>
              <a:ext uri="{FF2B5EF4-FFF2-40B4-BE49-F238E27FC236}">
                <a16:creationId xmlns:a16="http://schemas.microsoft.com/office/drawing/2014/main" id="{038D223C-5FF1-48FB-8F6C-06A9B0800227}"/>
              </a:ext>
            </a:extLst>
          </p:cNvPr>
          <p:cNvSpPr txBox="1"/>
          <p:nvPr/>
        </p:nvSpPr>
        <p:spPr>
          <a:xfrm>
            <a:off x="5280295" y="5957591"/>
            <a:ext cx="740437" cy="184626"/>
          </a:xfrm>
          <a:prstGeom prst="rect">
            <a:avLst/>
          </a:prstGeom>
          <a:noFill/>
          <a:ln>
            <a:noFill/>
          </a:ln>
        </p:spPr>
        <p:txBody>
          <a:bodyPr spcFirstLastPara="1" wrap="square" lIns="91425" tIns="45700" rIns="91425" bIns="45700" anchor="t" anchorCtr="0">
            <a:spAutoFit/>
          </a:bodyPr>
          <a:lstStyle/>
          <a:p>
            <a:pPr lvl="0">
              <a:buClr>
                <a:srgbClr val="000000"/>
              </a:buClr>
              <a:buSzPts val="700"/>
            </a:pPr>
            <a:r>
              <a:rPr lang="zh-CN" altLang="en-US" sz="600" b="1" dirty="0">
                <a:solidFill>
                  <a:schemeClr val="tx1">
                    <a:lumMod val="75000"/>
                    <a:lumOff val="25000"/>
                  </a:schemeClr>
                </a:solidFill>
                <a:latin typeface="游ゴシック" panose="020B0400000000000000" pitchFamily="50" charset="-128"/>
                <a:ea typeface="游ゴシック" panose="020B0400000000000000" pitchFamily="50" charset="-128"/>
              </a:rPr>
              <a:t>本体（内観）色</a:t>
            </a:r>
            <a:endParaRPr sz="6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44" name="Google Shape;104;p9">
            <a:extLst>
              <a:ext uri="{FF2B5EF4-FFF2-40B4-BE49-F238E27FC236}">
                <a16:creationId xmlns:a16="http://schemas.microsoft.com/office/drawing/2014/main" id="{6E6437E0-5326-4BB0-8338-371D3BDCD098}"/>
              </a:ext>
            </a:extLst>
          </p:cNvPr>
          <p:cNvSpPr txBox="1"/>
          <p:nvPr/>
        </p:nvSpPr>
        <p:spPr>
          <a:xfrm>
            <a:off x="6051040" y="5957595"/>
            <a:ext cx="740437" cy="184626"/>
          </a:xfrm>
          <a:prstGeom prst="rect">
            <a:avLst/>
          </a:prstGeom>
          <a:noFill/>
          <a:ln>
            <a:noFill/>
          </a:ln>
        </p:spPr>
        <p:txBody>
          <a:bodyPr spcFirstLastPara="1" wrap="square" lIns="91425" tIns="45700" rIns="91425" bIns="45700" anchor="t" anchorCtr="0">
            <a:spAutoFit/>
          </a:bodyPr>
          <a:lstStyle/>
          <a:p>
            <a:pPr lvl="0">
              <a:buClr>
                <a:srgbClr val="000000"/>
              </a:buClr>
              <a:buSzPts val="700"/>
            </a:pPr>
            <a:r>
              <a:rPr lang="ja-JP" altLang="en-US" sz="600" b="1" dirty="0">
                <a:solidFill>
                  <a:schemeClr val="tx1">
                    <a:lumMod val="75000"/>
                    <a:lumOff val="25000"/>
                  </a:schemeClr>
                </a:solidFill>
                <a:latin typeface="游ゴシック" panose="020B0400000000000000" pitchFamily="50" charset="-128"/>
                <a:ea typeface="游ゴシック" panose="020B0400000000000000" pitchFamily="50" charset="-128"/>
              </a:rPr>
              <a:t>枠・エッジ色</a:t>
            </a:r>
            <a:endParaRPr sz="6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pic>
        <p:nvPicPr>
          <p:cNvPr id="8" name="図 7">
            <a:extLst>
              <a:ext uri="{FF2B5EF4-FFF2-40B4-BE49-F238E27FC236}">
                <a16:creationId xmlns:a16="http://schemas.microsoft.com/office/drawing/2014/main" id="{3D5F3DAD-A05F-4781-9879-94841B5BEC43}"/>
              </a:ext>
            </a:extLst>
          </p:cNvPr>
          <p:cNvPicPr>
            <a:picLocks noChangeAspect="1"/>
          </p:cNvPicPr>
          <p:nvPr/>
        </p:nvPicPr>
        <p:blipFill>
          <a:blip r:embed="rId21"/>
          <a:stretch>
            <a:fillRect/>
          </a:stretch>
        </p:blipFill>
        <p:spPr>
          <a:xfrm>
            <a:off x="7625015" y="5691577"/>
            <a:ext cx="2459543" cy="1200722"/>
          </a:xfrm>
          <a:prstGeom prst="rect">
            <a:avLst/>
          </a:prstGeom>
        </p:spPr>
      </p:pic>
      <p:sp>
        <p:nvSpPr>
          <p:cNvPr id="46" name="Google Shape;104;p9">
            <a:extLst>
              <a:ext uri="{FF2B5EF4-FFF2-40B4-BE49-F238E27FC236}">
                <a16:creationId xmlns:a16="http://schemas.microsoft.com/office/drawing/2014/main" id="{1DF0E631-BA55-455B-A180-1E373E02A556}"/>
              </a:ext>
            </a:extLst>
          </p:cNvPr>
          <p:cNvSpPr txBox="1"/>
          <p:nvPr/>
        </p:nvSpPr>
        <p:spPr>
          <a:xfrm>
            <a:off x="327776" y="5449450"/>
            <a:ext cx="1819349" cy="200014"/>
          </a:xfrm>
          <a:prstGeom prst="rect">
            <a:avLst/>
          </a:prstGeom>
          <a:noFill/>
          <a:ln>
            <a:noFill/>
          </a:ln>
        </p:spPr>
        <p:txBody>
          <a:bodyPr spcFirstLastPara="1" wrap="square" lIns="91425" tIns="45700" rIns="91425" bIns="45700" anchor="t" anchorCtr="0">
            <a:spAutoFit/>
          </a:bodyPr>
          <a:lstStyle/>
          <a:p>
            <a:pPr lvl="0">
              <a:buClr>
                <a:srgbClr val="000000"/>
              </a:buClr>
              <a:buSzPts val="700"/>
            </a:pPr>
            <a:r>
              <a:rPr lang="zh-TW" altLang="en-US" sz="700" b="1"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本体</a:t>
            </a:r>
            <a:r>
              <a:rPr lang="en-US" altLang="zh-TW" sz="700" b="1"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a:t>
            </a:r>
            <a:r>
              <a:rPr lang="ja-JP" altLang="en-US" sz="700" b="1"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外観</a:t>
            </a:r>
            <a:r>
              <a:rPr lang="en-US" altLang="ja-JP" sz="700" b="1"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a:t>
            </a:r>
            <a:r>
              <a:rPr lang="zh-TW" altLang="en-US" sz="700" b="1"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色</a:t>
            </a:r>
            <a:r>
              <a:rPr lang="en-US" altLang="ja-JP" sz="700" b="1"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a:t>
            </a:r>
            <a:r>
              <a:rPr lang="ja-JP" altLang="en-US" sz="700" b="1"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遮熱鋼板</a:t>
            </a:r>
            <a:r>
              <a:rPr lang="en-US" altLang="ja-JP" sz="700" b="1"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a:t>
            </a:r>
            <a:endParaRPr sz="700" b="1"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47" name="Google Shape;104;p9">
            <a:extLst>
              <a:ext uri="{FF2B5EF4-FFF2-40B4-BE49-F238E27FC236}">
                <a16:creationId xmlns:a16="http://schemas.microsoft.com/office/drawing/2014/main" id="{1968AC31-058D-4671-BFEC-FB537B655B9E}"/>
              </a:ext>
            </a:extLst>
          </p:cNvPr>
          <p:cNvSpPr txBox="1"/>
          <p:nvPr/>
        </p:nvSpPr>
        <p:spPr>
          <a:xfrm>
            <a:off x="334102" y="6219030"/>
            <a:ext cx="698858" cy="307736"/>
          </a:xfrm>
          <a:prstGeom prst="rect">
            <a:avLst/>
          </a:prstGeom>
          <a:noFill/>
          <a:ln>
            <a:noFill/>
          </a:ln>
        </p:spPr>
        <p:txBody>
          <a:bodyPr spcFirstLastPara="1" wrap="square" lIns="91425" tIns="45700" rIns="91425" bIns="45700" anchor="t" anchorCtr="0">
            <a:spAutoFit/>
          </a:bodyPr>
          <a:lstStyle/>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エクリュ</a:t>
            </a:r>
            <a:endParaRPr lang="en-US" altLang="ja-JP"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アイボリー</a:t>
            </a:r>
            <a:endParaRPr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48" name="Google Shape;104;p9">
            <a:extLst>
              <a:ext uri="{FF2B5EF4-FFF2-40B4-BE49-F238E27FC236}">
                <a16:creationId xmlns:a16="http://schemas.microsoft.com/office/drawing/2014/main" id="{5DB72C7E-69B7-4888-9331-60B69E38B4ED}"/>
              </a:ext>
            </a:extLst>
          </p:cNvPr>
          <p:cNvSpPr txBox="1"/>
          <p:nvPr/>
        </p:nvSpPr>
        <p:spPr>
          <a:xfrm>
            <a:off x="1059482" y="6215101"/>
            <a:ext cx="647392" cy="307736"/>
          </a:xfrm>
          <a:prstGeom prst="rect">
            <a:avLst/>
          </a:prstGeom>
          <a:noFill/>
          <a:ln>
            <a:noFill/>
          </a:ln>
        </p:spPr>
        <p:txBody>
          <a:bodyPr spcFirstLastPara="1" wrap="square" lIns="91425" tIns="45700" rIns="91425" bIns="45700" anchor="t" anchorCtr="0">
            <a:spAutoFit/>
          </a:bodyPr>
          <a:lstStyle/>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リーフ</a:t>
            </a:r>
            <a:endParaRPr lang="en-US" altLang="ja-JP"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グリーン</a:t>
            </a:r>
            <a:endParaRPr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49" name="Google Shape;104;p9">
            <a:extLst>
              <a:ext uri="{FF2B5EF4-FFF2-40B4-BE49-F238E27FC236}">
                <a16:creationId xmlns:a16="http://schemas.microsoft.com/office/drawing/2014/main" id="{CDB74129-6A38-483E-BEF8-8EDA86470856}"/>
              </a:ext>
            </a:extLst>
          </p:cNvPr>
          <p:cNvSpPr txBox="1"/>
          <p:nvPr/>
        </p:nvSpPr>
        <p:spPr>
          <a:xfrm>
            <a:off x="1670362" y="6215101"/>
            <a:ext cx="814688" cy="307736"/>
          </a:xfrm>
          <a:prstGeom prst="rect">
            <a:avLst/>
          </a:prstGeom>
          <a:noFill/>
          <a:ln>
            <a:noFill/>
          </a:ln>
        </p:spPr>
        <p:txBody>
          <a:bodyPr spcFirstLastPara="1" wrap="square" lIns="91425" tIns="45700" rIns="91425" bIns="45700" anchor="t" anchorCtr="0">
            <a:spAutoFit/>
          </a:bodyPr>
          <a:lstStyle/>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グレイッシュ</a:t>
            </a:r>
            <a:endParaRPr lang="en-US" altLang="ja-JP"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オーク</a:t>
            </a:r>
            <a:endParaRPr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50" name="Google Shape;104;p9">
            <a:extLst>
              <a:ext uri="{FF2B5EF4-FFF2-40B4-BE49-F238E27FC236}">
                <a16:creationId xmlns:a16="http://schemas.microsoft.com/office/drawing/2014/main" id="{4F27BC96-7855-495A-BA27-1E44B1601E9B}"/>
              </a:ext>
            </a:extLst>
          </p:cNvPr>
          <p:cNvSpPr txBox="1"/>
          <p:nvPr/>
        </p:nvSpPr>
        <p:spPr>
          <a:xfrm>
            <a:off x="2526275" y="6219030"/>
            <a:ext cx="520264" cy="307736"/>
          </a:xfrm>
          <a:prstGeom prst="rect">
            <a:avLst/>
          </a:prstGeom>
          <a:noFill/>
          <a:ln>
            <a:noFill/>
          </a:ln>
        </p:spPr>
        <p:txBody>
          <a:bodyPr spcFirstLastPara="1" wrap="square" lIns="91425" tIns="45700" rIns="91425" bIns="45700" anchor="t" anchorCtr="0">
            <a:spAutoFit/>
          </a:bodyPr>
          <a:lstStyle/>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クリエ</a:t>
            </a:r>
            <a:endParaRPr lang="en-US" altLang="ja-JP"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a:p>
            <a:pPr lvl="0" algn="ctr">
              <a:buClr>
                <a:srgbClr val="000000"/>
              </a:buClr>
              <a:buSzPts val="700"/>
            </a:pPr>
            <a:r>
              <a:rPr lang="ja-JP" altLang="en-US"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ラスク</a:t>
            </a:r>
            <a:endParaRPr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51" name="Google Shape;104;p9">
            <a:extLst>
              <a:ext uri="{FF2B5EF4-FFF2-40B4-BE49-F238E27FC236}">
                <a16:creationId xmlns:a16="http://schemas.microsoft.com/office/drawing/2014/main" id="{471FC5A4-9B45-457A-B6DA-D7E59F2A3B8A}"/>
              </a:ext>
            </a:extLst>
          </p:cNvPr>
          <p:cNvSpPr txBox="1"/>
          <p:nvPr/>
        </p:nvSpPr>
        <p:spPr>
          <a:xfrm>
            <a:off x="272746" y="6861560"/>
            <a:ext cx="814688" cy="307736"/>
          </a:xfrm>
          <a:prstGeom prst="rect">
            <a:avLst/>
          </a:prstGeom>
          <a:noFill/>
          <a:ln>
            <a:noFill/>
          </a:ln>
        </p:spPr>
        <p:txBody>
          <a:bodyPr spcFirstLastPara="1" wrap="square" lIns="91425" tIns="45700" rIns="91425" bIns="45700" anchor="t" anchorCtr="0">
            <a:spAutoFit/>
          </a:bodyPr>
          <a:lstStyle/>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ハンドダウンチェリー</a:t>
            </a:r>
            <a:endParaRPr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52" name="Google Shape;104;p9">
            <a:extLst>
              <a:ext uri="{FF2B5EF4-FFF2-40B4-BE49-F238E27FC236}">
                <a16:creationId xmlns:a16="http://schemas.microsoft.com/office/drawing/2014/main" id="{BAFA39F8-AF23-457A-B5F3-5C3D39BC4A01}"/>
              </a:ext>
            </a:extLst>
          </p:cNvPr>
          <p:cNvSpPr txBox="1"/>
          <p:nvPr/>
        </p:nvSpPr>
        <p:spPr>
          <a:xfrm>
            <a:off x="1113801" y="6857934"/>
            <a:ext cx="520264" cy="307736"/>
          </a:xfrm>
          <a:prstGeom prst="rect">
            <a:avLst/>
          </a:prstGeom>
          <a:noFill/>
          <a:ln>
            <a:noFill/>
          </a:ln>
        </p:spPr>
        <p:txBody>
          <a:bodyPr spcFirstLastPara="1" wrap="square" lIns="91425" tIns="45700" rIns="91425" bIns="45700" anchor="t" anchorCtr="0">
            <a:spAutoFit/>
          </a:bodyPr>
          <a:lstStyle/>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クリエ</a:t>
            </a:r>
            <a:endParaRPr lang="en-US" altLang="ja-JP"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a:p>
            <a:pPr lvl="0" algn="ctr">
              <a:buClr>
                <a:srgbClr val="000000"/>
              </a:buClr>
              <a:buSzPts val="700"/>
            </a:pPr>
            <a:r>
              <a:rPr lang="ja-JP" altLang="en-US"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モカ</a:t>
            </a:r>
            <a:endParaRPr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53" name="Google Shape;104;p9">
            <a:extLst>
              <a:ext uri="{FF2B5EF4-FFF2-40B4-BE49-F238E27FC236}">
                <a16:creationId xmlns:a16="http://schemas.microsoft.com/office/drawing/2014/main" id="{CA95CE8F-CD48-4E16-B1AB-F7736C9A4207}"/>
              </a:ext>
            </a:extLst>
          </p:cNvPr>
          <p:cNvSpPr txBox="1"/>
          <p:nvPr/>
        </p:nvSpPr>
        <p:spPr>
          <a:xfrm>
            <a:off x="1802469" y="6851584"/>
            <a:ext cx="520264" cy="307736"/>
          </a:xfrm>
          <a:prstGeom prst="rect">
            <a:avLst/>
          </a:prstGeom>
          <a:noFill/>
          <a:ln>
            <a:noFill/>
          </a:ln>
        </p:spPr>
        <p:txBody>
          <a:bodyPr spcFirstLastPara="1" wrap="square" lIns="91425" tIns="45700" rIns="91425" bIns="45700" anchor="t" anchorCtr="0">
            <a:spAutoFit/>
          </a:bodyPr>
          <a:lstStyle/>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クリエ</a:t>
            </a:r>
            <a:endParaRPr lang="en-US" altLang="ja-JP"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ダーク</a:t>
            </a:r>
            <a:endParaRPr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54" name="Google Shape;104;p9">
            <a:extLst>
              <a:ext uri="{FF2B5EF4-FFF2-40B4-BE49-F238E27FC236}">
                <a16:creationId xmlns:a16="http://schemas.microsoft.com/office/drawing/2014/main" id="{47BC934F-E6E0-42CD-A82A-F45274F79D4F}"/>
              </a:ext>
            </a:extLst>
          </p:cNvPr>
          <p:cNvSpPr txBox="1"/>
          <p:nvPr/>
        </p:nvSpPr>
        <p:spPr>
          <a:xfrm>
            <a:off x="2517219" y="6848516"/>
            <a:ext cx="520264" cy="307736"/>
          </a:xfrm>
          <a:prstGeom prst="rect">
            <a:avLst/>
          </a:prstGeom>
          <a:noFill/>
          <a:ln>
            <a:noFill/>
          </a:ln>
        </p:spPr>
        <p:txBody>
          <a:bodyPr spcFirstLastPara="1" wrap="square" lIns="91425" tIns="45700" rIns="91425" bIns="45700" anchor="t" anchorCtr="0">
            <a:spAutoFit/>
          </a:bodyPr>
          <a:lstStyle/>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トリノ</a:t>
            </a:r>
            <a:endParaRPr lang="en-US" altLang="ja-JP"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a:p>
            <a:pPr lvl="0" algn="ctr">
              <a:buClr>
                <a:srgbClr val="000000"/>
              </a:buClr>
              <a:buSzPts val="700"/>
            </a:pPr>
            <a:r>
              <a:rPr lang="ja-JP" altLang="en-US"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パイン</a:t>
            </a:r>
            <a:endParaRPr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55" name="Google Shape;104;p9">
            <a:extLst>
              <a:ext uri="{FF2B5EF4-FFF2-40B4-BE49-F238E27FC236}">
                <a16:creationId xmlns:a16="http://schemas.microsoft.com/office/drawing/2014/main" id="{F0AEE710-5598-4325-840F-DA9E08BF810C}"/>
              </a:ext>
            </a:extLst>
          </p:cNvPr>
          <p:cNvSpPr txBox="1"/>
          <p:nvPr/>
        </p:nvSpPr>
        <p:spPr>
          <a:xfrm>
            <a:off x="3498521" y="6219875"/>
            <a:ext cx="520264" cy="200014"/>
          </a:xfrm>
          <a:prstGeom prst="rect">
            <a:avLst/>
          </a:prstGeom>
          <a:noFill/>
          <a:ln>
            <a:noFill/>
          </a:ln>
        </p:spPr>
        <p:txBody>
          <a:bodyPr spcFirstLastPara="1" wrap="square" lIns="91425" tIns="45700" rIns="91425" bIns="45700" anchor="t" anchorCtr="0">
            <a:spAutoFit/>
          </a:bodyPr>
          <a:lstStyle/>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ブルー</a:t>
            </a:r>
            <a:endParaRPr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56" name="Google Shape;104;p9">
            <a:extLst>
              <a:ext uri="{FF2B5EF4-FFF2-40B4-BE49-F238E27FC236}">
                <a16:creationId xmlns:a16="http://schemas.microsoft.com/office/drawing/2014/main" id="{8274FEAA-3861-423B-801F-A910C20B7687}"/>
              </a:ext>
            </a:extLst>
          </p:cNvPr>
          <p:cNvSpPr txBox="1"/>
          <p:nvPr/>
        </p:nvSpPr>
        <p:spPr>
          <a:xfrm>
            <a:off x="4206373" y="6224565"/>
            <a:ext cx="520264" cy="200014"/>
          </a:xfrm>
          <a:prstGeom prst="rect">
            <a:avLst/>
          </a:prstGeom>
          <a:noFill/>
          <a:ln>
            <a:noFill/>
          </a:ln>
        </p:spPr>
        <p:txBody>
          <a:bodyPr spcFirstLastPara="1" wrap="square" lIns="91425" tIns="45700" rIns="91425" bIns="45700" anchor="t" anchorCtr="0">
            <a:spAutoFit/>
          </a:bodyPr>
          <a:lstStyle/>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レッド</a:t>
            </a:r>
            <a:endParaRPr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57" name="Google Shape;104;p9">
            <a:extLst>
              <a:ext uri="{FF2B5EF4-FFF2-40B4-BE49-F238E27FC236}">
                <a16:creationId xmlns:a16="http://schemas.microsoft.com/office/drawing/2014/main" id="{9B7DA263-26AE-4F55-859B-D6002F5F038A}"/>
              </a:ext>
            </a:extLst>
          </p:cNvPr>
          <p:cNvSpPr txBox="1"/>
          <p:nvPr/>
        </p:nvSpPr>
        <p:spPr>
          <a:xfrm>
            <a:off x="3445079" y="6845158"/>
            <a:ext cx="629308" cy="200014"/>
          </a:xfrm>
          <a:prstGeom prst="rect">
            <a:avLst/>
          </a:prstGeom>
          <a:noFill/>
          <a:ln>
            <a:noFill/>
          </a:ln>
        </p:spPr>
        <p:txBody>
          <a:bodyPr spcFirstLastPara="1" wrap="square" lIns="91425" tIns="45700" rIns="91425" bIns="45700" anchor="t" anchorCtr="0">
            <a:spAutoFit/>
          </a:bodyPr>
          <a:lstStyle/>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シルバー</a:t>
            </a:r>
            <a:endParaRPr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58" name="Google Shape;104;p9">
            <a:extLst>
              <a:ext uri="{FF2B5EF4-FFF2-40B4-BE49-F238E27FC236}">
                <a16:creationId xmlns:a16="http://schemas.microsoft.com/office/drawing/2014/main" id="{C5487219-D9EB-4DC3-A6B1-F2480E647981}"/>
              </a:ext>
            </a:extLst>
          </p:cNvPr>
          <p:cNvSpPr txBox="1"/>
          <p:nvPr/>
        </p:nvSpPr>
        <p:spPr>
          <a:xfrm>
            <a:off x="4174596" y="6842166"/>
            <a:ext cx="589793" cy="307736"/>
          </a:xfrm>
          <a:prstGeom prst="rect">
            <a:avLst/>
          </a:prstGeom>
          <a:noFill/>
          <a:ln>
            <a:noFill/>
          </a:ln>
        </p:spPr>
        <p:txBody>
          <a:bodyPr spcFirstLastPara="1" wrap="square" lIns="91425" tIns="45700" rIns="91425" bIns="45700" anchor="t" anchorCtr="0">
            <a:spAutoFit/>
          </a:bodyPr>
          <a:lstStyle/>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マット</a:t>
            </a:r>
            <a:endParaRPr lang="en-US" altLang="ja-JP"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a:p>
            <a:pPr lvl="0" algn="ctr">
              <a:buClr>
                <a:srgbClr val="000000"/>
              </a:buClr>
              <a:buSzPts val="700"/>
            </a:pPr>
            <a:r>
              <a:rPr lang="ja-JP" altLang="en-US"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ブラック</a:t>
            </a:r>
            <a:endParaRPr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59" name="Google Shape;104;p9">
            <a:extLst>
              <a:ext uri="{FF2B5EF4-FFF2-40B4-BE49-F238E27FC236}">
                <a16:creationId xmlns:a16="http://schemas.microsoft.com/office/drawing/2014/main" id="{0931A03B-E7FA-411D-8EA3-6A1EC944CAED}"/>
              </a:ext>
            </a:extLst>
          </p:cNvPr>
          <p:cNvSpPr txBox="1"/>
          <p:nvPr/>
        </p:nvSpPr>
        <p:spPr>
          <a:xfrm>
            <a:off x="5242963" y="6488813"/>
            <a:ext cx="749059" cy="307736"/>
          </a:xfrm>
          <a:prstGeom prst="rect">
            <a:avLst/>
          </a:prstGeom>
          <a:noFill/>
          <a:ln>
            <a:noFill/>
          </a:ln>
        </p:spPr>
        <p:txBody>
          <a:bodyPr spcFirstLastPara="1" wrap="square" lIns="91425" tIns="45700" rIns="91425" bIns="45700" anchor="t" anchorCtr="0">
            <a:spAutoFit/>
          </a:bodyPr>
          <a:lstStyle/>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ナチュラル</a:t>
            </a:r>
            <a:endParaRPr lang="en-US" altLang="ja-JP"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a:p>
            <a:pPr lvl="0" algn="ctr">
              <a:buClr>
                <a:srgbClr val="000000"/>
              </a:buClr>
              <a:buSzPts val="700"/>
            </a:pPr>
            <a:r>
              <a:rPr lang="ja-JP" altLang="en-US"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ホワイト</a:t>
            </a:r>
            <a:endParaRPr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
        <p:nvSpPr>
          <p:cNvPr id="60" name="Google Shape;104;p9">
            <a:extLst>
              <a:ext uri="{FF2B5EF4-FFF2-40B4-BE49-F238E27FC236}">
                <a16:creationId xmlns:a16="http://schemas.microsoft.com/office/drawing/2014/main" id="{FC704B29-D699-433E-9BD9-910CD70C7FED}"/>
              </a:ext>
            </a:extLst>
          </p:cNvPr>
          <p:cNvSpPr txBox="1"/>
          <p:nvPr/>
        </p:nvSpPr>
        <p:spPr>
          <a:xfrm>
            <a:off x="6079555" y="6495004"/>
            <a:ext cx="641045" cy="307736"/>
          </a:xfrm>
          <a:prstGeom prst="rect">
            <a:avLst/>
          </a:prstGeom>
          <a:noFill/>
          <a:ln>
            <a:noFill/>
          </a:ln>
        </p:spPr>
        <p:txBody>
          <a:bodyPr spcFirstLastPara="1" wrap="square" lIns="91425" tIns="45700" rIns="91425" bIns="45700" anchor="t" anchorCtr="0">
            <a:spAutoFit/>
          </a:bodyPr>
          <a:lstStyle/>
          <a:p>
            <a:pPr lvl="0" algn="ctr">
              <a:buClr>
                <a:srgbClr val="000000"/>
              </a:buClr>
              <a:buSzPts val="700"/>
            </a:pPr>
            <a:r>
              <a:rPr lang="ja-JP" altLang="en-US"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シャイン</a:t>
            </a:r>
            <a:endParaRPr lang="en-US" altLang="ja-JP"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a:p>
            <a:pPr lvl="0" algn="ctr">
              <a:buClr>
                <a:srgbClr val="000000"/>
              </a:buClr>
              <a:buSzPts val="700"/>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sym typeface="Arial"/>
              </a:rPr>
              <a:t>グレー</a:t>
            </a:r>
            <a:endParaRPr sz="700" i="0" u="none" strike="noStrike" cap="none" dirty="0">
              <a:solidFill>
                <a:schemeClr val="tx1">
                  <a:lumMod val="75000"/>
                  <a:lumOff val="25000"/>
                </a:schemeClr>
              </a:solidFill>
              <a:latin typeface="游ゴシック" panose="020B0400000000000000" pitchFamily="50" charset="-128"/>
              <a:ea typeface="游ゴシック" panose="020B0400000000000000" pitchFamily="50" charset="-128"/>
              <a:sym typeface="Arial"/>
            </a:endParaRPr>
          </a:p>
        </p:txBody>
      </p:sp>
    </p:spTree>
    <p:extLst>
      <p:ext uri="{BB962C8B-B14F-4D97-AF65-F5344CB8AC3E}">
        <p14:creationId xmlns:p14="http://schemas.microsoft.com/office/powerpoint/2010/main" val="4182111194"/>
      </p:ext>
    </p:extLst>
  </p:cSld>
  <p:clrMapOvr>
    <a:masterClrMapping/>
  </p:clrMapOvr>
</p:sld>
</file>

<file path=ppt/theme/theme1.xml><?xml version="1.0" encoding="utf-8"?>
<a:theme xmlns:a="http://schemas.openxmlformats.org/drawingml/2006/main" name="LIXILテーマ">
  <a:themeElements>
    <a:clrScheme name="ユーザー定義 1">
      <a:dk1>
        <a:srgbClr val="000000"/>
      </a:dk1>
      <a:lt1>
        <a:srgbClr val="FFFFFF"/>
      </a:lt1>
      <a:dk2>
        <a:srgbClr val="54585A"/>
      </a:dk2>
      <a:lt2>
        <a:srgbClr val="D1CDB5"/>
      </a:lt2>
      <a:accent1>
        <a:srgbClr val="E75400"/>
      </a:accent1>
      <a:accent2>
        <a:srgbClr val="0671B8"/>
      </a:accent2>
      <a:accent3>
        <a:srgbClr val="00AAAA"/>
      </a:accent3>
      <a:accent4>
        <a:srgbClr val="89BD28"/>
      </a:accent4>
      <a:accent5>
        <a:srgbClr val="A43F78"/>
      </a:accent5>
      <a:accent6>
        <a:srgbClr val="ADA29A"/>
      </a:accent6>
      <a:hlink>
        <a:srgbClr val="00376B"/>
      </a:hlink>
      <a:folHlink>
        <a:srgbClr val="6F2562"/>
      </a:folHlink>
    </a:clrScheme>
    <a:fontScheme name="LIXIL_New">
      <a:majorFont>
        <a:latin typeface="Segoe UI"/>
        <a:ea typeface="メイリオ"/>
        <a:cs typeface=""/>
      </a:majorFont>
      <a:minorFont>
        <a:latin typeface="Segoe U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kumimoji="1" dirty="0"/>
        </a:defPPr>
      </a:lstStyle>
      <a:style>
        <a:lnRef idx="1">
          <a:schemeClr val="accent1"/>
        </a:lnRef>
        <a:fillRef idx="3">
          <a:schemeClr val="accent1"/>
        </a:fillRef>
        <a:effectRef idx="2">
          <a:schemeClr val="accent1"/>
        </a:effectRef>
        <a:fontRef idx="minor">
          <a:schemeClr val="lt1"/>
        </a:fontRef>
      </a:style>
    </a:spDef>
    <a:lnDef>
      <a:spPr>
        <a:ln w="12700"/>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lgn="l">
          <a:defRPr kumimoji="1" sz="1200">
            <a:latin typeface="Yu Gothic" panose="020B0400000000000000" pitchFamily="34" charset="-128"/>
            <a:ea typeface="Yu Gothic" panose="020B0400000000000000" pitchFamily="34" charset="-128"/>
          </a:defRPr>
        </a:defPPr>
      </a:lstStyle>
    </a:txDef>
  </a:objectDefaults>
  <a:extraClrSchemeLst/>
  <a:extLst>
    <a:ext uri="{05A4C25C-085E-4340-85A3-A5531E510DB2}">
      <thm15:themeFamily xmlns:thm15="http://schemas.microsoft.com/office/thememl/2012/main" name="LIXILテーマ" id="{158234D8-B713-DB41-B7F7-AEB5A592FF58}" vid="{A7AE04B5-FB75-454D-8A98-725AC1AA3799}"/>
    </a:ext>
  </a:ext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LIXILテーマ</Template>
  <TotalTime>12270</TotalTime>
  <Words>565</Words>
  <Application>Microsoft Office PowerPoint</Application>
  <PresentationFormat>ユーザー設定</PresentationFormat>
  <Paragraphs>96</Paragraphs>
  <Slides>2</Slides>
  <Notes>2</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2</vt:i4>
      </vt:variant>
    </vt:vector>
  </HeadingPairs>
  <TitlesOfParts>
    <vt:vector size="11" baseType="lpstr">
      <vt:lpstr>Yu Gothic Medium</vt:lpstr>
      <vt:lpstr>游ゴシック</vt:lpstr>
      <vt:lpstr>游ゴシック</vt:lpstr>
      <vt:lpstr>游ゴシック Medium</vt:lpstr>
      <vt:lpstr>Arial</vt:lpstr>
      <vt:lpstr>Calibri</vt:lpstr>
      <vt:lpstr>Segoe UI</vt:lpstr>
      <vt:lpstr>Times New Roman</vt:lpstr>
      <vt:lpstr>LIXILテーマ</vt:lpstr>
      <vt:lpstr>PowerPoint プレゼンテーション</vt:lpstr>
      <vt:lpstr>PowerPoint プレゼンテーション</vt:lpstr>
    </vt:vector>
  </TitlesOfParts>
  <Company>INAXトステムグループ</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INAXトステムグループ User</dc:creator>
  <cp:lastModifiedBy>武田 真弓(Mayumi Takeda)</cp:lastModifiedBy>
  <cp:revision>619</cp:revision>
  <cp:lastPrinted>2021-12-20T06:25:45Z</cp:lastPrinted>
  <dcterms:created xsi:type="dcterms:W3CDTF">2010-09-29T12:55:25Z</dcterms:created>
  <dcterms:modified xsi:type="dcterms:W3CDTF">2024-09-30T05:26:23Z</dcterms:modified>
</cp:coreProperties>
</file>